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65" r:id="rId6"/>
    <p:sldId id="258" r:id="rId7"/>
    <p:sldId id="259" r:id="rId8"/>
    <p:sldId id="269" r:id="rId9"/>
    <p:sldId id="268" r:id="rId10"/>
    <p:sldId id="267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988E-F8F2-49DF-AB3D-795AED11CCB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544D-7B65-4A34-A7D5-547B4B0B3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988E-F8F2-49DF-AB3D-795AED11CCB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544D-7B65-4A34-A7D5-547B4B0B3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988E-F8F2-49DF-AB3D-795AED11CCB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544D-7B65-4A34-A7D5-547B4B0B3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988E-F8F2-49DF-AB3D-795AED11CCB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544D-7B65-4A34-A7D5-547B4B0B3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988E-F8F2-49DF-AB3D-795AED11CCB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544D-7B65-4A34-A7D5-547B4B0B3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988E-F8F2-49DF-AB3D-795AED11CCB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544D-7B65-4A34-A7D5-547B4B0B3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988E-F8F2-49DF-AB3D-795AED11CCB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544D-7B65-4A34-A7D5-547B4B0B3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988E-F8F2-49DF-AB3D-795AED11CCB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544D-7B65-4A34-A7D5-547B4B0B3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988E-F8F2-49DF-AB3D-795AED11CCB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544D-7B65-4A34-A7D5-547B4B0B3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988E-F8F2-49DF-AB3D-795AED11CCB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544D-7B65-4A34-A7D5-547B4B0B3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988E-F8F2-49DF-AB3D-795AED11CCB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544D-7B65-4A34-A7D5-547B4B0B3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6988E-F8F2-49DF-AB3D-795AED11CCB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544D-7B65-4A34-A7D5-547B4B0B3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280831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Výukový </a:t>
            </a:r>
            <a:r>
              <a:rPr lang="cs-CZ" sz="2000" dirty="0" smtClean="0"/>
              <a:t>materiál: VY_32_INOVACE_Fotosyntéza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Název projektu: Šablony Špičák</a:t>
            </a:r>
            <a:br>
              <a:rPr lang="cs-CZ" sz="2000" dirty="0" smtClean="0"/>
            </a:br>
            <a:r>
              <a:rPr lang="cs-CZ" sz="2000" dirty="0" smtClean="0"/>
              <a:t>Číslo projektu: CZ.1.07/1.4.00/21.2735</a:t>
            </a:r>
            <a:br>
              <a:rPr lang="cs-CZ" sz="2000" dirty="0" smtClean="0"/>
            </a:br>
            <a:r>
              <a:rPr lang="cs-CZ" sz="2000" dirty="0" smtClean="0"/>
              <a:t>Šablona: III/2</a:t>
            </a:r>
            <a:br>
              <a:rPr lang="cs-CZ" sz="2000" dirty="0" smtClean="0"/>
            </a:br>
            <a:r>
              <a:rPr lang="cs-CZ" sz="2000" dirty="0" smtClean="0"/>
              <a:t>Autor VM: Mgr. Šárka Bártová</a:t>
            </a:r>
            <a:br>
              <a:rPr lang="cs-CZ" sz="2000" dirty="0" smtClean="0"/>
            </a:br>
            <a:r>
              <a:rPr lang="cs-CZ" sz="2000" dirty="0" smtClean="0"/>
              <a:t>VM byl vytvořen: říjen 2012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3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/>
          <a:lstStyle/>
          <a:p>
            <a:r>
              <a:rPr lang="cs-CZ" dirty="0" smtClean="0"/>
              <a:t>Co jste si zapamatovali? </a:t>
            </a:r>
            <a:r>
              <a:rPr lang="cs-CZ" sz="3200" i="1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</a:p>
          <a:p>
            <a:pPr algn="ctr">
              <a:buNone/>
            </a:pPr>
            <a:endParaRPr lang="cs-CZ" sz="1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6</a:t>
            </a:r>
            <a:r>
              <a:rPr lang="cs-CZ" dirty="0" smtClean="0"/>
              <a:t> CO</a:t>
            </a:r>
            <a:r>
              <a:rPr lang="cs-CZ" baseline="-25000" dirty="0" smtClean="0"/>
              <a:t>2</a:t>
            </a:r>
            <a:r>
              <a:rPr lang="cs-CZ" dirty="0" smtClean="0"/>
              <a:t> + </a:t>
            </a:r>
            <a:r>
              <a:rPr lang="cs-CZ" sz="4000" b="1" dirty="0" smtClean="0">
                <a:solidFill>
                  <a:srgbClr val="FF0000"/>
                </a:solidFill>
              </a:rPr>
              <a:t>6</a:t>
            </a:r>
            <a:r>
              <a:rPr lang="cs-CZ" dirty="0" smtClean="0"/>
              <a:t> H</a:t>
            </a:r>
            <a:r>
              <a:rPr lang="cs-CZ" baseline="-25000" dirty="0" smtClean="0"/>
              <a:t>2</a:t>
            </a:r>
            <a:r>
              <a:rPr lang="cs-CZ" dirty="0" smtClean="0"/>
              <a:t>O → C</a:t>
            </a:r>
            <a:r>
              <a:rPr lang="cs-CZ" baseline="-25000" dirty="0" smtClean="0"/>
              <a:t>6</a:t>
            </a:r>
            <a:r>
              <a:rPr lang="cs-CZ" dirty="0" smtClean="0"/>
              <a:t>H</a:t>
            </a:r>
            <a:r>
              <a:rPr lang="cs-CZ" baseline="-25000" dirty="0" smtClean="0"/>
              <a:t>12</a:t>
            </a:r>
            <a:r>
              <a:rPr lang="cs-CZ" dirty="0" smtClean="0"/>
              <a:t>O</a:t>
            </a:r>
            <a:r>
              <a:rPr lang="cs-CZ" baseline="-25000" dirty="0" smtClean="0"/>
              <a:t>6</a:t>
            </a:r>
            <a:r>
              <a:rPr lang="cs-CZ" dirty="0" smtClean="0"/>
              <a:t> + </a:t>
            </a:r>
            <a:r>
              <a:rPr lang="cs-CZ" sz="4000" b="1" dirty="0" smtClean="0">
                <a:solidFill>
                  <a:srgbClr val="FF0000"/>
                </a:solidFill>
              </a:rPr>
              <a:t>6</a:t>
            </a:r>
            <a:r>
              <a:rPr lang="cs-CZ" dirty="0" smtClean="0"/>
              <a:t> O</a:t>
            </a:r>
            <a:r>
              <a:rPr lang="cs-CZ" baseline="-25000" dirty="0" smtClean="0"/>
              <a:t>2</a:t>
            </a:r>
          </a:p>
          <a:p>
            <a:pPr algn="ctr">
              <a:buNone/>
            </a:pPr>
            <a:endParaRPr lang="cs-CZ" baseline="-25000" dirty="0" smtClean="0"/>
          </a:p>
          <a:p>
            <a:pPr algn="ctr">
              <a:buNone/>
            </a:pP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oxid uhličitý + voda → glukóza (cukr) + kyslík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83568" y="404664"/>
            <a:ext cx="1296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Zdroje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268760"/>
            <a:ext cx="74888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cs-CZ" sz="1600" dirty="0" smtClean="0"/>
              <a:t>data:image/</a:t>
            </a:r>
            <a:r>
              <a:rPr lang="cs-CZ" sz="1600" dirty="0" err="1" smtClean="0"/>
              <a:t>jpeg</a:t>
            </a:r>
            <a:r>
              <a:rPr lang="cs-CZ" sz="1600" dirty="0" smtClean="0"/>
              <a:t>;base64,/9j/4AAQSkZJRgABAQAAAQABAAD/2wBDAAkGBwgHBgkIBwgKCgkLDRYPDQwMDRsUFRAWIB0iIiAdHx8kKDQsJCYxJx8fLT0tMTU3Ojo6Iys</a:t>
            </a:r>
          </a:p>
          <a:p>
            <a:pPr marL="342900" indent="-342900">
              <a:buAutoNum type="arabicPlain"/>
            </a:pPr>
            <a:r>
              <a:rPr lang="cs-CZ" sz="1600" dirty="0" smtClean="0"/>
              <a:t>http://t1.gstatic.com/</a:t>
            </a:r>
            <a:r>
              <a:rPr lang="cs-CZ" sz="1600" dirty="0" err="1" smtClean="0"/>
              <a:t>images</a:t>
            </a:r>
            <a:r>
              <a:rPr lang="cs-CZ" sz="1600" dirty="0" smtClean="0"/>
              <a:t>?q=</a:t>
            </a:r>
            <a:r>
              <a:rPr lang="cs-CZ" sz="1600" dirty="0" err="1" smtClean="0"/>
              <a:t>tbn</a:t>
            </a:r>
            <a:r>
              <a:rPr lang="cs-CZ" sz="1600" dirty="0" smtClean="0"/>
              <a:t>:ANd9GcTqF8OJKA9x_UotgiuJswoornGJOftwaJPnA3ZQRqI-W_1wGXZU</a:t>
            </a:r>
          </a:p>
          <a:p>
            <a:pPr marL="342900" indent="-342900">
              <a:buAutoNum type="arabicPlain" startAt="3"/>
            </a:pPr>
            <a:r>
              <a:rPr lang="cs-CZ" sz="1600" dirty="0" smtClean="0"/>
              <a:t>http://t3.gstatic.com/</a:t>
            </a:r>
            <a:r>
              <a:rPr lang="cs-CZ" sz="1600" dirty="0" err="1" smtClean="0"/>
              <a:t>images</a:t>
            </a:r>
            <a:r>
              <a:rPr lang="cs-CZ" sz="1600" dirty="0" smtClean="0"/>
              <a:t>?q=</a:t>
            </a:r>
            <a:r>
              <a:rPr lang="cs-CZ" sz="1600" dirty="0" err="1" smtClean="0"/>
              <a:t>tbn</a:t>
            </a:r>
            <a:r>
              <a:rPr lang="cs-CZ" sz="1600" dirty="0" smtClean="0"/>
              <a:t>:ANd9GcSRIHMdzNnhbSbBHsslmKuh5_JLZeh9p2vxtFyMxr6N2BVL0L5Qyg</a:t>
            </a:r>
          </a:p>
          <a:p>
            <a:pPr marL="342900" indent="-342900">
              <a:buAutoNum type="arabicPlain" startAt="3"/>
            </a:pPr>
            <a:r>
              <a:rPr lang="cs-CZ" sz="1600" dirty="0" smtClean="0"/>
              <a:t>http://t2.gstatic.com/</a:t>
            </a:r>
            <a:r>
              <a:rPr lang="cs-CZ" sz="1600" dirty="0" err="1" smtClean="0"/>
              <a:t>images</a:t>
            </a:r>
            <a:r>
              <a:rPr lang="cs-CZ" sz="1600" dirty="0" smtClean="0"/>
              <a:t>?q=</a:t>
            </a:r>
            <a:r>
              <a:rPr lang="cs-CZ" sz="1600" dirty="0" err="1" smtClean="0"/>
              <a:t>tbn</a:t>
            </a:r>
            <a:r>
              <a:rPr lang="cs-CZ" sz="1600" dirty="0" smtClean="0"/>
              <a:t>:ANd9GcQ9pVAS5Q4IevmuXvEiWyrfKzEvprVZET3YYEhgD_8OwLKr6FM-</a:t>
            </a:r>
            <a:r>
              <a:rPr lang="cs-CZ" sz="1600" dirty="0" err="1" smtClean="0"/>
              <a:t>Mw</a:t>
            </a:r>
            <a:endParaRPr lang="cs-CZ" sz="1600" dirty="0" smtClean="0"/>
          </a:p>
          <a:p>
            <a:pPr marL="342900" indent="-342900">
              <a:buAutoNum type="arabicPlain" startAt="3"/>
            </a:pPr>
            <a:r>
              <a:rPr lang="cs-CZ" sz="1600" dirty="0" smtClean="0"/>
              <a:t>http://t0.gstatic.com/</a:t>
            </a:r>
            <a:r>
              <a:rPr lang="cs-CZ" sz="1600" dirty="0" err="1" smtClean="0"/>
              <a:t>images</a:t>
            </a:r>
            <a:r>
              <a:rPr lang="cs-CZ" sz="1600" dirty="0" smtClean="0"/>
              <a:t>?q=</a:t>
            </a:r>
            <a:r>
              <a:rPr lang="cs-CZ" sz="1600" dirty="0" err="1" smtClean="0"/>
              <a:t>tbn</a:t>
            </a:r>
            <a:r>
              <a:rPr lang="cs-CZ" sz="1600" dirty="0" smtClean="0"/>
              <a:t>:ANd9GcTrA9BFxEiX5_YKTAA5bxFGa2pg2gCCxgE-Nq0ghaOJdq1hvYVXzw</a:t>
            </a:r>
          </a:p>
          <a:p>
            <a:pPr marL="342900" indent="-342900">
              <a:buAutoNum type="arabicPlain" startAt="3"/>
            </a:pPr>
            <a:r>
              <a:rPr lang="cs-CZ" sz="1600" dirty="0" smtClean="0"/>
              <a:t>http://t1.gstatic.com/</a:t>
            </a:r>
            <a:r>
              <a:rPr lang="cs-CZ" sz="1600" dirty="0" err="1" smtClean="0"/>
              <a:t>images</a:t>
            </a:r>
            <a:r>
              <a:rPr lang="cs-CZ" sz="1600" dirty="0" smtClean="0"/>
              <a:t>?q=</a:t>
            </a:r>
            <a:r>
              <a:rPr lang="cs-CZ" sz="1600" dirty="0" err="1" smtClean="0"/>
              <a:t>tbn</a:t>
            </a:r>
            <a:r>
              <a:rPr lang="cs-CZ" sz="1600" dirty="0" smtClean="0"/>
              <a:t>:ANd9GcSUxO9QN_6oPRldTAw5WZRQrGonnqcrrLbnUBXGX_tSq9-37FE2JQ</a:t>
            </a:r>
          </a:p>
          <a:p>
            <a:pPr marL="342900" indent="-342900">
              <a:buAutoNum type="arabicPlain"/>
            </a:pPr>
            <a:endParaRPr lang="cs-CZ" sz="1600" dirty="0" smtClean="0"/>
          </a:p>
          <a:p>
            <a:pPr marL="342900" indent="-342900"/>
            <a:r>
              <a:rPr lang="cs-CZ" sz="1600" dirty="0" smtClean="0"/>
              <a:t>	</a:t>
            </a:r>
            <a:endParaRPr lang="cs-CZ" sz="1600" dirty="0" smtClean="0"/>
          </a:p>
          <a:p>
            <a:pPr marL="342900" indent="-342900"/>
            <a:r>
              <a:rPr lang="cs-CZ" sz="1600" smtClean="0"/>
              <a:t>	</a:t>
            </a:r>
            <a:r>
              <a:rPr lang="cs-CZ" sz="1600" smtClean="0"/>
              <a:t>http</a:t>
            </a:r>
            <a:r>
              <a:rPr lang="cs-CZ" sz="1600" dirty="0" smtClean="0"/>
              <a:t>://cs.wikipedia.org/wiki/Fotosynt%C3%A9za</a:t>
            </a:r>
          </a:p>
          <a:p>
            <a:pPr marL="342900" indent="-342900">
              <a:buAutoNum type="arabicPlain"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Vzdělávací oblast: Člověk a příroda</a:t>
            </a:r>
          </a:p>
          <a:p>
            <a:r>
              <a:rPr lang="cs-CZ" sz="2000" dirty="0" smtClean="0"/>
              <a:t>Vzdělávací obor:  Chemie</a:t>
            </a:r>
          </a:p>
          <a:p>
            <a:r>
              <a:rPr lang="cs-CZ" sz="2000" dirty="0" smtClean="0"/>
              <a:t>VM určen pro: 8. ročník</a:t>
            </a:r>
          </a:p>
          <a:p>
            <a:r>
              <a:rPr lang="cs-CZ" sz="2000" dirty="0" smtClean="0"/>
              <a:t>Tematický okruh: Voda, vzduch</a:t>
            </a:r>
          </a:p>
          <a:p>
            <a:r>
              <a:rPr lang="cs-CZ" sz="2000" dirty="0" smtClean="0"/>
              <a:t>Téma: Fotosyntéza</a:t>
            </a:r>
          </a:p>
          <a:p>
            <a:r>
              <a:rPr lang="cs-CZ" sz="2000" dirty="0" smtClean="0"/>
              <a:t>Anotace: Jedinečný proces, zdroj energie, zdroj kyslíku, koloběh oxidu </a:t>
            </a:r>
          </a:p>
          <a:p>
            <a:r>
              <a:rPr lang="cs-CZ" sz="2000" dirty="0" smtClean="0"/>
              <a:t>                 uhličitého, chemická rovnice</a:t>
            </a:r>
          </a:p>
          <a:p>
            <a:r>
              <a:rPr lang="cs-CZ" sz="2000" dirty="0" smtClean="0"/>
              <a:t>Klíčoví slova: fotosyntéza, kyslík, oxid uhličitý, zelené rostliny</a:t>
            </a:r>
          </a:p>
          <a:p>
            <a:r>
              <a:rPr lang="cs-CZ" sz="2000" dirty="0" smtClean="0"/>
              <a:t>Metodika: Možné použití jako seznámení s problematikou fotosyntézy, </a:t>
            </a:r>
            <a:endParaRPr lang="cs-CZ" sz="2000" dirty="0" smtClean="0"/>
          </a:p>
          <a:p>
            <a:r>
              <a:rPr lang="cs-CZ" sz="2000" dirty="0" smtClean="0"/>
              <a:t>                    tj</a:t>
            </a:r>
            <a:r>
              <a:rPr lang="cs-CZ" sz="2000" dirty="0" smtClean="0"/>
              <a:t>. </a:t>
            </a:r>
            <a:r>
              <a:rPr lang="cs-CZ" sz="2000" dirty="0" smtClean="0"/>
              <a:t>koloběhu </a:t>
            </a:r>
            <a:r>
              <a:rPr lang="cs-CZ" sz="2000" dirty="0" smtClean="0"/>
              <a:t>kyslíku a oxidu uhličitého v přírodě, získávání </a:t>
            </a:r>
            <a:endParaRPr lang="cs-CZ" sz="2000" dirty="0" smtClean="0"/>
          </a:p>
          <a:p>
            <a:r>
              <a:rPr lang="cs-CZ" sz="2000" dirty="0" smtClean="0"/>
              <a:t>                    energie </a:t>
            </a:r>
            <a:r>
              <a:rPr lang="cs-CZ" sz="2000" dirty="0" smtClean="0"/>
              <a:t>a </a:t>
            </a:r>
            <a:r>
              <a:rPr lang="cs-CZ" sz="2000" dirty="0" smtClean="0"/>
              <a:t>organických </a:t>
            </a:r>
            <a:r>
              <a:rPr lang="cs-CZ" sz="2000" dirty="0" smtClean="0"/>
              <a:t>látek jako výživy organismů, procvičení  </a:t>
            </a:r>
            <a:endParaRPr lang="cs-CZ" sz="2000" dirty="0" smtClean="0"/>
          </a:p>
          <a:p>
            <a:r>
              <a:rPr lang="cs-CZ" sz="2000" dirty="0" smtClean="0"/>
              <a:t>	    vyčíslení chemické </a:t>
            </a:r>
            <a:r>
              <a:rPr lang="cs-CZ" sz="2000" dirty="0" smtClean="0"/>
              <a:t>rovnice. 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1800200"/>
          </a:xfrm>
        </p:spPr>
        <p:txBody>
          <a:bodyPr>
            <a:noAutofit/>
          </a:bodyPr>
          <a:lstStyle/>
          <a:p>
            <a:r>
              <a:rPr lang="cs-CZ" sz="8000" dirty="0" smtClean="0"/>
              <a:t>FOTOSYNTÉZA</a:t>
            </a:r>
            <a:endParaRPr lang="cs-CZ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ez.cz/edee/content/microsites/solarni/obr/f2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00939"/>
            <a:ext cx="5112568" cy="5039531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6715140" y="571480"/>
            <a:ext cx="285752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cs-CZ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/>
          <a:lstStyle/>
          <a:p>
            <a:r>
              <a:rPr lang="cs-CZ" dirty="0" smtClean="0"/>
              <a:t>Vysvětlení: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Změna světelné energie na chemickou energii: </a:t>
            </a:r>
          </a:p>
          <a:p>
            <a:endParaRPr lang="cs-CZ" sz="1800" dirty="0" smtClean="0"/>
          </a:p>
          <a:p>
            <a:pPr>
              <a:buNone/>
            </a:pPr>
            <a:r>
              <a:rPr lang="cs-CZ" dirty="0" smtClean="0"/>
              <a:t>	Chemická reakce, při které </a:t>
            </a:r>
            <a:r>
              <a:rPr lang="cs-CZ" b="1" dirty="0" smtClean="0"/>
              <a:t>vzniká </a:t>
            </a:r>
            <a:r>
              <a:rPr lang="cs-CZ" dirty="0" smtClean="0"/>
              <a:t>v rostlinách </a:t>
            </a:r>
            <a:r>
              <a:rPr lang="cs-CZ" b="1" dirty="0" smtClean="0"/>
              <a:t>                     z</a:t>
            </a:r>
            <a:r>
              <a:rPr lang="cs-CZ" dirty="0" smtClean="0"/>
              <a:t> jednoduchých </a:t>
            </a:r>
            <a:r>
              <a:rPr lang="cs-CZ" b="1" dirty="0" smtClean="0"/>
              <a:t>anorganických látek </a:t>
            </a:r>
            <a:r>
              <a:rPr lang="cs-CZ" dirty="0" smtClean="0"/>
              <a:t>(oxid uhličitý a voda) za spotřeby světla (= energie)  za přítomnosti chlorofylu </a:t>
            </a:r>
            <a:r>
              <a:rPr lang="cs-CZ" b="1" dirty="0" smtClean="0"/>
              <a:t>organická látka </a:t>
            </a:r>
            <a:r>
              <a:rPr lang="cs-CZ" dirty="0" smtClean="0"/>
              <a:t>(cukr) a </a:t>
            </a:r>
            <a:r>
              <a:rPr lang="cs-CZ" b="1" dirty="0" smtClean="0"/>
              <a:t>kyslík.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224135"/>
          </a:xfrm>
        </p:spPr>
        <p:txBody>
          <a:bodyPr/>
          <a:lstStyle/>
          <a:p>
            <a:r>
              <a:rPr lang="cs-CZ" dirty="0" smtClean="0"/>
              <a:t>Vyjádření rovnicí: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356992"/>
            <a:ext cx="8064896" cy="1656184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</a:rPr>
              <a:t>6 CO</a:t>
            </a:r>
            <a:r>
              <a:rPr lang="cs-CZ" sz="4400" baseline="-25000" dirty="0" smtClean="0">
                <a:solidFill>
                  <a:schemeClr val="tx1"/>
                </a:solidFill>
              </a:rPr>
              <a:t>2</a:t>
            </a:r>
            <a:r>
              <a:rPr lang="cs-CZ" sz="4400" dirty="0" smtClean="0">
                <a:solidFill>
                  <a:schemeClr val="tx1"/>
                </a:solidFill>
              </a:rPr>
              <a:t> + 6 H</a:t>
            </a:r>
            <a:r>
              <a:rPr lang="cs-CZ" sz="4400" baseline="-25000" dirty="0" smtClean="0">
                <a:solidFill>
                  <a:schemeClr val="tx1"/>
                </a:solidFill>
              </a:rPr>
              <a:t>2</a:t>
            </a:r>
            <a:r>
              <a:rPr lang="cs-CZ" sz="4400" dirty="0" smtClean="0">
                <a:solidFill>
                  <a:schemeClr val="tx1"/>
                </a:solidFill>
              </a:rPr>
              <a:t>O → C</a:t>
            </a:r>
            <a:r>
              <a:rPr lang="cs-CZ" sz="4400" baseline="-25000" dirty="0" smtClean="0">
                <a:solidFill>
                  <a:schemeClr val="tx1"/>
                </a:solidFill>
              </a:rPr>
              <a:t>6</a:t>
            </a:r>
            <a:r>
              <a:rPr lang="cs-CZ" sz="4400" dirty="0" smtClean="0">
                <a:solidFill>
                  <a:schemeClr val="tx1"/>
                </a:solidFill>
              </a:rPr>
              <a:t>H</a:t>
            </a:r>
            <a:r>
              <a:rPr lang="cs-CZ" sz="4400" baseline="-25000" dirty="0" smtClean="0">
                <a:solidFill>
                  <a:schemeClr val="tx1"/>
                </a:solidFill>
              </a:rPr>
              <a:t>12</a:t>
            </a:r>
            <a:r>
              <a:rPr lang="cs-CZ" sz="4400" dirty="0" smtClean="0">
                <a:solidFill>
                  <a:schemeClr val="tx1"/>
                </a:solidFill>
              </a:rPr>
              <a:t>O</a:t>
            </a:r>
            <a:r>
              <a:rPr lang="cs-CZ" sz="4400" baseline="-25000" dirty="0" smtClean="0">
                <a:solidFill>
                  <a:schemeClr val="tx1"/>
                </a:solidFill>
              </a:rPr>
              <a:t>6</a:t>
            </a:r>
            <a:r>
              <a:rPr lang="cs-CZ" sz="4400" dirty="0" smtClean="0">
                <a:solidFill>
                  <a:schemeClr val="tx1"/>
                </a:solidFill>
              </a:rPr>
              <a:t> + 6 O</a:t>
            </a:r>
            <a:r>
              <a:rPr lang="cs-CZ" sz="4400" baseline="-25000" dirty="0" smtClean="0">
                <a:solidFill>
                  <a:schemeClr val="tx1"/>
                </a:solidFill>
              </a:rPr>
              <a:t>2</a:t>
            </a:r>
          </a:p>
          <a:p>
            <a:endParaRPr lang="cs-CZ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656183"/>
          </a:xfrm>
        </p:spPr>
        <p:txBody>
          <a:bodyPr/>
          <a:lstStyle/>
          <a:p>
            <a:r>
              <a:rPr lang="cs-CZ" dirty="0" smtClean="0"/>
              <a:t>Vyjádření slovně: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7920880" cy="201622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 oxidu uhličitého a vody vzniká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glukóza = cukr a kyslík.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1.gstatic.com/images?q=tbn:ANd9GcTqF8OJKA9x_UotgiuJswoornGJOftwaJPnA3ZQRqI-W_1wGXZ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3240360" cy="216024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683568" y="285293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glukóza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2910" y="571481"/>
            <a:ext cx="2857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2</a:t>
            </a:r>
            <a:endParaRPr lang="cs-CZ" sz="1200" b="1" dirty="0"/>
          </a:p>
        </p:txBody>
      </p:sp>
      <p:pic>
        <p:nvPicPr>
          <p:cNvPr id="6" name="Picture 4" descr="http://t3.gstatic.com/images?q=tbn:ANd9GcSRIHMdzNnhbSbBHsslmKuh5_JLZeh9p2vxtFyMxr6N2BVL0L5Q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48680"/>
            <a:ext cx="3269628" cy="2376264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4860032" y="299695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chloroplasty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6314" y="571480"/>
            <a:ext cx="2857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3</a:t>
            </a:r>
            <a:endParaRPr lang="cs-CZ" sz="1200" b="1" dirty="0"/>
          </a:p>
        </p:txBody>
      </p:sp>
      <p:pic>
        <p:nvPicPr>
          <p:cNvPr id="22532" name="Picture 4" descr="http://lacko.wz.cz/obrz_vyuka/H2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645024"/>
            <a:ext cx="2232248" cy="1608248"/>
          </a:xfrm>
          <a:prstGeom prst="rect">
            <a:avLst/>
          </a:prstGeom>
          <a:noFill/>
        </p:spPr>
      </p:pic>
      <p:pic>
        <p:nvPicPr>
          <p:cNvPr id="22534" name="Picture 6" descr="http://t0.gstatic.com/images?q=tbn:ANd9GcTrA9BFxEiX5_YKTAA5bxFGa2pg2gCCxgE-Nq0ghaOJdq1hvYVXz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3717032"/>
            <a:ext cx="2294322" cy="1512168"/>
          </a:xfrm>
          <a:prstGeom prst="rect">
            <a:avLst/>
          </a:prstGeom>
          <a:noFill/>
        </p:spPr>
      </p:pic>
      <p:pic>
        <p:nvPicPr>
          <p:cNvPr id="22536" name="Picture 8" descr="http://t1.gstatic.com/images?q=tbn:ANd9GcSUxO9QN_6oPRldTAw5WZRQrGonnqcrrLbnUBXGX_tSq9-37FE2J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3" y="3789040"/>
            <a:ext cx="2520280" cy="1190563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611560" y="5445224"/>
            <a:ext cx="1914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molekula vody</a:t>
            </a:r>
          </a:p>
          <a:p>
            <a:r>
              <a:rPr lang="cs-CZ" sz="2000" dirty="0" smtClean="0"/>
              <a:t>H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O</a:t>
            </a:r>
          </a:p>
          <a:p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03848" y="5373216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molekula </a:t>
            </a:r>
          </a:p>
          <a:p>
            <a:r>
              <a:rPr lang="cs-CZ" sz="2000" dirty="0" smtClean="0"/>
              <a:t>oxidu uhličitého</a:t>
            </a:r>
          </a:p>
          <a:p>
            <a:r>
              <a:rPr lang="cs-CZ" sz="2000" dirty="0" smtClean="0"/>
              <a:t>CO</a:t>
            </a:r>
            <a:r>
              <a:rPr lang="cs-CZ" sz="2000" baseline="-25000" dirty="0" smtClean="0"/>
              <a:t>2</a:t>
            </a:r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228184" y="5229200"/>
            <a:ext cx="2259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molekula kyslíku O</a:t>
            </a:r>
            <a:r>
              <a:rPr lang="cs-CZ" sz="2000" baseline="-25000" dirty="0" smtClean="0"/>
              <a:t>2</a:t>
            </a:r>
            <a:endParaRPr lang="cs-CZ" sz="2000" dirty="0" smtClean="0"/>
          </a:p>
        </p:txBody>
      </p:sp>
      <p:sp>
        <p:nvSpPr>
          <p:cNvPr id="16" name="TextovéPole 15"/>
          <p:cNvSpPr txBox="1"/>
          <p:nvPr/>
        </p:nvSpPr>
        <p:spPr>
          <a:xfrm>
            <a:off x="539552" y="4941168"/>
            <a:ext cx="26321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4</a:t>
            </a:r>
            <a:endParaRPr lang="cs-CZ" sz="12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03848" y="4941168"/>
            <a:ext cx="26321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5</a:t>
            </a:r>
            <a:endParaRPr lang="cs-CZ" sz="12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929322" y="4714884"/>
            <a:ext cx="26321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6</a:t>
            </a:r>
            <a:endParaRPr lang="cs-CZ" sz="1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Co jste si zapamatovali?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Vyčísli chemickou rovnici a pojmenuj látky: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000" dirty="0" smtClean="0"/>
              <a:t>… CO</a:t>
            </a:r>
            <a:r>
              <a:rPr lang="cs-CZ" sz="4000" baseline="-25000" dirty="0" smtClean="0"/>
              <a:t>2</a:t>
            </a:r>
            <a:r>
              <a:rPr lang="cs-CZ" sz="4000" dirty="0" smtClean="0"/>
              <a:t> + … H</a:t>
            </a:r>
            <a:r>
              <a:rPr lang="cs-CZ" sz="4000" baseline="-25000" dirty="0" smtClean="0"/>
              <a:t>2</a:t>
            </a:r>
            <a:r>
              <a:rPr lang="cs-CZ" sz="4000" dirty="0" smtClean="0"/>
              <a:t>O → C</a:t>
            </a:r>
            <a:r>
              <a:rPr lang="cs-CZ" sz="4000" baseline="-25000" dirty="0" smtClean="0"/>
              <a:t>6</a:t>
            </a:r>
            <a:r>
              <a:rPr lang="cs-CZ" sz="4000" dirty="0" smtClean="0"/>
              <a:t>H</a:t>
            </a:r>
            <a:r>
              <a:rPr lang="cs-CZ" sz="4000" baseline="-25000" dirty="0" smtClean="0"/>
              <a:t>12</a:t>
            </a:r>
            <a:r>
              <a:rPr lang="cs-CZ" sz="4000" dirty="0" smtClean="0"/>
              <a:t>O</a:t>
            </a:r>
            <a:r>
              <a:rPr lang="cs-CZ" sz="4000" baseline="-25000" dirty="0" smtClean="0"/>
              <a:t>6</a:t>
            </a:r>
            <a:r>
              <a:rPr lang="cs-CZ" sz="4000" dirty="0" smtClean="0"/>
              <a:t> + … O</a:t>
            </a:r>
            <a:r>
              <a:rPr lang="cs-CZ" sz="4000" baseline="-25000" dirty="0" smtClean="0"/>
              <a:t>2</a:t>
            </a:r>
          </a:p>
          <a:p>
            <a:pPr algn="ctr">
              <a:buNone/>
            </a:pPr>
            <a:endParaRPr lang="cs-CZ" sz="4000" baseline="-25000" dirty="0" smtClean="0"/>
          </a:p>
          <a:p>
            <a:pPr algn="ctr">
              <a:buNone/>
            </a:pPr>
            <a:r>
              <a:rPr lang="cs-CZ" sz="4000" dirty="0" smtClean="0"/>
              <a:t>→</a:t>
            </a:r>
            <a:endParaRPr lang="cs-CZ" sz="4000" baseline="-250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683568" y="4149080"/>
            <a:ext cx="1512168" cy="576064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843808" y="4149080"/>
            <a:ext cx="1296144" cy="576064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5076056" y="4149080"/>
            <a:ext cx="1584176" cy="576064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7380312" y="4149080"/>
            <a:ext cx="1152128" cy="576064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2483768" y="4221088"/>
            <a:ext cx="0" cy="28803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2339752" y="4365104"/>
            <a:ext cx="288032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7020272" y="4221088"/>
            <a:ext cx="0" cy="36004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6876256" y="4365104"/>
            <a:ext cx="288032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166</Words>
  <Application>Microsoft Office PowerPoint</Application>
  <PresentationFormat>Předvádění na obrazovce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Výukový materiál: VY_32_INOVACE_Fotosyntéza Název projektu: Šablony Špičák Číslo projektu: CZ.1.07/1.4.00/21.2735 Šablona: III/2 Autor VM: Mgr. Šárka Bártová VM byl vytvořen: říjen 2012 </vt:lpstr>
      <vt:lpstr>Snímek 2</vt:lpstr>
      <vt:lpstr>FOTOSYNTÉZA</vt:lpstr>
      <vt:lpstr>Snímek 4</vt:lpstr>
      <vt:lpstr>Vysvětlení:</vt:lpstr>
      <vt:lpstr>Vyjádření rovnicí:</vt:lpstr>
      <vt:lpstr>Vyjádření slovně:</vt:lpstr>
      <vt:lpstr>Snímek 8</vt:lpstr>
      <vt:lpstr> Co jste si zapamatovali? </vt:lpstr>
      <vt:lpstr>Co jste si zapamatovali? řešení</vt:lpstr>
      <vt:lpstr>   </vt:lpstr>
    </vt:vector>
  </TitlesOfParts>
  <Company>Česká Lípa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FOTOSYNTÉZA</dc:title>
  <dc:creator>sbartova</dc:creator>
  <cp:lastModifiedBy>aa</cp:lastModifiedBy>
  <cp:revision>14</cp:revision>
  <dcterms:created xsi:type="dcterms:W3CDTF">2012-10-23T06:29:12Z</dcterms:created>
  <dcterms:modified xsi:type="dcterms:W3CDTF">2012-11-25T18:29:07Z</dcterms:modified>
</cp:coreProperties>
</file>