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9" r:id="rId4"/>
    <p:sldId id="257" r:id="rId5"/>
    <p:sldId id="266" r:id="rId6"/>
    <p:sldId id="259" r:id="rId7"/>
    <p:sldId id="258" r:id="rId8"/>
    <p:sldId id="260" r:id="rId9"/>
    <p:sldId id="263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4581-A054-46C3-B8E7-538590B6B987}" type="datetimeFigureOut">
              <a:rPr lang="cs-CZ" smtClean="0"/>
              <a:pPr/>
              <a:t>25.11.2012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AEAB-6EFA-4288-AD56-DDC1CF6CBB3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4581-A054-46C3-B8E7-538590B6B987}" type="datetimeFigureOut">
              <a:rPr lang="cs-CZ" smtClean="0"/>
              <a:pPr/>
              <a:t>25.11.2012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AEAB-6EFA-4288-AD56-DDC1CF6CBB3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4581-A054-46C3-B8E7-538590B6B987}" type="datetimeFigureOut">
              <a:rPr lang="cs-CZ" smtClean="0"/>
              <a:pPr/>
              <a:t>25.11.2012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AEAB-6EFA-4288-AD56-DDC1CF6CBB3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4581-A054-46C3-B8E7-538590B6B987}" type="datetimeFigureOut">
              <a:rPr lang="cs-CZ" smtClean="0"/>
              <a:pPr/>
              <a:t>25.11.2012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AEAB-6EFA-4288-AD56-DDC1CF6CBB3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4581-A054-46C3-B8E7-538590B6B987}" type="datetimeFigureOut">
              <a:rPr lang="cs-CZ" smtClean="0"/>
              <a:pPr/>
              <a:t>25.11.2012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AEAB-6EFA-4288-AD56-DDC1CF6CBB3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4581-A054-46C3-B8E7-538590B6B987}" type="datetimeFigureOut">
              <a:rPr lang="cs-CZ" smtClean="0"/>
              <a:pPr/>
              <a:t>25.11.2012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AEAB-6EFA-4288-AD56-DDC1CF6CBB3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4581-A054-46C3-B8E7-538590B6B987}" type="datetimeFigureOut">
              <a:rPr lang="cs-CZ" smtClean="0"/>
              <a:pPr/>
              <a:t>25.11.2012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AEAB-6EFA-4288-AD56-DDC1CF6CBB3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4581-A054-46C3-B8E7-538590B6B987}" type="datetimeFigureOut">
              <a:rPr lang="cs-CZ" smtClean="0"/>
              <a:pPr/>
              <a:t>25.11.2012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AEAB-6EFA-4288-AD56-DDC1CF6CBB3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4581-A054-46C3-B8E7-538590B6B987}" type="datetimeFigureOut">
              <a:rPr lang="cs-CZ" smtClean="0"/>
              <a:pPr/>
              <a:t>25.11.2012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AEAB-6EFA-4288-AD56-DDC1CF6CBB3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4581-A054-46C3-B8E7-538590B6B987}" type="datetimeFigureOut">
              <a:rPr lang="cs-CZ" smtClean="0"/>
              <a:pPr/>
              <a:t>25.11.2012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AEAB-6EFA-4288-AD56-DDC1CF6CBB3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4581-A054-46C3-B8E7-538590B6B987}" type="datetimeFigureOut">
              <a:rPr lang="cs-CZ" smtClean="0"/>
              <a:pPr/>
              <a:t>25.11.2012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AEAB-6EFA-4288-AD56-DDC1CF6CBB3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84581-A054-46C3-B8E7-538590B6B987}" type="datetimeFigureOut">
              <a:rPr lang="cs-CZ" smtClean="0"/>
              <a:pPr/>
              <a:t>25.11.2012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1AEAB-6EFA-4288-AD56-DDC1CF6CBB3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404813"/>
            <a:ext cx="52578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683568" y="2348880"/>
            <a:ext cx="784887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Výukový </a:t>
            </a:r>
            <a:r>
              <a:rPr lang="cs-CZ" sz="2000" dirty="0" smtClean="0"/>
              <a:t>materiál: VY_32_INOVACE_Nobelova </a:t>
            </a:r>
            <a:r>
              <a:rPr lang="cs-CZ" sz="2000" dirty="0" smtClean="0"/>
              <a:t>cena</a:t>
            </a:r>
          </a:p>
          <a:p>
            <a:pPr algn="ctr"/>
            <a:r>
              <a:rPr lang="cs-CZ" sz="2000" dirty="0" smtClean="0"/>
              <a:t>Název projektu: Šablony Špičák</a:t>
            </a:r>
          </a:p>
          <a:p>
            <a:pPr algn="ctr"/>
            <a:r>
              <a:rPr lang="cs-CZ" sz="2000" dirty="0" smtClean="0"/>
              <a:t>Číslo projektu: CZ.1.07/1.4.00/21.2735</a:t>
            </a:r>
          </a:p>
          <a:p>
            <a:pPr algn="ctr"/>
            <a:r>
              <a:rPr lang="cs-CZ" sz="2000" dirty="0" smtClean="0"/>
              <a:t>Šablona: III/2</a:t>
            </a:r>
          </a:p>
          <a:p>
            <a:pPr algn="ctr"/>
            <a:r>
              <a:rPr lang="cs-CZ" sz="2000" dirty="0" smtClean="0"/>
              <a:t>Autor VM: Mgr. Šárka Bártová</a:t>
            </a:r>
          </a:p>
          <a:p>
            <a:pPr algn="ctr"/>
            <a:r>
              <a:rPr lang="cs-CZ" sz="2000" dirty="0" smtClean="0"/>
              <a:t>VM byl vytvořen: září 2012</a:t>
            </a:r>
          </a:p>
          <a:p>
            <a:pPr algn="ctr"/>
            <a:r>
              <a:rPr lang="cs-CZ" dirty="0" smtClean="0"/>
              <a:t> </a:t>
            </a:r>
          </a:p>
          <a:p>
            <a:pPr algn="ctr"/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Známé osobnosti a NC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NC: Wilhelm Conrad Röntgen – za fyziku, Henri Dunant – za mír (spoluzakladatel Mezinárodního Červeného kříže)</a:t>
            </a:r>
          </a:p>
          <a:p>
            <a:r>
              <a:rPr lang="cs-CZ" dirty="0" smtClean="0"/>
              <a:t>1914, 1915, 1916, 1918, 1939 – 1943, a některé další roky – NC míru neudělena</a:t>
            </a:r>
          </a:p>
          <a:p>
            <a:r>
              <a:rPr lang="cs-CZ" dirty="0" smtClean="0"/>
              <a:t>1917, 1944 – Červenému kříži za mír</a:t>
            </a:r>
          </a:p>
          <a:p>
            <a:r>
              <a:rPr lang="cs-CZ" dirty="0" smtClean="0"/>
              <a:t>1979 Matka Tereza – za mír</a:t>
            </a:r>
          </a:p>
          <a:p>
            <a:r>
              <a:rPr lang="cs-CZ" dirty="0" smtClean="0"/>
              <a:t>2009 Barack Obama – za mír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jste si zapamatovali</a:t>
            </a:r>
            <a:r>
              <a:rPr lang="cs-CZ" dirty="0" smtClean="0"/>
              <a:t>? </a:t>
            </a:r>
            <a:r>
              <a:rPr lang="cs-CZ" sz="2800" i="1" smtClean="0"/>
              <a:t>doplňte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	</a:t>
            </a:r>
          </a:p>
          <a:p>
            <a:pPr>
              <a:buNone/>
            </a:pPr>
            <a:r>
              <a:rPr lang="cs-CZ" dirty="0" smtClean="0"/>
              <a:t>	NC se uděluje od roku . . . . . . . . . .Uděluje se za 6 oblastí . . . . . . . . . . O udílení se zasloužil chemik . . . . . . . . . .</a:t>
            </a:r>
            <a:r>
              <a:rPr lang="cs-CZ" sz="2400" dirty="0" smtClean="0"/>
              <a:t>(doplňte celé jméno), </a:t>
            </a:r>
            <a:r>
              <a:rPr lang="cs-CZ" dirty="0" smtClean="0"/>
              <a:t>který vynalezl . . . . . . . . . . NC se uděluje v . . . . . . . . . </a:t>
            </a:r>
            <a:r>
              <a:rPr lang="cs-CZ" sz="2400" dirty="0" smtClean="0"/>
              <a:t>(doplňte stát nebo město).</a:t>
            </a:r>
            <a:r>
              <a:rPr lang="cs-CZ" dirty="0" smtClean="0"/>
              <a:t> Z Čechů získal NC . . . . . . .  za . . . . . . . . . .</a:t>
            </a:r>
            <a:r>
              <a:rPr lang="cs-CZ" sz="2400" dirty="0" smtClean="0"/>
              <a:t> </a:t>
            </a:r>
            <a:r>
              <a:rPr lang="cs-CZ" dirty="0" smtClean="0"/>
              <a:t>Z dalších osobností získali NC ještě </a:t>
            </a:r>
            <a:r>
              <a:rPr lang="cs-CZ" sz="2400" dirty="0" smtClean="0"/>
              <a:t>. . . . . . . . . .(doplňte alespoň jednoho). </a:t>
            </a:r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jste si zapamatovali? </a:t>
            </a:r>
            <a:r>
              <a:rPr lang="cs-CZ" sz="3200" i="1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sz="3000" dirty="0" smtClean="0"/>
              <a:t>NC se uděluje od roku </a:t>
            </a:r>
            <a:r>
              <a:rPr lang="cs-CZ" sz="3000" b="1" i="1" dirty="0" smtClean="0"/>
              <a:t>1901</a:t>
            </a:r>
            <a:r>
              <a:rPr lang="cs-CZ" sz="3000" dirty="0" smtClean="0"/>
              <a:t>.Uděluje se za 6 oblastí </a:t>
            </a:r>
            <a:r>
              <a:rPr lang="cs-CZ" sz="3000" b="1" dirty="0" smtClean="0"/>
              <a:t>fyzika</a:t>
            </a:r>
            <a:r>
              <a:rPr lang="cs-CZ" sz="3000" dirty="0" smtClean="0"/>
              <a:t>, </a:t>
            </a:r>
            <a:r>
              <a:rPr lang="cs-CZ" sz="3000" b="1" dirty="0" smtClean="0"/>
              <a:t>chemie</a:t>
            </a:r>
            <a:r>
              <a:rPr lang="cs-CZ" sz="3000" dirty="0" smtClean="0"/>
              <a:t>, </a:t>
            </a:r>
            <a:r>
              <a:rPr lang="cs-CZ" sz="3000" b="1" dirty="0" smtClean="0"/>
              <a:t>fyziologie a medicína</a:t>
            </a:r>
            <a:r>
              <a:rPr lang="cs-CZ" sz="3000" dirty="0" smtClean="0"/>
              <a:t>, </a:t>
            </a:r>
            <a:r>
              <a:rPr lang="cs-CZ" sz="3000" b="1" dirty="0" smtClean="0"/>
              <a:t>literatura</a:t>
            </a:r>
            <a:r>
              <a:rPr lang="cs-CZ" sz="3000" dirty="0" smtClean="0"/>
              <a:t>, </a:t>
            </a:r>
            <a:r>
              <a:rPr lang="cs-CZ" sz="3000" b="1" dirty="0" smtClean="0"/>
              <a:t>mír</a:t>
            </a:r>
            <a:r>
              <a:rPr lang="cs-CZ" sz="3000" dirty="0" smtClean="0"/>
              <a:t>, </a:t>
            </a:r>
            <a:r>
              <a:rPr lang="cs-CZ" sz="3000" b="1" dirty="0" smtClean="0"/>
              <a:t>ekonomie</a:t>
            </a:r>
            <a:r>
              <a:rPr lang="cs-CZ" sz="3000" dirty="0" smtClean="0"/>
              <a:t>. O udílení se zasloužil chemik </a:t>
            </a:r>
            <a:r>
              <a:rPr lang="cs-CZ" sz="3000" b="1" i="1" dirty="0" smtClean="0"/>
              <a:t>Alfréd </a:t>
            </a:r>
            <a:r>
              <a:rPr lang="cs-CZ" sz="3000" b="1" i="1" dirty="0" err="1" smtClean="0"/>
              <a:t>Bernhard</a:t>
            </a:r>
            <a:r>
              <a:rPr lang="cs-CZ" sz="3000" b="1" i="1" dirty="0" smtClean="0"/>
              <a:t> Nobel</a:t>
            </a:r>
            <a:r>
              <a:rPr lang="cs-CZ" sz="3000" dirty="0" smtClean="0"/>
              <a:t>, který vynalezl </a:t>
            </a:r>
            <a:r>
              <a:rPr lang="cs-CZ" sz="3000" b="1" i="1" dirty="0" smtClean="0"/>
              <a:t>dynamit</a:t>
            </a:r>
            <a:r>
              <a:rPr lang="cs-CZ" sz="3000" dirty="0" smtClean="0"/>
              <a:t>. NC se uděluje v ve </a:t>
            </a:r>
            <a:r>
              <a:rPr lang="cs-CZ" sz="3000" b="1" i="1" dirty="0" smtClean="0"/>
              <a:t>Stockholmu (Švédsko), v Oslu (Norsko)</a:t>
            </a:r>
            <a:r>
              <a:rPr lang="cs-CZ" sz="3000" dirty="0" smtClean="0"/>
              <a:t>. Z Čechů získal NC </a:t>
            </a:r>
            <a:r>
              <a:rPr lang="cs-CZ" sz="3000" b="1" i="1" dirty="0" smtClean="0"/>
              <a:t>Jaroslav Heyrovský za chemii </a:t>
            </a:r>
            <a:r>
              <a:rPr lang="cs-CZ" sz="3000" dirty="0" smtClean="0"/>
              <a:t>a  </a:t>
            </a:r>
            <a:r>
              <a:rPr lang="cs-CZ" sz="3000" b="1" i="1" dirty="0" smtClean="0"/>
              <a:t>Jaroslav Seifert za literaturu</a:t>
            </a:r>
            <a:r>
              <a:rPr lang="cs-CZ" sz="3000" dirty="0" smtClean="0"/>
              <a:t>. Z dalších osobností získali NC ještě např. </a:t>
            </a:r>
            <a:r>
              <a:rPr lang="cs-CZ" sz="3000" b="1" i="1" dirty="0" err="1" smtClean="0"/>
              <a:t>Röntgen</a:t>
            </a:r>
            <a:r>
              <a:rPr lang="cs-CZ" sz="3000" b="1" i="1" dirty="0" smtClean="0"/>
              <a:t>, </a:t>
            </a:r>
            <a:r>
              <a:rPr lang="cs-CZ" sz="3000" b="1" i="1" dirty="0" err="1" smtClean="0"/>
              <a:t>Dunant</a:t>
            </a:r>
            <a:r>
              <a:rPr lang="cs-CZ" sz="3000" b="1" i="1" dirty="0" smtClean="0"/>
              <a:t>, Matka Tereza, Barack Obama</a:t>
            </a:r>
            <a:r>
              <a:rPr lang="cs-CZ" sz="3000" dirty="0" smtClean="0"/>
              <a:t>.</a:t>
            </a:r>
            <a:r>
              <a:rPr lang="cs-CZ" sz="3000" b="1" i="1" dirty="0" smtClean="0"/>
              <a:t> </a:t>
            </a:r>
            <a:endParaRPr lang="cs-CZ" sz="3000" b="1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dirty="0" smtClean="0"/>
              <a:t>Zdroje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400" dirty="0" smtClean="0"/>
              <a:t>	</a:t>
            </a:r>
            <a:r>
              <a:rPr lang="cs-CZ" sz="1400" b="1" dirty="0" smtClean="0">
                <a:solidFill>
                  <a:schemeClr val="bg1"/>
                </a:solidFill>
              </a:rPr>
              <a:t>1</a:t>
            </a:r>
            <a:r>
              <a:rPr lang="cs-CZ" sz="1400" dirty="0" smtClean="0"/>
              <a:t> 	</a:t>
            </a:r>
            <a:r>
              <a:rPr lang="cs-CZ" sz="1600" dirty="0" smtClean="0"/>
              <a:t>http://www.</a:t>
            </a:r>
            <a:r>
              <a:rPr lang="cs-CZ" sz="1600" dirty="0" err="1" smtClean="0"/>
              <a:t>cuni.cz</a:t>
            </a:r>
            <a:r>
              <a:rPr lang="cs-CZ" sz="1600" dirty="0" smtClean="0"/>
              <a:t>/IFORUM-8295-version1-Heyrov10.jpg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	</a:t>
            </a:r>
            <a:r>
              <a:rPr lang="cs-CZ" sz="1600" b="1" dirty="0" smtClean="0">
                <a:solidFill>
                  <a:schemeClr val="bg1"/>
                </a:solidFill>
              </a:rPr>
              <a:t>2</a:t>
            </a:r>
            <a:r>
              <a:rPr lang="cs-CZ" sz="1600" dirty="0" smtClean="0"/>
              <a:t>	http://t1.gstatic.com/</a:t>
            </a:r>
            <a:r>
              <a:rPr lang="cs-CZ" sz="1600" dirty="0" err="1" smtClean="0"/>
              <a:t>images</a:t>
            </a:r>
            <a:r>
              <a:rPr lang="cs-CZ" sz="1600" dirty="0" smtClean="0"/>
              <a:t>?q=</a:t>
            </a:r>
            <a:r>
              <a:rPr lang="cs-CZ" sz="1600" dirty="0" err="1" smtClean="0"/>
              <a:t>tbn</a:t>
            </a:r>
            <a:r>
              <a:rPr lang="cs-CZ" sz="1600" dirty="0" smtClean="0"/>
              <a:t>:ANd9GcSkhGO7oSeG71ZdSSLkMfobLN</a:t>
            </a:r>
          </a:p>
          <a:p>
            <a:pPr>
              <a:buNone/>
            </a:pPr>
            <a:r>
              <a:rPr lang="cs-CZ" sz="1600" dirty="0" smtClean="0"/>
              <a:t>		ge9RuyjTcOuU363gkSt-</a:t>
            </a:r>
            <a:r>
              <a:rPr lang="cs-CZ" sz="1600" dirty="0" err="1" smtClean="0"/>
              <a:t>vDxDsj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	</a:t>
            </a:r>
            <a:r>
              <a:rPr lang="cs-CZ" sz="1600" b="1" dirty="0" smtClean="0">
                <a:solidFill>
                  <a:schemeClr val="bg1"/>
                </a:solidFill>
              </a:rPr>
              <a:t>3 	</a:t>
            </a:r>
            <a:r>
              <a:rPr lang="cs-CZ" sz="1600" dirty="0" smtClean="0"/>
              <a:t>http://www.</a:t>
            </a:r>
            <a:r>
              <a:rPr lang="cs-CZ" sz="1600" dirty="0" err="1" smtClean="0"/>
              <a:t>osvedsku.cz</a:t>
            </a:r>
            <a:r>
              <a:rPr lang="cs-CZ" sz="1600" dirty="0" smtClean="0"/>
              <a:t>/</a:t>
            </a:r>
            <a:r>
              <a:rPr lang="cs-CZ" sz="1600" dirty="0" err="1" smtClean="0"/>
              <a:t>wp</a:t>
            </a:r>
            <a:r>
              <a:rPr lang="cs-CZ" sz="1600" dirty="0" smtClean="0"/>
              <a:t>-</a:t>
            </a:r>
            <a:r>
              <a:rPr lang="cs-CZ" sz="1600" dirty="0" err="1" smtClean="0"/>
              <a:t>content</a:t>
            </a:r>
            <a:r>
              <a:rPr lang="cs-CZ" sz="1600" dirty="0" smtClean="0"/>
              <a:t>/</a:t>
            </a:r>
            <a:r>
              <a:rPr lang="cs-CZ" sz="1600" dirty="0" err="1" smtClean="0"/>
              <a:t>uploads</a:t>
            </a:r>
            <a:r>
              <a:rPr lang="cs-CZ" sz="1600" dirty="0" smtClean="0"/>
              <a:t>/</a:t>
            </a:r>
            <a:r>
              <a:rPr lang="cs-CZ" sz="1600" dirty="0" err="1" smtClean="0"/>
              <a:t>Bj</a:t>
            </a:r>
            <a:r>
              <a:rPr lang="cs-CZ" sz="1600" dirty="0" smtClean="0"/>
              <a:t>%C3%B6rkborn_</a:t>
            </a:r>
            <a:r>
              <a:rPr lang="cs-CZ" sz="1600" dirty="0" err="1" smtClean="0"/>
              <a:t>exterior</a:t>
            </a:r>
            <a:r>
              <a:rPr lang="cs-CZ" sz="1600" dirty="0" smtClean="0"/>
              <a:t>-foto-	</a:t>
            </a:r>
            <a:r>
              <a:rPr lang="cs-CZ" sz="1600" dirty="0" err="1" smtClean="0"/>
              <a:t>Hbobrien</a:t>
            </a:r>
            <a:r>
              <a:rPr lang="cs-CZ" sz="1600" dirty="0" smtClean="0"/>
              <a:t>-</a:t>
            </a:r>
            <a:r>
              <a:rPr lang="cs-CZ" sz="1600" dirty="0" err="1" smtClean="0"/>
              <a:t>wikipedie.jpg</a:t>
            </a: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	http://cs.wikipedia.org/wiki/Nobelova_cena</a:t>
            </a:r>
          </a:p>
          <a:p>
            <a:pPr>
              <a:buNone/>
            </a:pPr>
            <a:r>
              <a:rPr lang="cs-CZ" sz="1600" dirty="0" smtClean="0"/>
              <a:t>	http://cs.wikipedia.org/wiki/Alfred_Nobel</a:t>
            </a:r>
          </a:p>
          <a:p>
            <a:pPr>
              <a:buNone/>
            </a:pPr>
            <a:r>
              <a:rPr lang="cs-CZ" sz="1600" dirty="0" smtClean="0"/>
              <a:t>	http://www.</a:t>
            </a:r>
            <a:r>
              <a:rPr lang="cs-CZ" sz="1600" dirty="0" err="1" smtClean="0"/>
              <a:t>converter.cz</a:t>
            </a:r>
            <a:r>
              <a:rPr lang="cs-CZ" sz="1600" dirty="0" smtClean="0"/>
              <a:t>/</a:t>
            </a:r>
            <a:r>
              <a:rPr lang="cs-CZ" sz="1600" dirty="0" err="1" smtClean="0"/>
              <a:t>nobel</a:t>
            </a:r>
            <a:r>
              <a:rPr lang="cs-CZ" sz="1600" dirty="0" smtClean="0"/>
              <a:t>/</a:t>
            </a:r>
            <a:r>
              <a:rPr lang="cs-CZ" sz="1600" dirty="0" err="1" smtClean="0"/>
              <a:t>nobel.htm</a:t>
            </a:r>
            <a:endParaRPr lang="cs-CZ" sz="1600" dirty="0" smtClean="0"/>
          </a:p>
          <a:p>
            <a:pPr>
              <a:buNone/>
            </a:pPr>
            <a:r>
              <a:rPr lang="cs-CZ" sz="1400" dirty="0" smtClean="0"/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836712"/>
            <a:ext cx="78488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Vzdělávací oblast: Člověk a příroda</a:t>
            </a:r>
          </a:p>
          <a:p>
            <a:r>
              <a:rPr lang="cs-CZ" sz="2000" dirty="0" smtClean="0"/>
              <a:t>Vzdělávací obor:  Chemie</a:t>
            </a:r>
          </a:p>
          <a:p>
            <a:r>
              <a:rPr lang="cs-CZ" sz="2000" dirty="0" smtClean="0"/>
              <a:t>VM určen pro: 8. ročník</a:t>
            </a:r>
          </a:p>
          <a:p>
            <a:r>
              <a:rPr lang="cs-CZ" sz="2000" dirty="0" smtClean="0"/>
              <a:t>Tematický okruh: Historie chemie</a:t>
            </a:r>
          </a:p>
          <a:p>
            <a:r>
              <a:rPr lang="cs-CZ" sz="2000" dirty="0" smtClean="0"/>
              <a:t>Téma: Nobelova cena</a:t>
            </a:r>
          </a:p>
          <a:p>
            <a:r>
              <a:rPr lang="cs-CZ" sz="2000" dirty="0" smtClean="0"/>
              <a:t>Anotace: Vznik, udílení, laureáti Nobelovy ceny, život a činnost A. B. </a:t>
            </a:r>
            <a:endParaRPr lang="cs-CZ" sz="2000" dirty="0" smtClean="0"/>
          </a:p>
          <a:p>
            <a:r>
              <a:rPr lang="cs-CZ" sz="2000" dirty="0" smtClean="0"/>
              <a:t>	  Nobela</a:t>
            </a:r>
            <a:endParaRPr lang="cs-CZ" sz="2000" dirty="0" smtClean="0"/>
          </a:p>
          <a:p>
            <a:r>
              <a:rPr lang="cs-CZ" sz="2000" dirty="0" smtClean="0"/>
              <a:t>Klíčová slova: Nobel, Nobelova cena</a:t>
            </a:r>
          </a:p>
          <a:p>
            <a:r>
              <a:rPr lang="cs-CZ" sz="2000" dirty="0" smtClean="0"/>
              <a:t>Metodika: Možné použití jako seznámení s </a:t>
            </a:r>
            <a:r>
              <a:rPr lang="cs-CZ" sz="2000" dirty="0" smtClean="0"/>
              <a:t>problematikou, </a:t>
            </a:r>
            <a:r>
              <a:rPr lang="cs-CZ" sz="2000" dirty="0" smtClean="0"/>
              <a:t>a následné </a:t>
            </a:r>
            <a:endParaRPr lang="cs-CZ" sz="2000" dirty="0" smtClean="0"/>
          </a:p>
          <a:p>
            <a:r>
              <a:rPr lang="cs-CZ" sz="2000" dirty="0" smtClean="0"/>
              <a:t>	    procvičení v </a:t>
            </a:r>
            <a:r>
              <a:rPr lang="cs-CZ" sz="2000" dirty="0" smtClean="0"/>
              <a:t>tématu historie chemie, resp. uznání vědců a jejich </a:t>
            </a:r>
            <a:endParaRPr lang="cs-CZ" sz="2000" dirty="0" smtClean="0"/>
          </a:p>
          <a:p>
            <a:r>
              <a:rPr lang="cs-CZ" sz="2000" dirty="0" smtClean="0"/>
              <a:t>	    díla</a:t>
            </a:r>
            <a:r>
              <a:rPr lang="cs-CZ" sz="2000" dirty="0" smtClean="0"/>
              <a:t>, </a:t>
            </a:r>
            <a:r>
              <a:rPr lang="cs-CZ" sz="2000" dirty="0" smtClean="0"/>
              <a:t>v </a:t>
            </a:r>
            <a:r>
              <a:rPr lang="cs-CZ" sz="2000" dirty="0" smtClean="0"/>
              <a:t>tématu významní chemici – A. B. Nobel. </a:t>
            </a:r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2376264"/>
          </a:xfrm>
        </p:spPr>
        <p:txBody>
          <a:bodyPr>
            <a:normAutofit/>
          </a:bodyPr>
          <a:lstStyle/>
          <a:p>
            <a:r>
              <a:rPr lang="cs-CZ" sz="6000" dirty="0" smtClean="0"/>
              <a:t>NOBELOVA CENA</a:t>
            </a:r>
            <a:endParaRPr lang="cs-CZ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Udílena od roku 1901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452596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každoročně </a:t>
            </a:r>
            <a:r>
              <a:rPr lang="cs-CZ" sz="2800" dirty="0"/>
              <a:t>udělované </a:t>
            </a:r>
            <a:r>
              <a:rPr lang="cs-CZ" sz="2800" b="1" dirty="0" smtClean="0"/>
              <a:t>ocenění</a:t>
            </a:r>
            <a:r>
              <a:rPr lang="cs-CZ" sz="2800" dirty="0" smtClean="0"/>
              <a:t> za zásadní</a:t>
            </a:r>
            <a:r>
              <a:rPr lang="cs-CZ" sz="2800" dirty="0"/>
              <a:t> vědecký výzkum, technické objevy či 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	za </a:t>
            </a:r>
            <a:r>
              <a:rPr lang="cs-CZ" sz="2800" dirty="0"/>
              <a:t>přínos lidské </a:t>
            </a:r>
            <a:r>
              <a:rPr lang="cs-CZ" sz="2800" dirty="0" smtClean="0"/>
              <a:t>společnosti</a:t>
            </a:r>
          </a:p>
          <a:p>
            <a:r>
              <a:rPr lang="cs-CZ" sz="2800" dirty="0" smtClean="0"/>
              <a:t>v oborech</a:t>
            </a:r>
            <a:r>
              <a:rPr lang="cs-CZ" sz="2800" dirty="0"/>
              <a:t>: </a:t>
            </a:r>
            <a:r>
              <a:rPr lang="cs-CZ" sz="2800" b="1" dirty="0"/>
              <a:t>fyzika</a:t>
            </a:r>
            <a:r>
              <a:rPr lang="cs-CZ" sz="2800" dirty="0"/>
              <a:t>, </a:t>
            </a:r>
            <a:r>
              <a:rPr lang="cs-CZ" sz="2800" b="1" dirty="0"/>
              <a:t>chemie</a:t>
            </a:r>
            <a:r>
              <a:rPr lang="cs-CZ" sz="2800" dirty="0"/>
              <a:t>, </a:t>
            </a:r>
            <a:r>
              <a:rPr lang="cs-CZ" sz="2800" b="1" dirty="0"/>
              <a:t>fyziologie a medicína</a:t>
            </a:r>
            <a:r>
              <a:rPr lang="cs-CZ" sz="2800" dirty="0"/>
              <a:t>, </a:t>
            </a:r>
            <a:r>
              <a:rPr lang="cs-CZ" sz="2800" b="1" dirty="0" smtClean="0"/>
              <a:t>literatura</a:t>
            </a:r>
            <a:r>
              <a:rPr lang="cs-CZ" sz="2800" dirty="0" smtClean="0"/>
              <a:t>, </a:t>
            </a:r>
            <a:r>
              <a:rPr lang="cs-CZ" sz="2800" b="1" dirty="0" smtClean="0"/>
              <a:t>mír</a:t>
            </a:r>
            <a:r>
              <a:rPr lang="cs-CZ" sz="2800" dirty="0" smtClean="0"/>
              <a:t>, </a:t>
            </a:r>
            <a:r>
              <a:rPr lang="cs-CZ" sz="2800" dirty="0"/>
              <a:t>dále se také </a:t>
            </a:r>
            <a:r>
              <a:rPr lang="cs-CZ" sz="2800" dirty="0" smtClean="0"/>
              <a:t>uděluje Nobelova </a:t>
            </a:r>
            <a:r>
              <a:rPr lang="cs-CZ" sz="2800" dirty="0"/>
              <a:t>cena </a:t>
            </a:r>
            <a:r>
              <a:rPr lang="cs-CZ" sz="2800" b="1" dirty="0"/>
              <a:t>za </a:t>
            </a:r>
            <a:r>
              <a:rPr lang="cs-CZ" sz="2800" b="1" dirty="0" smtClean="0"/>
              <a:t>ekonomii </a:t>
            </a:r>
            <a:r>
              <a:rPr lang="cs-CZ" sz="2800" dirty="0" smtClean="0"/>
              <a:t>(od r. 1968)</a:t>
            </a:r>
            <a:endParaRPr lang="cs-CZ" sz="2800" b="1" dirty="0" smtClean="0"/>
          </a:p>
          <a:p>
            <a:r>
              <a:rPr lang="cs-CZ" sz="2800" dirty="0"/>
              <a:t>na základě poslední vůle švédského vědce a průmyslníka </a:t>
            </a:r>
            <a:r>
              <a:rPr lang="cs-CZ" sz="2800" b="1" dirty="0"/>
              <a:t>Alfreda Nobela</a:t>
            </a:r>
            <a:r>
              <a:rPr lang="cs-CZ" sz="2800" dirty="0"/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Udílení NC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10. prosince ve Stockholmu (Švédsko), NC míru v Oslu (Norsko)</a:t>
            </a:r>
          </a:p>
          <a:p>
            <a:r>
              <a:rPr lang="cs-CZ" dirty="0" smtClean="0"/>
              <a:t>NC = medaile, diplom, finanční odměna, která  činí 8 miliónů švédských korun (cca 23 miliónů českých korun)</a:t>
            </a:r>
          </a:p>
          <a:p>
            <a:pPr>
              <a:buNone/>
            </a:pPr>
            <a:r>
              <a:rPr lang="cs-CZ" dirty="0" smtClean="0"/>
              <a:t>					</a:t>
            </a:r>
          </a:p>
          <a:p>
            <a:endParaRPr lang="cs-CZ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987883"/>
            <a:ext cx="2664296" cy="2142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5364088" y="4005064"/>
            <a:ext cx="288032" cy="2880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</a:rPr>
              <a:t>1</a:t>
            </a:r>
            <a:endParaRPr lang="cs-CZ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t1.gstatic.com/images?q=tbn:ANd9GcSkhGO7oSeG71ZdSSLkMfobLNge9RuyjTcOuU363gkSt-vDxDs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132856"/>
            <a:ext cx="2448272" cy="2952328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Alfréd Bernhard Nobel</a:t>
            </a:r>
            <a:endParaRPr lang="cs-CZ" dirty="0"/>
          </a:p>
        </p:txBody>
      </p:sp>
      <p:pic>
        <p:nvPicPr>
          <p:cNvPr id="1028" name="Picture 4" descr="http://www.osvedsku.cz/wp-content/uploads/Bj%C3%B6rkborn_exterior-foto-Hbobrien-wikiped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060848"/>
            <a:ext cx="4748433" cy="3168352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3923928" y="2060848"/>
            <a:ext cx="263214" cy="27699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cs-CZ" sz="1200" dirty="0" smtClean="0">
                <a:solidFill>
                  <a:schemeClr val="bg1"/>
                </a:solidFill>
              </a:rPr>
              <a:t>3</a:t>
            </a:r>
            <a:endParaRPr lang="cs-CZ" sz="12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55576" y="2132856"/>
            <a:ext cx="263214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chemeClr val="bg1"/>
                </a:solidFill>
              </a:rPr>
              <a:t>2</a:t>
            </a:r>
            <a:endParaRPr lang="cs-CZ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Alfréd Bernhard Nobel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21. října 1833 – </a:t>
            </a:r>
            <a:r>
              <a:rPr lang="cs-CZ" sz="2800" dirty="0" smtClean="0"/>
              <a:t>10. </a:t>
            </a:r>
            <a:r>
              <a:rPr lang="en-US" sz="2800" dirty="0" smtClean="0"/>
              <a:t>prosince 1896 </a:t>
            </a:r>
            <a:endParaRPr lang="cs-CZ" sz="2800" dirty="0" smtClean="0"/>
          </a:p>
          <a:p>
            <a:r>
              <a:rPr lang="cs-CZ" sz="2800" dirty="0" smtClean="0"/>
              <a:t>narozen ve Stockholmu, žil v Londýně, St. Petěrburku, studoval v Paříži a USA, pracoval v Turíně, v rodinné továrně v Helenborgu a na jezeře Mälaren, zemřel v </a:t>
            </a:r>
            <a:r>
              <a:rPr lang="en-US" sz="2800" dirty="0" smtClean="0"/>
              <a:t>San Rem</a:t>
            </a:r>
            <a:r>
              <a:rPr lang="cs-CZ" sz="2800" dirty="0" smtClean="0"/>
              <a:t>u</a:t>
            </a:r>
          </a:p>
          <a:p>
            <a:r>
              <a:rPr lang="cs-CZ" sz="2800" dirty="0" smtClean="0"/>
              <a:t>mluvil </a:t>
            </a:r>
            <a:r>
              <a:rPr lang="cs-CZ" sz="2800" dirty="0"/>
              <a:t>švédsky, </a:t>
            </a:r>
            <a:r>
              <a:rPr lang="cs-CZ" sz="2800" dirty="0" smtClean="0"/>
              <a:t>rusky</a:t>
            </a:r>
            <a:r>
              <a:rPr lang="cs-CZ" sz="2800" dirty="0"/>
              <a:t>, francouzsky, anglicky a </a:t>
            </a:r>
            <a:r>
              <a:rPr lang="cs-CZ" sz="2800" dirty="0" smtClean="0"/>
              <a:t>německy</a:t>
            </a:r>
          </a:p>
          <a:p>
            <a:r>
              <a:rPr lang="it-IT" sz="2800" dirty="0"/>
              <a:t> </a:t>
            </a:r>
            <a:r>
              <a:rPr lang="cs-CZ" sz="2800" dirty="0" smtClean="0"/>
              <a:t>v</a:t>
            </a:r>
            <a:r>
              <a:rPr lang="it-IT" sz="2800" dirty="0" smtClean="0"/>
              <a:t> </a:t>
            </a:r>
            <a:r>
              <a:rPr lang="it-IT" sz="2800" dirty="0"/>
              <a:t>roce 1867 si nechává patentovat </a:t>
            </a:r>
            <a:r>
              <a:rPr lang="it-IT" sz="2800" dirty="0" smtClean="0"/>
              <a:t>dynamit</a:t>
            </a:r>
            <a:r>
              <a:rPr lang="cs-CZ" sz="2800" dirty="0"/>
              <a:t> </a:t>
            </a:r>
            <a:r>
              <a:rPr lang="cs-CZ" sz="2800" dirty="0" smtClean="0"/>
              <a:t>(vytvořil smíšením</a:t>
            </a:r>
            <a:r>
              <a:rPr lang="cs-CZ" sz="2800" dirty="0"/>
              <a:t> </a:t>
            </a:r>
            <a:r>
              <a:rPr lang="cs-CZ" sz="2800" dirty="0" smtClean="0"/>
              <a:t>kapalného nitroglycerinu </a:t>
            </a:r>
            <a:r>
              <a:rPr lang="cs-CZ" sz="2800" dirty="0"/>
              <a:t>s </a:t>
            </a:r>
            <a:r>
              <a:rPr lang="cs-CZ" sz="2800" dirty="0" smtClean="0"/>
              <a:t>hlinkou), sestrojil </a:t>
            </a:r>
            <a:r>
              <a:rPr lang="cs-CZ" sz="2800" dirty="0"/>
              <a:t>také </a:t>
            </a:r>
            <a:r>
              <a:rPr lang="cs-CZ" sz="2800" dirty="0" smtClean="0"/>
              <a:t>rozbušku</a:t>
            </a:r>
            <a:r>
              <a:rPr lang="it-IT" sz="2800" dirty="0" smtClean="0"/>
              <a:t> </a:t>
            </a:r>
            <a:r>
              <a:rPr lang="cs-CZ" sz="2800" dirty="0"/>
              <a:t> </a:t>
            </a:r>
            <a:r>
              <a:rPr lang="cs-CZ" sz="2800" dirty="0" smtClean="0"/>
              <a:t> </a:t>
            </a:r>
            <a:endParaRPr lang="cs-CZ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Alfréd Bernhard Nobel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vlastnil 355 </a:t>
            </a:r>
            <a:r>
              <a:rPr lang="cs-CZ" dirty="0" smtClean="0"/>
              <a:t>patentů (</a:t>
            </a:r>
            <a:r>
              <a:rPr lang="cs-CZ" dirty="0"/>
              <a:t>trhavou </a:t>
            </a:r>
            <a:r>
              <a:rPr lang="cs-CZ" dirty="0" smtClean="0"/>
              <a:t>želatinu, bezdýmný </a:t>
            </a:r>
            <a:r>
              <a:rPr lang="cs-CZ" dirty="0"/>
              <a:t>střelný </a:t>
            </a:r>
            <a:r>
              <a:rPr lang="cs-CZ" dirty="0" smtClean="0"/>
              <a:t>prach), </a:t>
            </a:r>
            <a:r>
              <a:rPr lang="cs-CZ" dirty="0"/>
              <a:t>vybudoval továrny na 90 místech ve více než 20 státech a nashromáždil obrovský </a:t>
            </a:r>
            <a:r>
              <a:rPr lang="cs-CZ" dirty="0" smtClean="0"/>
              <a:t>majetek</a:t>
            </a:r>
          </a:p>
          <a:p>
            <a:r>
              <a:rPr lang="cs-CZ" dirty="0" smtClean="0"/>
              <a:t>věnoval se přírodním vědám a literatuře - napsal </a:t>
            </a:r>
            <a:r>
              <a:rPr lang="cs-CZ" dirty="0"/>
              <a:t>divadelní hru </a:t>
            </a:r>
            <a:r>
              <a:rPr lang="cs-CZ" dirty="0" smtClean="0"/>
              <a:t>Nemesis</a:t>
            </a:r>
          </a:p>
          <a:p>
            <a:r>
              <a:rPr lang="cs-CZ" dirty="0" smtClean="0"/>
              <a:t>ve </a:t>
            </a:r>
            <a:r>
              <a:rPr lang="cs-CZ" dirty="0"/>
              <a:t>své závěti rozhodl, že jeho majetek bude vložen do fondu, z něhož bude každoročně udělována cena za významné vědecké objevy, literární tvorbu a zásluhy o mír ve </a:t>
            </a:r>
            <a:r>
              <a:rPr lang="cs-CZ" dirty="0" smtClean="0"/>
              <a:t>světě</a:t>
            </a:r>
            <a:r>
              <a:rPr lang="cs-CZ" dirty="0"/>
              <a:t> 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/>
          <a:lstStyle/>
          <a:p>
            <a:r>
              <a:rPr lang="cs-CZ" dirty="0" smtClean="0"/>
              <a:t>Češi a Nobelova cena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3600" dirty="0" smtClean="0"/>
              <a:t>Jaroslav Heyrovský  </a:t>
            </a:r>
          </a:p>
          <a:p>
            <a:pPr>
              <a:buNone/>
            </a:pPr>
            <a:r>
              <a:rPr lang="cs-CZ" sz="3600" dirty="0" smtClean="0"/>
              <a:t>	- 1959 za chemii</a:t>
            </a:r>
          </a:p>
          <a:p>
            <a:endParaRPr lang="cs-CZ" sz="3600" dirty="0" smtClean="0"/>
          </a:p>
          <a:p>
            <a:r>
              <a:rPr lang="cs-CZ" sz="3600" dirty="0" smtClean="0"/>
              <a:t>Jaroslav Seifert  </a:t>
            </a:r>
          </a:p>
          <a:p>
            <a:pPr>
              <a:buNone/>
            </a:pPr>
            <a:r>
              <a:rPr lang="cs-CZ" sz="3600" dirty="0" smtClean="0"/>
              <a:t>	- 1984 za literaturu</a:t>
            </a:r>
            <a:endParaRPr lang="cs-CZ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216</Words>
  <Application>Microsoft Office PowerPoint</Application>
  <PresentationFormat>Předvádění na obrazovce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Snímek 1</vt:lpstr>
      <vt:lpstr>Snímek 2</vt:lpstr>
      <vt:lpstr>NOBELOVA CENA</vt:lpstr>
      <vt:lpstr>Udílena od roku 1901</vt:lpstr>
      <vt:lpstr>Udílení NC</vt:lpstr>
      <vt:lpstr>Alfréd Bernhard Nobel</vt:lpstr>
      <vt:lpstr>Alfréd Bernhard Nobel</vt:lpstr>
      <vt:lpstr>Alfréd Bernhard Nobel</vt:lpstr>
      <vt:lpstr>Češi a Nobelova cena</vt:lpstr>
      <vt:lpstr>Známé osobnosti a NC</vt:lpstr>
      <vt:lpstr>Co jste si zapamatovali? doplňte</vt:lpstr>
      <vt:lpstr>Co jste si zapamatovali? řešení</vt:lpstr>
      <vt:lpstr>Zdroje</vt:lpstr>
    </vt:vector>
  </TitlesOfParts>
  <Company>Spicak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NOBELOVA CENA</dc:title>
  <dc:creator>ucitel</dc:creator>
  <cp:lastModifiedBy>aa</cp:lastModifiedBy>
  <cp:revision>57</cp:revision>
  <dcterms:created xsi:type="dcterms:W3CDTF">2012-10-24T06:12:31Z</dcterms:created>
  <dcterms:modified xsi:type="dcterms:W3CDTF">2012-11-25T18:33:40Z</dcterms:modified>
</cp:coreProperties>
</file>