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73" r:id="rId5"/>
    <p:sldId id="265" r:id="rId6"/>
    <p:sldId id="275" r:id="rId7"/>
    <p:sldId id="266" r:id="rId8"/>
    <p:sldId id="276" r:id="rId9"/>
    <p:sldId id="267" r:id="rId10"/>
    <p:sldId id="274" r:id="rId11"/>
    <p:sldId id="277" r:id="rId12"/>
    <p:sldId id="269" r:id="rId13"/>
    <p:sldId id="279" r:id="rId14"/>
    <p:sldId id="278" r:id="rId15"/>
    <p:sldId id="272" r:id="rId16"/>
    <p:sldId id="258" r:id="rId17"/>
  </p:sldIdLst>
  <p:sldSz cx="10160000" cy="7620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718" autoAdjust="0"/>
  </p:normalViewPr>
  <p:slideViewPr>
    <p:cSldViewPr>
      <p:cViewPr varScale="1">
        <p:scale>
          <a:sx n="114" d="100"/>
          <a:sy n="114" d="100"/>
        </p:scale>
        <p:origin x="-606" y="-114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CBD1-9F91-4A08-8B48-4F7B2F7C25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77215-A1AC-4E6D-9044-5B9DB571FE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5DC2-868C-4F9D-A5E6-3F01B69926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195A8-1290-4325-9B45-42552A7481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EED58-7549-46FB-AA2E-862B307811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D402B-031A-4026-A5AA-19DFA9CB8B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31F78-3448-4B88-A315-CA7ACFBA0E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1ACE-CFB7-416D-9603-A87AB55A98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6E948-A948-41A9-A03C-CF0EC3B39D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24CC8-D643-43A2-AF13-10D4ECBCDB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BF28-A3A1-4B75-ABF1-42F19F36DB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938963"/>
            <a:ext cx="23701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863" y="6938963"/>
            <a:ext cx="32162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938963"/>
            <a:ext cx="23701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1B805BA-1B6E-4A5C-A0AB-832735EFDD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694" r:id="rId3"/>
    <p:sldLayoutId id="2147483695" r:id="rId4"/>
    <p:sldLayoutId id="2147483696" r:id="rId5"/>
    <p:sldLayoutId id="2147483704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kct-tabor.cz/gymta/ChranenaUzemiCR/CeskyRaj/index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dnadpis 8"/>
          <p:cNvSpPr>
            <a:spLocks noGrp="1"/>
          </p:cNvSpPr>
          <p:nvPr>
            <p:ph type="subTitle" idx="1"/>
          </p:nvPr>
        </p:nvSpPr>
        <p:spPr>
          <a:xfrm>
            <a:off x="1524000" y="3957638"/>
            <a:ext cx="7112000" cy="715962"/>
          </a:xfrm>
        </p:spPr>
        <p:txBody>
          <a:bodyPr/>
          <a:lstStyle/>
          <a:p>
            <a:pPr eaLnBrk="1" hangingPunct="1"/>
            <a:r>
              <a:rPr lang="cs-CZ" sz="1600" b="1" smtClean="0"/>
              <a:t>AUTOR: </a:t>
            </a:r>
            <a:r>
              <a:rPr lang="cs-CZ" smtClean="0">
                <a:solidFill>
                  <a:srgbClr val="000000"/>
                </a:solidFill>
              </a:rPr>
              <a:t>Mg</a:t>
            </a:r>
            <a:r>
              <a:rPr lang="de-DE" smtClean="0">
                <a:solidFill>
                  <a:srgbClr val="000000"/>
                </a:solidFill>
              </a:rPr>
              <a:t>r. Magdalena B</a:t>
            </a:r>
            <a:r>
              <a:rPr lang="cs-CZ" smtClean="0">
                <a:solidFill>
                  <a:srgbClr val="000000"/>
                </a:solidFill>
              </a:rPr>
              <a:t>á</a:t>
            </a:r>
            <a:r>
              <a:rPr lang="de-DE" smtClean="0">
                <a:solidFill>
                  <a:srgbClr val="000000"/>
                </a:solidFill>
              </a:rPr>
              <a:t>rtov</a:t>
            </a:r>
            <a:r>
              <a:rPr lang="cs-CZ" smtClean="0">
                <a:solidFill>
                  <a:srgbClr val="000000"/>
                </a:solidFill>
              </a:rPr>
              <a:t>á</a:t>
            </a:r>
            <a:endParaRPr lang="cs-CZ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19188" y="4602163"/>
            <a:ext cx="792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dirty="0">
                <a:solidFill>
                  <a:srgbClr val="000000"/>
                </a:solidFill>
                <a:latin typeface="+mn-lt"/>
              </a:rPr>
              <a:t>ANOTACE: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sz="1200" dirty="0">
                <a:solidFill>
                  <a:srgbClr val="000000"/>
                </a:solidFill>
              </a:rPr>
              <a:t> </a:t>
            </a:r>
            <a:r>
              <a:rPr lang="cs-CZ" sz="1200" dirty="0">
                <a:latin typeface="Arial" charset="0"/>
              </a:rPr>
              <a:t>Tento materiál slouží k opakování slovní zásoby  a  procvičení konverzace </a:t>
            </a:r>
            <a:r>
              <a:rPr lang="de-DE" sz="1200" dirty="0">
                <a:latin typeface="Arial" charset="0"/>
              </a:rPr>
              <a:t>k</a:t>
            </a:r>
            <a:r>
              <a:rPr lang="cs-CZ" sz="1200" dirty="0">
                <a:latin typeface="Arial" charset="0"/>
              </a:rPr>
              <a:t>  téma</a:t>
            </a:r>
            <a:r>
              <a:rPr lang="de-DE" sz="1200" dirty="0">
                <a:latin typeface="Arial" charset="0"/>
              </a:rPr>
              <a:t>tu  </a:t>
            </a:r>
            <a:r>
              <a:rPr lang="cs-CZ" sz="1200" dirty="0">
                <a:latin typeface="Arial" charset="0"/>
              </a:rPr>
              <a:t>ČR – země  turistiky (pro milovníky přírody a sportu). Je určen pro studenty  německého jazyka 3. a 4. ročníku střední školy</a:t>
            </a:r>
            <a:endParaRPr lang="cs-CZ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19188" y="5322888"/>
            <a:ext cx="792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dirty="0">
                <a:solidFill>
                  <a:srgbClr val="000000"/>
                </a:solidFill>
                <a:latin typeface="+mn-lt"/>
              </a:rPr>
              <a:t>KLÍČOVÁ SLOVA: </a:t>
            </a:r>
            <a:r>
              <a:rPr lang="de-DE" sz="1200" b="1" dirty="0">
                <a:solidFill>
                  <a:srgbClr val="000000"/>
                </a:solidFill>
                <a:latin typeface="+mn-lt"/>
              </a:rPr>
              <a:t>Tschechien-Lage, Südböhmen, Böhmisches Paradies, Riesengebirge, Mährischer Karst 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125" name="Nadpis 7"/>
          <p:cNvSpPr>
            <a:spLocks noGrp="1"/>
          </p:cNvSpPr>
          <p:nvPr>
            <p:ph type="ctrTitle"/>
          </p:nvPr>
        </p:nvSpPr>
        <p:spPr>
          <a:xfrm>
            <a:off x="762000" y="2154238"/>
            <a:ext cx="8636000" cy="1633537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0000"/>
                </a:solidFill>
              </a:rPr>
              <a:t>Das </a:t>
            </a:r>
            <a:r>
              <a:rPr lang="de-DE" sz="3200" b="1" smtClean="0">
                <a:solidFill>
                  <a:srgbClr val="000000"/>
                </a:solidFill>
              </a:rPr>
              <a:t>Reiseland Tschechien - 1</a:t>
            </a:r>
            <a:endParaRPr lang="cs-CZ" sz="320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19188" y="3379788"/>
            <a:ext cx="792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600" b="1" dirty="0">
                <a:latin typeface="Arial" charset="0"/>
              </a:rPr>
              <a:t>VY-32-INOVACE-</a:t>
            </a:r>
            <a:r>
              <a:rPr lang="de-DE" sz="3600" b="1" dirty="0">
                <a:latin typeface="Arial" charset="0"/>
              </a:rPr>
              <a:t>NEJ-03</a:t>
            </a:r>
            <a:endParaRPr lang="cs-CZ" sz="36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9"/>
          <p:cNvSpPr>
            <a:spLocks noGrp="1"/>
          </p:cNvSpPr>
          <p:nvPr>
            <p:ph idx="4294967295"/>
          </p:nvPr>
        </p:nvSpPr>
        <p:spPr>
          <a:xfrm>
            <a:off x="508000" y="1217613"/>
            <a:ext cx="9144000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sz="2400" smtClean="0"/>
              <a:t>	</a:t>
            </a:r>
            <a:r>
              <a:rPr lang="de-DE" sz="2400" b="1" u="sng" smtClean="0"/>
              <a:t> Westböhmen</a:t>
            </a:r>
          </a:p>
          <a:p>
            <a:pPr eaLnBrk="1" hangingPunct="1"/>
            <a:r>
              <a:rPr lang="de-DE" sz="2400" smtClean="0"/>
              <a:t>die berühmten Heilquellen und Kurorte</a:t>
            </a:r>
          </a:p>
          <a:p>
            <a:pPr eaLnBrk="1" hangingPunct="1"/>
            <a:r>
              <a:rPr lang="de-DE" sz="2400" smtClean="0"/>
              <a:t>den bekanntesten Kurort </a:t>
            </a:r>
            <a:r>
              <a:rPr lang="de-DE" sz="2400" b="1" smtClean="0"/>
              <a:t>Karlsbad</a:t>
            </a:r>
            <a:r>
              <a:rPr lang="de-DE" sz="2400" smtClean="0"/>
              <a:t> gründete der Sage nach</a:t>
            </a:r>
          </a:p>
          <a:p>
            <a:pPr eaLnBrk="1" hangingPunct="1">
              <a:buFontTx/>
              <a:buNone/>
            </a:pPr>
            <a:r>
              <a:rPr lang="de-DE" sz="2400" smtClean="0"/>
              <a:t>      Karl IV.,hierher kommen die Patienten aus aller Welt mit</a:t>
            </a:r>
          </a:p>
          <a:p>
            <a:pPr eaLnBrk="1" hangingPunct="1">
              <a:buFontTx/>
              <a:buNone/>
            </a:pPr>
            <a:r>
              <a:rPr lang="de-DE" sz="2400" smtClean="0"/>
              <a:t>      Magen-,Gallen- und Leberbeschwerden</a:t>
            </a:r>
          </a:p>
          <a:p>
            <a:pPr eaLnBrk="1" hangingPunct="1"/>
            <a:r>
              <a:rPr lang="de-DE" sz="2400" b="1" smtClean="0"/>
              <a:t>Marienbad- </a:t>
            </a:r>
            <a:r>
              <a:rPr lang="de-DE" sz="2400" smtClean="0"/>
              <a:t>einer der schönsten Kurorte bei uns</a:t>
            </a:r>
          </a:p>
          <a:p>
            <a:pPr eaLnBrk="1" hangingPunct="1"/>
            <a:r>
              <a:rPr lang="de-DE" sz="2400" b="1" smtClean="0"/>
              <a:t>Franzensbad</a:t>
            </a:r>
            <a:r>
              <a:rPr lang="de-DE" sz="2400" smtClean="0"/>
              <a:t> – für die Herzerkrankungen</a:t>
            </a:r>
          </a:p>
          <a:p>
            <a:pPr eaLnBrk="1" hangingPunct="1"/>
            <a:r>
              <a:rPr lang="de-DE" sz="2400" smtClean="0"/>
              <a:t>andere bekannte Kurorte finden wir in</a:t>
            </a:r>
            <a:r>
              <a:rPr lang="cs-CZ" sz="2400" b="1" smtClean="0"/>
              <a:t> Třeboň </a:t>
            </a:r>
            <a:r>
              <a:rPr lang="de-DE" sz="2400" b="1" smtClean="0"/>
              <a:t>( Südböhmen)</a:t>
            </a:r>
            <a:r>
              <a:rPr lang="cs-CZ" sz="2400" b="1" smtClean="0"/>
              <a:t>, </a:t>
            </a:r>
            <a:r>
              <a:rPr lang="de-DE" sz="2400" b="1" smtClean="0"/>
              <a:t>   </a:t>
            </a:r>
            <a:r>
              <a:rPr lang="cs-CZ" sz="2400" b="1" smtClean="0"/>
              <a:t>Teplice</a:t>
            </a:r>
            <a:r>
              <a:rPr lang="de-DE" sz="2400" b="1" smtClean="0"/>
              <a:t>( Nordböhmen)</a:t>
            </a:r>
            <a:r>
              <a:rPr lang="cs-CZ" sz="2400" b="1" smtClean="0"/>
              <a:t>,Luhačovice </a:t>
            </a:r>
            <a:r>
              <a:rPr lang="de-DE" sz="2400" b="1" smtClean="0"/>
              <a:t>( Mähren)</a:t>
            </a:r>
            <a:endParaRPr lang="cs-CZ" sz="2400" b="1" smtClean="0"/>
          </a:p>
          <a:p>
            <a:pPr eaLnBrk="1" hangingPunct="1">
              <a:buFontTx/>
              <a:buNone/>
            </a:pPr>
            <a:r>
              <a:rPr lang="cs-CZ" sz="2400" b="1" smtClean="0"/>
              <a:t>      </a:t>
            </a:r>
            <a:endParaRPr lang="de-DE" sz="2400" b="1" smtClean="0"/>
          </a:p>
          <a:p>
            <a:pPr eaLnBrk="1" hangingPunct="1">
              <a:buFontTx/>
              <a:buNone/>
            </a:pPr>
            <a:endParaRPr lang="de-DE" sz="2400" b="1" smtClean="0"/>
          </a:p>
          <a:p>
            <a:pPr algn="ctr" eaLnBrk="1" hangingPunct="1">
              <a:buFontTx/>
              <a:buNone/>
            </a:pPr>
            <a:r>
              <a:rPr lang="de-DE" sz="2400" b="1" u="sng" smtClean="0"/>
              <a:t> </a:t>
            </a:r>
          </a:p>
          <a:p>
            <a:pPr algn="ctr" eaLnBrk="1" hangingPunct="1">
              <a:buFontTx/>
              <a:buNone/>
            </a:pPr>
            <a:endParaRPr lang="de-DE" sz="2400" b="1" u="sng" smtClean="0"/>
          </a:p>
          <a:p>
            <a:pPr algn="ctr" eaLnBrk="1" hangingPunct="1">
              <a:buFontTx/>
              <a:buNone/>
            </a:pPr>
            <a:endParaRPr lang="de-DE" sz="2400" b="1" smtClean="0"/>
          </a:p>
          <a:p>
            <a:pPr eaLnBrk="1" hangingPunct="1"/>
            <a:endParaRPr lang="cs-CZ" sz="2400" smtClean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0850" y="228600"/>
            <a:ext cx="311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79413" y="496888"/>
            <a:ext cx="8948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400" b="1"/>
              <a:t>Was kann man den K</a:t>
            </a:r>
            <a:r>
              <a:rPr lang="cs-CZ" sz="2400" b="1"/>
              <a:t>ra</a:t>
            </a:r>
            <a:r>
              <a:rPr lang="de-DE" sz="2400" b="1"/>
              <a:t>nken oder den Menschen nach der Operation  empfehlen?</a:t>
            </a:r>
            <a:endParaRPr 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kvregion.cz/administrace/foto_pruvodce/19_8_1267366442_733964_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481" y="569640"/>
            <a:ext cx="4896544" cy="367240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71489" y="4242048"/>
            <a:ext cx="48245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Foto: 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?q=</a:t>
            </a:r>
            <a:r>
              <a:rPr lang="cs-CZ" sz="1200" dirty="0" err="1" smtClean="0"/>
              <a:t>karlovy</a:t>
            </a:r>
            <a:r>
              <a:rPr lang="cs-CZ" sz="1200" dirty="0" smtClean="0"/>
              <a:t>+vary+prameny&amp;</a:t>
            </a:r>
            <a:r>
              <a:rPr lang="cs-CZ" sz="1200" dirty="0" err="1" smtClean="0"/>
              <a:t>num</a:t>
            </a:r>
            <a:r>
              <a:rPr lang="cs-CZ" sz="1200" dirty="0" smtClean="0"/>
              <a:t>=10&amp;um=1&amp;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=1440&amp;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=755&amp;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=DlJrCdfq1eZmVM:&amp;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kvregion.cz</a:t>
            </a:r>
            <a:r>
              <a:rPr lang="cs-CZ" sz="1200" dirty="0" smtClean="0"/>
              <a:t>/</a:t>
            </a:r>
            <a:r>
              <a:rPr lang="cs-CZ" sz="1200" dirty="0" err="1" smtClean="0"/>
              <a:t>cz</a:t>
            </a:r>
            <a:r>
              <a:rPr lang="cs-CZ" sz="1200" dirty="0" smtClean="0"/>
              <a:t>/</a:t>
            </a:r>
            <a:r>
              <a:rPr lang="cs-CZ" sz="1200" dirty="0" err="1" smtClean="0"/>
              <a:t>pruvodce</a:t>
            </a:r>
            <a:r>
              <a:rPr lang="cs-CZ" sz="1200" dirty="0" smtClean="0"/>
              <a:t>/</a:t>
            </a:r>
            <a:r>
              <a:rPr lang="cs-CZ" sz="1200" dirty="0" err="1" smtClean="0"/>
              <a:t>vridelni</a:t>
            </a:r>
            <a:r>
              <a:rPr lang="cs-CZ" sz="1200" dirty="0" smtClean="0"/>
              <a:t>-</a:t>
            </a:r>
            <a:r>
              <a:rPr lang="cs-CZ" sz="1200" dirty="0" err="1" smtClean="0"/>
              <a:t>kolonada</a:t>
            </a:r>
            <a:r>
              <a:rPr lang="cs-CZ" sz="1200" dirty="0" smtClean="0"/>
              <a:t>-19&amp;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=uIlbR7V1zmuZ0M&amp;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kvregion.cz</a:t>
            </a:r>
            <a:r>
              <a:rPr lang="cs-CZ" sz="1200" dirty="0" smtClean="0"/>
              <a:t>/administrace/foto_</a:t>
            </a:r>
            <a:r>
              <a:rPr lang="cs-CZ" sz="1200" dirty="0" err="1" smtClean="0"/>
              <a:t>pruvodce</a:t>
            </a:r>
            <a:r>
              <a:rPr lang="cs-CZ" sz="1200" dirty="0" smtClean="0"/>
              <a:t>/19_8_1267366442_733964_</a:t>
            </a:r>
            <a:r>
              <a:rPr lang="cs-CZ" sz="1200" dirty="0" err="1" smtClean="0"/>
              <a:t>max.jpg</a:t>
            </a:r>
            <a:r>
              <a:rPr lang="cs-CZ" sz="1200" dirty="0" smtClean="0"/>
              <a:t>&amp;w=800&amp;h=600&amp;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=Sp2wULaGD4zbsgbiuIHoCg&amp;zoom=1&amp;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hc</a:t>
            </a:r>
            <a:r>
              <a:rPr lang="cs-CZ" sz="1200" dirty="0" smtClean="0"/>
              <a:t>&amp;</a:t>
            </a:r>
            <a:r>
              <a:rPr lang="cs-CZ" sz="1200" dirty="0" err="1" smtClean="0"/>
              <a:t>vpx</a:t>
            </a:r>
            <a:r>
              <a:rPr lang="cs-CZ" sz="1200" dirty="0" smtClean="0"/>
              <a:t>=1140&amp;</a:t>
            </a:r>
            <a:r>
              <a:rPr lang="cs-CZ" sz="1200" dirty="0" err="1" smtClean="0"/>
              <a:t>vpy</a:t>
            </a:r>
            <a:r>
              <a:rPr lang="cs-CZ" sz="1200" dirty="0" smtClean="0"/>
              <a:t>=286&amp;dur=81&amp;</a:t>
            </a:r>
            <a:r>
              <a:rPr lang="cs-CZ" sz="1200" dirty="0" err="1" smtClean="0"/>
              <a:t>hovh</a:t>
            </a:r>
            <a:r>
              <a:rPr lang="cs-CZ" sz="1200" dirty="0" smtClean="0"/>
              <a:t>=194&amp;</a:t>
            </a:r>
            <a:r>
              <a:rPr lang="cs-CZ" sz="1200" dirty="0" err="1" smtClean="0"/>
              <a:t>hovw</a:t>
            </a:r>
            <a:r>
              <a:rPr lang="cs-CZ" sz="1200" dirty="0" smtClean="0"/>
              <a:t>=259&amp;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=216&amp;ty=109&amp;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=100249675797647216529&amp;</a:t>
            </a:r>
            <a:r>
              <a:rPr lang="cs-CZ" sz="1200" dirty="0" err="1" smtClean="0"/>
              <a:t>sqi</a:t>
            </a:r>
            <a:r>
              <a:rPr lang="cs-CZ" sz="1200" dirty="0" smtClean="0"/>
              <a:t>=2&amp;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=127&amp;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=166&amp;start=0&amp;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=35&amp;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=1t:429,r:17,s:0,i:133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200" smtClean="0"/>
              <a:t>Wiederholung zum Thema</a:t>
            </a:r>
            <a:endParaRPr lang="cs-CZ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Richtig oder falsch?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1. Den Urwald </a:t>
            </a:r>
            <a:r>
              <a:rPr lang="de-DE" sz="2400" dirty="0" err="1" smtClean="0"/>
              <a:t>Boub</a:t>
            </a:r>
            <a:r>
              <a:rPr lang="cs-CZ" sz="2400" dirty="0" smtClean="0"/>
              <a:t>í</a:t>
            </a:r>
            <a:r>
              <a:rPr lang="de-DE" sz="2400" dirty="0" smtClean="0"/>
              <a:t>n finden </a:t>
            </a:r>
            <a:r>
              <a:rPr lang="cs-CZ" sz="2400" dirty="0" err="1" smtClean="0"/>
              <a:t>die</a:t>
            </a:r>
            <a:r>
              <a:rPr lang="cs-CZ" sz="2400" dirty="0" smtClean="0"/>
              <a:t> </a:t>
            </a:r>
            <a:r>
              <a:rPr lang="cs-CZ" sz="2400" dirty="0" err="1" smtClean="0"/>
              <a:t>Touristen</a:t>
            </a:r>
            <a:r>
              <a:rPr lang="cs-CZ" sz="2400" dirty="0" smtClean="0"/>
              <a:t> </a:t>
            </a:r>
            <a:r>
              <a:rPr lang="cs-CZ" sz="2400" dirty="0" err="1" smtClean="0"/>
              <a:t>im</a:t>
            </a:r>
            <a:r>
              <a:rPr lang="cs-CZ" sz="2400" dirty="0" smtClean="0"/>
              <a:t> </a:t>
            </a:r>
            <a:r>
              <a:rPr lang="cs-CZ" sz="2400" dirty="0" err="1" smtClean="0"/>
              <a:t>Erzgebirge</a:t>
            </a:r>
            <a:r>
              <a:rPr lang="cs-CZ" sz="2400" dirty="0" smtClean="0"/>
              <a:t>.	R F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2. In Südmähren besuchen die Urlauber die </a:t>
            </a:r>
            <a:r>
              <a:rPr lang="de-DE" sz="2400" dirty="0" err="1" smtClean="0"/>
              <a:t>Sandsteinfelsen.R</a:t>
            </a:r>
            <a:r>
              <a:rPr lang="de-DE" sz="2400" dirty="0" smtClean="0"/>
              <a:t> F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3. Im Mährischen Karst bewundern die Touristen die Tropf-	R F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      steinhöhlen. </a:t>
            </a:r>
            <a:r>
              <a:rPr lang="cs-CZ" sz="2400" dirty="0" smtClean="0"/>
              <a:t>  	</a:t>
            </a:r>
            <a:endParaRPr lang="de-DE" sz="24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4. Die bekanntesten Kurorte liegen in Südböhmen.		R F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5. Die berühmte mährische Schlucht heißt </a:t>
            </a:r>
            <a:r>
              <a:rPr lang="de-DE" sz="2400" dirty="0" err="1" smtClean="0"/>
              <a:t>Macocha</a:t>
            </a:r>
            <a:r>
              <a:rPr lang="de-DE" sz="2400" dirty="0" smtClean="0"/>
              <a:t>.              R F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6. Der größte Teich in Südböhmen heißt </a:t>
            </a:r>
            <a:r>
              <a:rPr lang="cs-CZ" sz="2400" dirty="0" smtClean="0"/>
              <a:t>Svět.			R F</a:t>
            </a:r>
            <a:endParaRPr lang="de-DE" sz="24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7. Das große Erholungsgebiet in Südböhmen ist		R F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      am Stausee </a:t>
            </a:r>
            <a:r>
              <a:rPr lang="de-DE" sz="2400" dirty="0" err="1" smtClean="0"/>
              <a:t>Lipno</a:t>
            </a:r>
            <a:r>
              <a:rPr lang="de-DE" sz="2400" dirty="0" smtClean="0"/>
              <a:t>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8. In Südböhmen züchtet man die Süßwasserfische.		R F</a:t>
            </a:r>
            <a:endParaRPr lang="cs-CZ" sz="24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          							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200" dirty="0" smtClean="0"/>
              <a:t>Wiederholung zum Thema</a:t>
            </a:r>
            <a:endParaRPr lang="cs-CZ" sz="32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Lösung.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1. Den Urwald </a:t>
            </a:r>
            <a:r>
              <a:rPr lang="de-DE" sz="2400" dirty="0" err="1" smtClean="0"/>
              <a:t>Boub</a:t>
            </a:r>
            <a:r>
              <a:rPr lang="cs-CZ" sz="2400" dirty="0" smtClean="0"/>
              <a:t>í</a:t>
            </a:r>
            <a:r>
              <a:rPr lang="de-DE" sz="2400" dirty="0" smtClean="0"/>
              <a:t>n finden </a:t>
            </a:r>
            <a:r>
              <a:rPr lang="cs-CZ" sz="2400" dirty="0" err="1" smtClean="0"/>
              <a:t>die</a:t>
            </a:r>
            <a:r>
              <a:rPr lang="cs-CZ" sz="2400" dirty="0" smtClean="0"/>
              <a:t> </a:t>
            </a:r>
            <a:r>
              <a:rPr lang="cs-CZ" sz="2400" dirty="0" err="1" smtClean="0"/>
              <a:t>Touristen</a:t>
            </a:r>
            <a:r>
              <a:rPr lang="cs-CZ" sz="2400" dirty="0" smtClean="0"/>
              <a:t> </a:t>
            </a:r>
            <a:r>
              <a:rPr lang="cs-CZ" sz="2400" dirty="0" err="1" smtClean="0"/>
              <a:t>im</a:t>
            </a:r>
            <a:r>
              <a:rPr lang="cs-CZ" sz="2400" dirty="0" smtClean="0"/>
              <a:t> </a:t>
            </a:r>
            <a:r>
              <a:rPr lang="cs-CZ" sz="2400" dirty="0" err="1" smtClean="0"/>
              <a:t>Erzgebirge</a:t>
            </a:r>
            <a:r>
              <a:rPr lang="cs-CZ" sz="2400" dirty="0" smtClean="0"/>
              <a:t>.	F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2. In Südmähren besuchen die Urlauber die </a:t>
            </a:r>
            <a:r>
              <a:rPr lang="de-DE" sz="2400" dirty="0" err="1" smtClean="0"/>
              <a:t>Sandsteinfelsen.F</a:t>
            </a:r>
            <a:endParaRPr lang="de-DE" sz="24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3. Im Mährischen Karst bewundern die Touristen die Tropf-	R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      steinhöhlen. </a:t>
            </a:r>
            <a:r>
              <a:rPr lang="cs-CZ" sz="2400" dirty="0" smtClean="0"/>
              <a:t>  	</a:t>
            </a:r>
            <a:endParaRPr lang="de-DE" sz="24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4. Die bekanntesten Kurorte liegen in Südböhmen.		F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5. Die berühmte mährische Schlucht heißt </a:t>
            </a:r>
            <a:r>
              <a:rPr lang="de-DE" sz="2400" dirty="0" err="1" smtClean="0"/>
              <a:t>Macocha</a:t>
            </a:r>
            <a:r>
              <a:rPr lang="de-DE" sz="2400" dirty="0" smtClean="0"/>
              <a:t>.              R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6. Der größte Teich in Südböhmen heißt </a:t>
            </a:r>
            <a:r>
              <a:rPr lang="cs-CZ" sz="2400" dirty="0" smtClean="0"/>
              <a:t>Svět.			F</a:t>
            </a:r>
            <a:endParaRPr lang="de-DE" sz="24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7. Das große Erholungsgebiet in Südböhmen ist		R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      am Stausee </a:t>
            </a:r>
            <a:r>
              <a:rPr lang="de-DE" sz="2400" dirty="0" err="1" smtClean="0"/>
              <a:t>Lipno</a:t>
            </a:r>
            <a:r>
              <a:rPr lang="de-DE" sz="2400" dirty="0" smtClean="0"/>
              <a:t>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8. In Südböhmen züchtet man die Süßwasserfische.		R</a:t>
            </a:r>
            <a:endParaRPr lang="cs-CZ" sz="24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          							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200" smtClean="0"/>
              <a:t>Wiederholung zum Thema</a:t>
            </a:r>
            <a:endParaRPr lang="cs-CZ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sz="2400" dirty="0" smtClean="0"/>
              <a:t>Antworten Sie auf die Fragen: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400" dirty="0" smtClean="0"/>
              <a:t>Befinden sich in Nordböhmen Sandsteinfelsen? Wo?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400" dirty="0" smtClean="0"/>
              <a:t>Welche historische Städte bewundern die Touristen in Südböhmen?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de-DE" sz="2400" dirty="0" smtClean="0"/>
              <a:t>3.    Was ist typisch für den Böhmerwald?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de-DE" sz="2400" dirty="0" smtClean="0"/>
              <a:t>4.     Welche Gebirge in Tschechien bieten die Möglichkeit Sport und Touristik zu treiben?</a:t>
            </a:r>
          </a:p>
          <a:p>
            <a:pPr marL="609600" indent="-609600">
              <a:lnSpc>
                <a:spcPct val="90000"/>
              </a:lnSpc>
              <a:buAutoNum type="arabicPeriod" startAt="5"/>
            </a:pPr>
            <a:r>
              <a:rPr lang="de-DE" sz="2400" dirty="0" smtClean="0"/>
              <a:t>Wie heißt unser höchstes Gebirge? Welche bekannte Wintersportzentren befinden sich hier?</a:t>
            </a:r>
          </a:p>
          <a:p>
            <a:pPr marL="609600" indent="-609600">
              <a:lnSpc>
                <a:spcPct val="90000"/>
              </a:lnSpc>
              <a:buAutoNum type="arabicPeriod" startAt="5"/>
            </a:pPr>
            <a:r>
              <a:rPr lang="de-DE" sz="2400" dirty="0" smtClean="0"/>
              <a:t>Wo liegt das Böhmische Paradies? Wie heißt das Zentrum? Was kann man hier unternehmen?								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200" smtClean="0"/>
              <a:t>Wiederholung zum Thema</a:t>
            </a:r>
            <a:endParaRPr lang="cs-CZ" sz="32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 sz="2400" smtClean="0"/>
              <a:t>Stellen Sie sich folgende Situation vor: Sie sind Reiseleiter/</a:t>
            </a:r>
          </a:p>
          <a:p>
            <a:pPr marL="609600" indent="-609600">
              <a:buFontTx/>
              <a:buNone/>
            </a:pPr>
            <a:r>
              <a:rPr lang="de-DE" sz="2400" smtClean="0"/>
              <a:t>Reiseleiterin einer Reisegruppe nach Südböhmen. Sie sollen</a:t>
            </a:r>
          </a:p>
          <a:p>
            <a:pPr marL="609600" indent="-609600">
              <a:buFontTx/>
              <a:buNone/>
            </a:pPr>
            <a:r>
              <a:rPr lang="de-DE" sz="2400" smtClean="0"/>
              <a:t>die Reisenden über das Programm der Reise informieren.</a:t>
            </a:r>
          </a:p>
          <a:p>
            <a:pPr marL="609600" indent="-609600">
              <a:buFontTx/>
              <a:buNone/>
            </a:pPr>
            <a:r>
              <a:rPr lang="de-DE" sz="2400" smtClean="0"/>
              <a:t>( Reiseverlauf, Route, Pausen, Unterkunft, Programm..) 								</a:t>
            </a:r>
          </a:p>
          <a:p>
            <a:pPr marL="609600" indent="-609600">
              <a:buFontTx/>
              <a:buNone/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POUŽITÉ ZDROJE:</a:t>
            </a:r>
          </a:p>
        </p:txBody>
      </p:sp>
      <p:sp>
        <p:nvSpPr>
          <p:cNvPr id="1434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784600" y="5465763"/>
            <a:ext cx="25765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500">
                <a:solidFill>
                  <a:srgbClr val="FF0000"/>
                </a:solidFill>
                <a:latin typeface="Arial - 20"/>
                <a:hlinkClick r:id="rId3"/>
              </a:rPr>
              <a:t>www.glassschool.cz</a:t>
            </a:r>
            <a:endParaRPr lang="cs-CZ" sz="150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93688" y="1238232"/>
            <a:ext cx="9715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solidFill>
                  <a:srgbClr val="000000"/>
                </a:solidFill>
                <a:latin typeface="+mn-lt"/>
              </a:rPr>
              <a:t>Hana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Justov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á: Němčina v kostce pro SŠ – konverzace a reálie, 1. vydání 2007, s.108, nakladatelství  Fragment, ISBN 978-80-253-0195-1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3688" y="1462073"/>
            <a:ext cx="9867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rgbClr val="000000"/>
                </a:solidFill>
                <a:latin typeface="+mn-lt"/>
              </a:rPr>
              <a:t>Linda </a:t>
            </a:r>
            <a:r>
              <a:rPr lang="cs-CZ" sz="1200" dirty="0" err="1">
                <a:solidFill>
                  <a:srgbClr val="000000"/>
                </a:solidFill>
                <a:latin typeface="+mn-lt"/>
              </a:rPr>
              <a:t>Mynarik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 a kol.: Němčina  Otázky 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&amp; 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Odpovědi Nejen k maturitě, 2. vydání 2009, s.239, nakladatelství  INFOA, ISBN 80-7240-490-3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55600" y="2009800"/>
            <a:ext cx="98679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rgbClr val="000000"/>
                </a:solidFill>
                <a:latin typeface="+mn-lt"/>
              </a:rPr>
              <a:t>Foto: archiv </a:t>
            </a:r>
            <a:r>
              <a:rPr lang="cs-CZ" sz="1200" dirty="0" smtClean="0">
                <a:solidFill>
                  <a:srgbClr val="000000"/>
                </a:solidFill>
                <a:latin typeface="+mn-lt"/>
              </a:rPr>
              <a:t>autorky</a:t>
            </a:r>
            <a:endParaRPr lang="de-DE" sz="120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cs-CZ" sz="1200" dirty="0" smtClean="0">
                <a:hlinkClick r:id="rId4"/>
              </a:rPr>
              <a:t>http://www.</a:t>
            </a:r>
            <a:r>
              <a:rPr lang="cs-CZ" sz="1200" dirty="0" err="1" smtClean="0">
                <a:hlinkClick r:id="rId4"/>
              </a:rPr>
              <a:t>kct</a:t>
            </a:r>
            <a:r>
              <a:rPr lang="cs-CZ" sz="1200" dirty="0" smtClean="0">
                <a:hlinkClick r:id="rId4"/>
              </a:rPr>
              <a:t>-</a:t>
            </a:r>
            <a:r>
              <a:rPr lang="cs-CZ" sz="1200" dirty="0" err="1" smtClean="0">
                <a:hlinkClick r:id="rId4"/>
              </a:rPr>
              <a:t>tabor.cz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gymta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ChranenaUzemiCR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CeskyRaj</a:t>
            </a:r>
            <a:r>
              <a:rPr lang="cs-CZ" sz="1200" dirty="0" smtClean="0">
                <a:hlinkClick r:id="rId4"/>
              </a:rPr>
              <a:t>/index.</a:t>
            </a:r>
            <a:r>
              <a:rPr lang="cs-CZ" sz="1200" dirty="0" err="1" smtClean="0">
                <a:hlinkClick r:id="rId4"/>
              </a:rPr>
              <a:t>htm</a:t>
            </a:r>
            <a:endParaRPr lang="de-DE" sz="1200" dirty="0" smtClean="0"/>
          </a:p>
          <a:p>
            <a:pPr>
              <a:defRPr/>
            </a:pPr>
            <a:r>
              <a:rPr lang="cs-CZ" sz="1200" dirty="0" smtClean="0"/>
              <a:t>http://www.</a:t>
            </a:r>
            <a:r>
              <a:rPr lang="cs-CZ" sz="1200" dirty="0" err="1" smtClean="0"/>
              <a:t>ceskehory.cz</a:t>
            </a:r>
            <a:r>
              <a:rPr lang="cs-CZ" sz="1200" dirty="0" smtClean="0"/>
              <a:t>/</a:t>
            </a:r>
            <a:r>
              <a:rPr lang="cs-CZ" sz="1200" dirty="0" err="1" smtClean="0"/>
              <a:t>krkonose</a:t>
            </a:r>
            <a:r>
              <a:rPr lang="cs-CZ" sz="1200" dirty="0" smtClean="0"/>
              <a:t>/data/</a:t>
            </a:r>
            <a:r>
              <a:rPr lang="cs-CZ" sz="1200" dirty="0" err="1" smtClean="0"/>
              <a:t>document</a:t>
            </a:r>
            <a:r>
              <a:rPr lang="cs-CZ" sz="1200" dirty="0" smtClean="0"/>
              <a:t>/</a:t>
            </a:r>
            <a:r>
              <a:rPr lang="cs-CZ" sz="1200" dirty="0" err="1" smtClean="0"/>
              <a:t>img</a:t>
            </a:r>
            <a:r>
              <a:rPr lang="cs-CZ" sz="1200" dirty="0" smtClean="0"/>
              <a:t>/</a:t>
            </a:r>
            <a:r>
              <a:rPr lang="cs-CZ" sz="1200" dirty="0" err="1" smtClean="0"/>
              <a:t>snezka</a:t>
            </a:r>
            <a:r>
              <a:rPr lang="cs-CZ" sz="1200" dirty="0" smtClean="0"/>
              <a:t>-1.jpg</a:t>
            </a:r>
          </a:p>
          <a:p>
            <a:pPr>
              <a:defRPr/>
            </a:pPr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?q=pec+pod+</a:t>
            </a:r>
            <a:r>
              <a:rPr lang="cs-CZ" sz="1200" dirty="0" err="1" smtClean="0"/>
              <a:t>sn</a:t>
            </a:r>
            <a:r>
              <a:rPr lang="cs-CZ" sz="1200" dirty="0" smtClean="0"/>
              <a:t>%C4%9B%C5%</a:t>
            </a:r>
            <a:r>
              <a:rPr lang="cs-CZ" sz="1200" dirty="0" err="1" smtClean="0"/>
              <a:t>BEkou</a:t>
            </a:r>
            <a:r>
              <a:rPr lang="cs-CZ" sz="1200" dirty="0" smtClean="0"/>
              <a:t>&amp;um=1&amp;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sa</a:t>
            </a:r>
            <a:r>
              <a:rPr lang="cs-CZ" sz="1200" dirty="0" smtClean="0"/>
              <a:t>=N&amp;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=1440&amp;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=755&amp;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=ojT0wWFibaFbNM:&amp;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hotelhorizont.cz</a:t>
            </a:r>
            <a:r>
              <a:rPr lang="cs-CZ" sz="1200" dirty="0" smtClean="0"/>
              <a:t>/</a:t>
            </a:r>
            <a:r>
              <a:rPr lang="cs-CZ" sz="1200" dirty="0" err="1" smtClean="0"/>
              <a:t>pl</a:t>
            </a:r>
            <a:r>
              <a:rPr lang="cs-CZ" sz="1200" dirty="0" smtClean="0"/>
              <a:t>/</a:t>
            </a:r>
            <a:r>
              <a:rPr lang="cs-CZ" sz="1200" dirty="0" err="1" smtClean="0"/>
              <a:t>fotogaleria.aspx</a:t>
            </a:r>
            <a:r>
              <a:rPr lang="cs-CZ" sz="1200" dirty="0" smtClean="0"/>
              <a:t>%3Fsc%3D100%26pg%3D0&amp;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=KOpUKfEu4ppudM&amp;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hotelhorizont.cz</a:t>
            </a:r>
            <a:r>
              <a:rPr lang="cs-CZ" sz="1200" dirty="0" smtClean="0"/>
              <a:t>/</a:t>
            </a:r>
            <a:r>
              <a:rPr lang="cs-CZ" sz="1200" dirty="0" err="1" smtClean="0"/>
              <a:t>gallery</a:t>
            </a:r>
            <a:r>
              <a:rPr lang="cs-CZ" sz="1200" dirty="0" smtClean="0"/>
              <a:t>/</a:t>
            </a:r>
            <a:r>
              <a:rPr lang="cs-CZ" sz="1200" dirty="0" err="1" smtClean="0"/>
              <a:t>Z</a:t>
            </a:r>
            <a:r>
              <a:rPr lang="cs-CZ" sz="1200" dirty="0" smtClean="0"/>
              <a:t>.Horizont-na-</a:t>
            </a:r>
            <a:r>
              <a:rPr lang="cs-CZ" sz="1200" dirty="0" err="1" smtClean="0"/>
              <a:t>pl</a:t>
            </a:r>
            <a:r>
              <a:rPr lang="cs-CZ" sz="1200" dirty="0" smtClean="0"/>
              <a:t>%2525C3%2525A1ni.jpg&amp;w=700&amp;h=477&amp;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=QZuwUJXVGanT4QS_p4CYBg&amp;zoom=1&amp;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hc</a:t>
            </a:r>
            <a:r>
              <a:rPr lang="cs-CZ" sz="1200" dirty="0" smtClean="0"/>
              <a:t>&amp;</a:t>
            </a:r>
            <a:r>
              <a:rPr lang="cs-CZ" sz="1200" dirty="0" err="1" smtClean="0"/>
              <a:t>vpx</a:t>
            </a:r>
            <a:r>
              <a:rPr lang="cs-CZ" sz="1200" dirty="0" smtClean="0"/>
              <a:t>=805&amp;</a:t>
            </a:r>
            <a:r>
              <a:rPr lang="cs-CZ" sz="1200" dirty="0" err="1" smtClean="0"/>
              <a:t>vpy</a:t>
            </a:r>
            <a:r>
              <a:rPr lang="cs-CZ" sz="1200" dirty="0" smtClean="0"/>
              <a:t>=195&amp;dur=263&amp;</a:t>
            </a:r>
            <a:r>
              <a:rPr lang="cs-CZ" sz="1200" dirty="0" err="1" smtClean="0"/>
              <a:t>hovh</a:t>
            </a:r>
            <a:r>
              <a:rPr lang="cs-CZ" sz="1200" dirty="0" smtClean="0"/>
              <a:t>=185&amp;</a:t>
            </a:r>
            <a:r>
              <a:rPr lang="cs-CZ" sz="1200" dirty="0" err="1" smtClean="0"/>
              <a:t>hovw</a:t>
            </a:r>
            <a:r>
              <a:rPr lang="cs-CZ" sz="1200" dirty="0" smtClean="0"/>
              <a:t>=272&amp;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=126&amp;ty=99&amp;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=100249675797647216529&amp;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=145&amp;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=217&amp;start=0&amp;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=27&amp;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=1t:429,r:4,s:0,i:111</a:t>
            </a:r>
          </a:p>
          <a:p>
            <a:pPr>
              <a:defRPr/>
            </a:pPr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?q=pec+pod+</a:t>
            </a:r>
            <a:r>
              <a:rPr lang="cs-CZ" sz="1200" dirty="0" err="1" smtClean="0"/>
              <a:t>sn</a:t>
            </a:r>
            <a:r>
              <a:rPr lang="cs-CZ" sz="1200" dirty="0" smtClean="0"/>
              <a:t>%C4%9B%C5%</a:t>
            </a:r>
            <a:r>
              <a:rPr lang="cs-CZ" sz="1200" dirty="0" err="1" smtClean="0"/>
              <a:t>BEkou</a:t>
            </a:r>
            <a:r>
              <a:rPr lang="cs-CZ" sz="1200" dirty="0" smtClean="0"/>
              <a:t>&amp;um=1&amp;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sa</a:t>
            </a:r>
            <a:r>
              <a:rPr lang="cs-CZ" sz="1200" dirty="0" smtClean="0"/>
              <a:t>=N&amp;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=1440&amp;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=755&amp;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=ojT0wWFibaFbNM:&amp;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hotelhorizont.cz</a:t>
            </a:r>
            <a:r>
              <a:rPr lang="cs-CZ" sz="1200" dirty="0" smtClean="0"/>
              <a:t>/</a:t>
            </a:r>
            <a:r>
              <a:rPr lang="cs-CZ" sz="1200" dirty="0" err="1" smtClean="0"/>
              <a:t>pl</a:t>
            </a:r>
            <a:r>
              <a:rPr lang="cs-CZ" sz="1200" dirty="0" smtClean="0"/>
              <a:t>/</a:t>
            </a:r>
            <a:r>
              <a:rPr lang="cs-CZ" sz="1200" dirty="0" err="1" smtClean="0"/>
              <a:t>fotogaleria.aspx</a:t>
            </a:r>
            <a:r>
              <a:rPr lang="cs-CZ" sz="1200" dirty="0" smtClean="0"/>
              <a:t>%3Fsc%3D100%26pg%3D0&amp;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=KOpUKfEu4ppudM&amp;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hotelhorizont.cz</a:t>
            </a:r>
            <a:r>
              <a:rPr lang="cs-CZ" sz="1200" dirty="0" smtClean="0"/>
              <a:t>/</a:t>
            </a:r>
            <a:r>
              <a:rPr lang="cs-CZ" sz="1200" dirty="0" err="1" smtClean="0"/>
              <a:t>gallery</a:t>
            </a:r>
            <a:r>
              <a:rPr lang="cs-CZ" sz="1200" dirty="0" smtClean="0"/>
              <a:t>/</a:t>
            </a:r>
            <a:r>
              <a:rPr lang="cs-CZ" sz="1200" dirty="0" err="1" smtClean="0"/>
              <a:t>Z</a:t>
            </a:r>
            <a:r>
              <a:rPr lang="cs-CZ" sz="1200" dirty="0" smtClean="0"/>
              <a:t>.Horizont-na-</a:t>
            </a:r>
            <a:r>
              <a:rPr lang="cs-CZ" sz="1200" dirty="0" err="1" smtClean="0"/>
              <a:t>pl</a:t>
            </a:r>
            <a:r>
              <a:rPr lang="cs-CZ" sz="1200" dirty="0" smtClean="0"/>
              <a:t>%2525C3%2525A1ni.jpg&amp;w=700&amp;h=477&amp;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=QZuwUJXVGanT4QS_p4CYBg&amp;zoom=1&amp;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hc</a:t>
            </a:r>
            <a:r>
              <a:rPr lang="cs-CZ" sz="1200" dirty="0" smtClean="0"/>
              <a:t>&amp;</a:t>
            </a:r>
            <a:r>
              <a:rPr lang="cs-CZ" sz="1200" dirty="0" err="1" smtClean="0"/>
              <a:t>vpx</a:t>
            </a:r>
            <a:r>
              <a:rPr lang="cs-CZ" sz="1200" dirty="0" smtClean="0"/>
              <a:t>=805&amp;</a:t>
            </a:r>
            <a:r>
              <a:rPr lang="cs-CZ" sz="1200" dirty="0" err="1" smtClean="0"/>
              <a:t>vpy</a:t>
            </a:r>
            <a:r>
              <a:rPr lang="cs-CZ" sz="1200" dirty="0" smtClean="0"/>
              <a:t>=195&amp;dur=263&amp;</a:t>
            </a:r>
            <a:r>
              <a:rPr lang="cs-CZ" sz="1200" dirty="0" err="1" smtClean="0"/>
              <a:t>hovh</a:t>
            </a:r>
            <a:r>
              <a:rPr lang="cs-CZ" sz="1200" dirty="0" smtClean="0"/>
              <a:t>=185&amp;</a:t>
            </a:r>
            <a:r>
              <a:rPr lang="cs-CZ" sz="1200" dirty="0" err="1" smtClean="0"/>
              <a:t>hovw</a:t>
            </a:r>
            <a:r>
              <a:rPr lang="cs-CZ" sz="1200" dirty="0" smtClean="0"/>
              <a:t>=272&amp;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=126&amp;ty=99&amp;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=100249675797647216529&amp;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=145&amp;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=217&amp;start=0&amp;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=27&amp;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=1t:429,r:4,s:0,i:111</a:t>
            </a:r>
          </a:p>
          <a:p>
            <a:pPr>
              <a:defRPr/>
            </a:pPr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?q=</a:t>
            </a:r>
            <a:r>
              <a:rPr lang="cs-CZ" sz="1200" dirty="0" err="1" smtClean="0"/>
              <a:t>karlovy</a:t>
            </a:r>
            <a:r>
              <a:rPr lang="cs-CZ" sz="1200" dirty="0" smtClean="0"/>
              <a:t>+vary+prameny&amp;</a:t>
            </a:r>
            <a:r>
              <a:rPr lang="cs-CZ" sz="1200" dirty="0" err="1" smtClean="0"/>
              <a:t>num</a:t>
            </a:r>
            <a:r>
              <a:rPr lang="cs-CZ" sz="1200" dirty="0" smtClean="0"/>
              <a:t>=10&amp;um=1&amp;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=1440&amp;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=755&amp;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=DlJrCdfq1eZmVM:&amp;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kvregion.cz</a:t>
            </a:r>
            <a:r>
              <a:rPr lang="cs-CZ" sz="1200" dirty="0" smtClean="0"/>
              <a:t>/</a:t>
            </a:r>
            <a:r>
              <a:rPr lang="cs-CZ" sz="1200" dirty="0" err="1" smtClean="0"/>
              <a:t>cz</a:t>
            </a:r>
            <a:r>
              <a:rPr lang="cs-CZ" sz="1200" dirty="0" smtClean="0"/>
              <a:t>/</a:t>
            </a:r>
            <a:r>
              <a:rPr lang="cs-CZ" sz="1200" dirty="0" err="1" smtClean="0"/>
              <a:t>pruvodce</a:t>
            </a:r>
            <a:r>
              <a:rPr lang="cs-CZ" sz="1200" dirty="0" smtClean="0"/>
              <a:t>/</a:t>
            </a:r>
            <a:r>
              <a:rPr lang="cs-CZ" sz="1200" dirty="0" err="1" smtClean="0"/>
              <a:t>vridelni</a:t>
            </a:r>
            <a:r>
              <a:rPr lang="cs-CZ" sz="1200" dirty="0" smtClean="0"/>
              <a:t>-</a:t>
            </a:r>
            <a:r>
              <a:rPr lang="cs-CZ" sz="1200" dirty="0" err="1" smtClean="0"/>
              <a:t>kolonada</a:t>
            </a:r>
            <a:r>
              <a:rPr lang="cs-CZ" sz="1200" dirty="0" smtClean="0"/>
              <a:t>-19&amp;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=uIlbR7V1zmuZ0M&amp;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kvregion.cz</a:t>
            </a:r>
            <a:r>
              <a:rPr lang="cs-CZ" sz="1200" dirty="0" smtClean="0"/>
              <a:t>/administrace/foto_</a:t>
            </a:r>
            <a:r>
              <a:rPr lang="cs-CZ" sz="1200" dirty="0" err="1" smtClean="0"/>
              <a:t>pruvodce</a:t>
            </a:r>
            <a:r>
              <a:rPr lang="cs-CZ" sz="1200" dirty="0" smtClean="0"/>
              <a:t>/19_8_1267366442_733964_</a:t>
            </a:r>
            <a:r>
              <a:rPr lang="cs-CZ" sz="1200" dirty="0" err="1" smtClean="0"/>
              <a:t>max.jpg</a:t>
            </a:r>
            <a:r>
              <a:rPr lang="cs-CZ" sz="1200" dirty="0" smtClean="0"/>
              <a:t>&amp;w=800&amp;h=600&amp;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=Sp2wULaGD4zbsgbiuIHoCg&amp;zoom=1&amp;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hc</a:t>
            </a:r>
            <a:r>
              <a:rPr lang="cs-CZ" sz="1200" dirty="0" smtClean="0"/>
              <a:t>&amp;</a:t>
            </a:r>
            <a:r>
              <a:rPr lang="cs-CZ" sz="1200" dirty="0" err="1" smtClean="0"/>
              <a:t>vpx</a:t>
            </a:r>
            <a:r>
              <a:rPr lang="cs-CZ" sz="1200" dirty="0" smtClean="0"/>
              <a:t>=1140&amp;</a:t>
            </a:r>
            <a:r>
              <a:rPr lang="cs-CZ" sz="1200" dirty="0" err="1" smtClean="0"/>
              <a:t>vpy</a:t>
            </a:r>
            <a:r>
              <a:rPr lang="cs-CZ" sz="1200" dirty="0" smtClean="0"/>
              <a:t>=286&amp;dur=81&amp;</a:t>
            </a:r>
            <a:r>
              <a:rPr lang="cs-CZ" sz="1200" dirty="0" err="1" smtClean="0"/>
              <a:t>hovh</a:t>
            </a:r>
            <a:r>
              <a:rPr lang="cs-CZ" sz="1200" dirty="0" smtClean="0"/>
              <a:t>=194&amp;</a:t>
            </a:r>
            <a:r>
              <a:rPr lang="cs-CZ" sz="1200" dirty="0" err="1" smtClean="0"/>
              <a:t>hovw</a:t>
            </a:r>
            <a:r>
              <a:rPr lang="cs-CZ" sz="1200" dirty="0" smtClean="0"/>
              <a:t>=259&amp;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=216&amp;ty=109&amp;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=100249675797647216529&amp;</a:t>
            </a:r>
            <a:r>
              <a:rPr lang="cs-CZ" sz="1200" dirty="0" err="1" smtClean="0"/>
              <a:t>sqi</a:t>
            </a:r>
            <a:r>
              <a:rPr lang="cs-CZ" sz="1200" dirty="0" smtClean="0"/>
              <a:t>=2&amp;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=127&amp;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=166&amp;start=0&amp;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=35&amp;</a:t>
            </a:r>
            <a:r>
              <a:rPr lang="cs-CZ" sz="1200" dirty="0" err="1" smtClean="0"/>
              <a:t>ved</a:t>
            </a:r>
            <a:r>
              <a:rPr lang="cs-CZ" sz="1200" smtClean="0"/>
              <a:t>=1t:429,r:17,s:0,i:133</a:t>
            </a:r>
          </a:p>
          <a:p>
            <a:pPr>
              <a:defRPr/>
            </a:pPr>
            <a:endParaRPr lang="de-DE" sz="1200" dirty="0" smtClean="0"/>
          </a:p>
          <a:p>
            <a:pPr>
              <a:defRPr/>
            </a:pPr>
            <a:endParaRPr lang="cs-CZ" sz="1200" dirty="0" smtClean="0"/>
          </a:p>
          <a:p>
            <a:pPr>
              <a:defRPr/>
            </a:pPr>
            <a:endParaRPr lang="cs-CZ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4198" y="1747825"/>
            <a:ext cx="9867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Helena </a:t>
            </a:r>
            <a:r>
              <a:rPr lang="cs-CZ" sz="1200" dirty="0" smtClean="0">
                <a:solidFill>
                  <a:srgbClr val="000000"/>
                </a:solidFill>
                <a:latin typeface="+mn-lt"/>
              </a:rPr>
              <a:t>Navrátilová.: 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Němčina </a:t>
            </a:r>
            <a:r>
              <a:rPr lang="cs-CZ" sz="1200" dirty="0" smtClean="0">
                <a:solidFill>
                  <a:srgbClr val="000000"/>
                </a:solidFill>
                <a:latin typeface="+mn-lt"/>
              </a:rPr>
              <a:t>– maturitní témata, 1. 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vydání </a:t>
            </a:r>
            <a:r>
              <a:rPr lang="cs-CZ" sz="1200" dirty="0" smtClean="0">
                <a:solidFill>
                  <a:srgbClr val="000000"/>
                </a:solidFill>
                <a:latin typeface="+mn-lt"/>
              </a:rPr>
              <a:t>2007, s.207, </a:t>
            </a:r>
            <a:r>
              <a:rPr lang="cs-CZ" sz="1200" dirty="0">
                <a:solidFill>
                  <a:srgbClr val="000000"/>
                </a:solidFill>
                <a:latin typeface="+mn-lt"/>
              </a:rPr>
              <a:t>nakladatelství  </a:t>
            </a:r>
            <a:r>
              <a:rPr lang="cs-CZ" sz="1200" dirty="0" smtClean="0">
                <a:solidFill>
                  <a:srgbClr val="000000"/>
                </a:solidFill>
                <a:latin typeface="+mn-lt"/>
              </a:rPr>
              <a:t>Petra </a:t>
            </a:r>
            <a:r>
              <a:rPr lang="cs-CZ" sz="1200" dirty="0" err="1" smtClean="0">
                <a:solidFill>
                  <a:srgbClr val="000000"/>
                </a:solidFill>
                <a:latin typeface="+mn-lt"/>
              </a:rPr>
              <a:t>Velanová</a:t>
            </a:r>
            <a:r>
              <a:rPr lang="cs-CZ" sz="1200" dirty="0" smtClean="0">
                <a:solidFill>
                  <a:srgbClr val="000000"/>
                </a:solidFill>
                <a:latin typeface="+mn-lt"/>
              </a:rPr>
              <a:t>, Třebíč, ISBN 978-80-86873-06-0</a:t>
            </a:r>
            <a:endParaRPr lang="cs-CZ" sz="12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Das Reiseland Tschechien</a:t>
            </a:r>
            <a:endParaRPr lang="cs-CZ" sz="2800" smtClean="0"/>
          </a:p>
        </p:txBody>
      </p:sp>
      <p:sp>
        <p:nvSpPr>
          <p:cNvPr id="6147" name="Zástupný symbol pro obsah 9"/>
          <p:cNvSpPr>
            <a:spLocks noGrp="1"/>
          </p:cNvSpPr>
          <p:nvPr>
            <p:ph idx="1"/>
          </p:nvPr>
        </p:nvSpPr>
        <p:spPr>
          <a:xfrm>
            <a:off x="687388" y="1289050"/>
            <a:ext cx="9144000" cy="5029200"/>
          </a:xfrm>
        </p:spPr>
        <p:txBody>
          <a:bodyPr/>
          <a:lstStyle/>
          <a:p>
            <a:pPr eaLnBrk="1" hangingPunct="1"/>
            <a:r>
              <a:rPr lang="en-US" sz="2400" smtClean="0"/>
              <a:t>e</a:t>
            </a:r>
            <a:r>
              <a:rPr lang="de-DE" sz="2400" smtClean="0"/>
              <a:t>in Binnenland im Herzen Europas</a:t>
            </a:r>
          </a:p>
          <a:p>
            <a:pPr eaLnBrk="1" hangingPunct="1"/>
            <a:r>
              <a:rPr lang="de-DE" sz="2400" smtClean="0"/>
              <a:t>die Gebirg</a:t>
            </a:r>
            <a:r>
              <a:rPr lang="cs-CZ" sz="2400" smtClean="0"/>
              <a:t>s</a:t>
            </a:r>
            <a:r>
              <a:rPr lang="de-DE" sz="2400" smtClean="0"/>
              <a:t>züge bilden natürliche Grenzen</a:t>
            </a:r>
          </a:p>
          <a:p>
            <a:pPr eaLnBrk="1" hangingPunct="1">
              <a:buFontTx/>
              <a:buNone/>
            </a:pPr>
            <a:r>
              <a:rPr lang="de-DE" sz="2400" smtClean="0"/>
              <a:t>      im Norden:</a:t>
            </a:r>
          </a:p>
          <a:p>
            <a:pPr eaLnBrk="1" hangingPunct="1">
              <a:buFontTx/>
              <a:buNone/>
            </a:pPr>
            <a:r>
              <a:rPr lang="de-DE" sz="2400" smtClean="0"/>
              <a:t>      im Süden:</a:t>
            </a:r>
          </a:p>
          <a:p>
            <a:pPr eaLnBrk="1" hangingPunct="1">
              <a:buFontTx/>
              <a:buNone/>
            </a:pPr>
            <a:r>
              <a:rPr lang="de-DE" sz="2400" smtClean="0"/>
              <a:t>      im Westen:</a:t>
            </a:r>
          </a:p>
          <a:p>
            <a:pPr eaLnBrk="1" hangingPunct="1">
              <a:buFontTx/>
              <a:buNone/>
            </a:pPr>
            <a:r>
              <a:rPr lang="de-DE" sz="2400" smtClean="0"/>
              <a:t>      im Osten:</a:t>
            </a:r>
          </a:p>
          <a:p>
            <a:pPr eaLnBrk="1" hangingPunct="1">
              <a:buFontTx/>
              <a:buNone/>
            </a:pPr>
            <a:r>
              <a:rPr lang="de-DE" sz="2400" smtClean="0"/>
              <a:t>      Ergänzen Sie: </a:t>
            </a:r>
            <a:r>
              <a:rPr lang="de-DE" sz="2400" b="1" smtClean="0"/>
              <a:t>das Riesengebirge, das Erzgebirge, </a:t>
            </a:r>
          </a:p>
          <a:p>
            <a:pPr eaLnBrk="1" hangingPunct="1">
              <a:buFontTx/>
              <a:buNone/>
            </a:pPr>
            <a:r>
              <a:rPr lang="de-DE" sz="2400" b="1" smtClean="0"/>
              <a:t>      die Beskiden, das Isergebirge, das Lausitzer Gebirge,</a:t>
            </a:r>
          </a:p>
          <a:p>
            <a:pPr eaLnBrk="1" hangingPunct="1">
              <a:buFontTx/>
              <a:buNone/>
            </a:pPr>
            <a:r>
              <a:rPr lang="de-DE" sz="2400" b="1" smtClean="0"/>
              <a:t>      der Böhmerwald, die Karpaten, das Altvatergebirge,</a:t>
            </a:r>
          </a:p>
          <a:p>
            <a:pPr eaLnBrk="1" hangingPunct="1">
              <a:buFontTx/>
              <a:buNone/>
            </a:pPr>
            <a:r>
              <a:rPr lang="de-DE" sz="2400" b="1" smtClean="0"/>
              <a:t>      das Adlergebirge, das Elbsandsteingebirge</a:t>
            </a:r>
          </a:p>
          <a:p>
            <a:pPr eaLnBrk="1" hangingPunct="1"/>
            <a:r>
              <a:rPr lang="de-DE" sz="2400" smtClean="0"/>
              <a:t>die Verbindung der Naturschönheiten mit den alten Bauten und Kulturdenkmälern macht Tschechien zu dem beliebten Reiseland</a:t>
            </a:r>
          </a:p>
          <a:p>
            <a:pPr eaLnBrk="1" hangingPunct="1"/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9"/>
          <p:cNvSpPr>
            <a:spLocks noGrp="1"/>
          </p:cNvSpPr>
          <p:nvPr>
            <p:ph idx="4294967295"/>
          </p:nvPr>
        </p:nvSpPr>
        <p:spPr>
          <a:xfrm>
            <a:off x="400050" y="1073150"/>
            <a:ext cx="9144000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sz="2400" dirty="0" smtClean="0"/>
              <a:t>	</a:t>
            </a:r>
            <a:r>
              <a:rPr lang="de-DE" sz="2400" b="1" u="sng" dirty="0" smtClean="0"/>
              <a:t>Südböhmen</a:t>
            </a:r>
          </a:p>
          <a:p>
            <a:pPr eaLnBrk="1" hangingPunct="1"/>
            <a:r>
              <a:rPr lang="de-DE" sz="2400" dirty="0" smtClean="0"/>
              <a:t>die Landschaft mit vielen Wäldern und Teichen (hier züchtet man die Süßwasserfische)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        der größte Teich </a:t>
            </a:r>
            <a:r>
              <a:rPr lang="de-DE" sz="2400" dirty="0" err="1" smtClean="0"/>
              <a:t>Ro</a:t>
            </a:r>
            <a:r>
              <a:rPr lang="cs-CZ" sz="2400" dirty="0" smtClean="0"/>
              <a:t>ž</a:t>
            </a:r>
            <a:r>
              <a:rPr lang="de-DE" sz="2400" dirty="0" err="1" smtClean="0"/>
              <a:t>mberk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sehenswert</a:t>
            </a:r>
            <a:r>
              <a:rPr lang="cs-CZ" sz="2400" dirty="0" smtClean="0"/>
              <a:t> </a:t>
            </a:r>
            <a:r>
              <a:rPr lang="cs-CZ" sz="2400" dirty="0" err="1" smtClean="0"/>
              <a:t>sind</a:t>
            </a:r>
            <a:r>
              <a:rPr lang="cs-CZ" sz="2400" dirty="0" smtClean="0"/>
              <a:t> </a:t>
            </a:r>
            <a:r>
              <a:rPr lang="cs-CZ" sz="2400" b="1" dirty="0" err="1" smtClean="0"/>
              <a:t>die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historischen</a:t>
            </a:r>
            <a:r>
              <a:rPr lang="cs-CZ" sz="2400" b="1" dirty="0" smtClean="0"/>
              <a:t> St</a:t>
            </a:r>
            <a:r>
              <a:rPr lang="de-DE" sz="2400" b="1" dirty="0" err="1" smtClean="0"/>
              <a:t>ädte</a:t>
            </a:r>
            <a:r>
              <a:rPr lang="de-DE" sz="2400" dirty="0" smtClean="0"/>
              <a:t> z.B. </a:t>
            </a:r>
            <a:r>
              <a:rPr lang="cs-CZ" sz="2400" dirty="0" smtClean="0"/>
              <a:t>Písek, Tábor,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      Český Krumlov</a:t>
            </a:r>
          </a:p>
          <a:p>
            <a:pPr eaLnBrk="1" hangingPunct="1"/>
            <a:r>
              <a:rPr lang="de-DE" sz="2400" b="1" dirty="0" smtClean="0"/>
              <a:t>das Zentrum</a:t>
            </a:r>
            <a:r>
              <a:rPr lang="cs-CZ" sz="2400" dirty="0" smtClean="0"/>
              <a:t> </a:t>
            </a:r>
            <a:r>
              <a:rPr lang="de-DE" sz="2400" dirty="0" smtClean="0"/>
              <a:t>von Südböhmen – </a:t>
            </a:r>
            <a:r>
              <a:rPr lang="cs-CZ" sz="2400" dirty="0" smtClean="0"/>
              <a:t>České Budějovice</a:t>
            </a:r>
            <a:endParaRPr lang="de-DE" sz="2400" dirty="0" smtClean="0"/>
          </a:p>
          <a:p>
            <a:pPr eaLnBrk="1" hangingPunct="1"/>
            <a:r>
              <a:rPr lang="de-DE" sz="2400" dirty="0" smtClean="0"/>
              <a:t>man kann den Besuch von vielen </a:t>
            </a:r>
            <a:r>
              <a:rPr lang="de-DE" sz="2400" b="1" dirty="0" smtClean="0"/>
              <a:t>Burgen </a:t>
            </a:r>
            <a:r>
              <a:rPr lang="de-DE" sz="2400" dirty="0" smtClean="0"/>
              <a:t>und</a:t>
            </a:r>
            <a:r>
              <a:rPr lang="de-DE" sz="2400" b="1" dirty="0" smtClean="0"/>
              <a:t> Schlössern</a:t>
            </a:r>
            <a:endParaRPr lang="de-DE" sz="2400" dirty="0" smtClean="0"/>
          </a:p>
          <a:p>
            <a:pPr eaLnBrk="1" hangingPunct="1">
              <a:buFontTx/>
              <a:buNone/>
            </a:pPr>
            <a:r>
              <a:rPr lang="de-DE" sz="2400" dirty="0" smtClean="0"/>
              <a:t>      empfehlen</a:t>
            </a:r>
            <a:r>
              <a:rPr lang="cs-CZ" sz="2400" dirty="0" smtClean="0"/>
              <a:t> ( Třeboň, Jindřichův Hradec, Červená Lhota,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      Český Krumlov</a:t>
            </a:r>
            <a:r>
              <a:rPr lang="cs-CZ" sz="2400" smtClean="0"/>
              <a:t>, Hluboká…)</a:t>
            </a:r>
            <a:endParaRPr lang="de-DE" sz="2400" dirty="0" smtClean="0"/>
          </a:p>
          <a:p>
            <a:pPr eaLnBrk="1" hangingPunct="1"/>
            <a:r>
              <a:rPr lang="de-DE" sz="2400" b="1" dirty="0" smtClean="0"/>
              <a:t>der Böhmerwald</a:t>
            </a:r>
            <a:r>
              <a:rPr lang="de-DE" sz="2400" dirty="0" smtClean="0"/>
              <a:t> in dem südlichen Teil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      </a:t>
            </a:r>
            <a:r>
              <a:rPr lang="cs-CZ" sz="2400" dirty="0" err="1" smtClean="0"/>
              <a:t>tiefe</a:t>
            </a:r>
            <a:r>
              <a:rPr lang="de-DE" sz="2400" dirty="0" smtClean="0"/>
              <a:t> Wälder, Moore, einige Gletscherseen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      der Urwald </a:t>
            </a:r>
            <a:r>
              <a:rPr lang="de-DE" sz="2400" dirty="0" err="1" smtClean="0"/>
              <a:t>Boub</a:t>
            </a:r>
            <a:r>
              <a:rPr lang="cs-CZ" sz="2400" dirty="0" err="1" smtClean="0"/>
              <a:t>ín</a:t>
            </a:r>
            <a:r>
              <a:rPr lang="cs-CZ" sz="2400" dirty="0" smtClean="0"/>
              <a:t> </a:t>
            </a:r>
            <a:endParaRPr lang="de-DE" sz="2400" dirty="0" smtClean="0"/>
          </a:p>
          <a:p>
            <a:pPr eaLnBrk="1" hangingPunct="1"/>
            <a:r>
              <a:rPr lang="de-DE" sz="2400" b="1" dirty="0" smtClean="0"/>
              <a:t>der Stausee </a:t>
            </a:r>
            <a:r>
              <a:rPr lang="de-DE" sz="2400" b="1" dirty="0" err="1" smtClean="0"/>
              <a:t>Lipno</a:t>
            </a:r>
            <a:r>
              <a:rPr lang="de-DE" sz="2400" dirty="0" smtClean="0"/>
              <a:t> –ein großes Erholungsgebiet</a:t>
            </a:r>
          </a:p>
          <a:p>
            <a:pPr eaLnBrk="1" hangingPunct="1"/>
            <a:r>
              <a:rPr lang="de-DE" sz="2400" dirty="0" smtClean="0"/>
              <a:t>die Touristen zelten hier, machen Ausflüge und fahren Rad</a:t>
            </a:r>
          </a:p>
          <a:p>
            <a:pPr eaLnBrk="1" hangingPunct="1">
              <a:buFontTx/>
              <a:buNone/>
            </a:pPr>
            <a:endParaRPr lang="de-DE" sz="2400" dirty="0" smtClean="0"/>
          </a:p>
          <a:p>
            <a:pPr eaLnBrk="1" hangingPunct="1"/>
            <a:endParaRPr lang="de-DE" sz="2400" b="1" dirty="0" smtClean="0"/>
          </a:p>
          <a:p>
            <a:pPr eaLnBrk="1" hangingPunct="1">
              <a:buFontTx/>
              <a:buNone/>
            </a:pPr>
            <a:r>
              <a:rPr lang="de-DE" sz="2400" b="1" dirty="0" smtClean="0"/>
              <a:t>						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cs-CZ" sz="2400" dirty="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50850" y="228600"/>
            <a:ext cx="311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79413" y="496888"/>
            <a:ext cx="894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400" b="1"/>
              <a:t>Was kann man den Natur- und Sportliebhabern empfehlen?</a:t>
            </a:r>
            <a:endParaRPr 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1010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48" y="641647"/>
            <a:ext cx="4230470" cy="5256585"/>
          </a:xfrm>
          <a:prstGeom prst="rect">
            <a:avLst/>
          </a:prstGeom>
        </p:spPr>
      </p:pic>
      <p:pic>
        <p:nvPicPr>
          <p:cNvPr id="7" name="Obrázek 6" descr="P101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1928" y="641648"/>
            <a:ext cx="4896543" cy="3510391"/>
          </a:xfrm>
          <a:prstGeom prst="rect">
            <a:avLst/>
          </a:prstGeom>
        </p:spPr>
      </p:pic>
      <p:pic>
        <p:nvPicPr>
          <p:cNvPr id="15364" name="Picture 4" descr="http://www.igycentrum.cz/media/images/content/ceske-budejov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928" y="4242048"/>
            <a:ext cx="4896544" cy="316835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183456" y="6114256"/>
            <a:ext cx="2199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Český Krumlov – foto autorka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544496" y="1673181"/>
            <a:ext cx="369332" cy="14260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200" dirty="0" smtClean="0"/>
              <a:t>Písek  -foto autorka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472488" y="4605073"/>
            <a:ext cx="369332" cy="230127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200" dirty="0" smtClean="0"/>
              <a:t>České </a:t>
            </a:r>
            <a:r>
              <a:rPr lang="cs-CZ" sz="1200" dirty="0" err="1" smtClean="0"/>
              <a:t>Bodějovice</a:t>
            </a:r>
            <a:r>
              <a:rPr lang="cs-CZ" sz="1200" dirty="0" smtClean="0"/>
              <a:t> – foto autorka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sah 9"/>
          <p:cNvSpPr>
            <a:spLocks noGrp="1"/>
          </p:cNvSpPr>
          <p:nvPr>
            <p:ph idx="4294967295"/>
          </p:nvPr>
        </p:nvSpPr>
        <p:spPr>
          <a:xfrm>
            <a:off x="508000" y="1217613"/>
            <a:ext cx="9144000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sz="2400" smtClean="0"/>
              <a:t>	</a:t>
            </a:r>
            <a:r>
              <a:rPr lang="cs-CZ" sz="2400" b="1" u="sng" smtClean="0"/>
              <a:t>B</a:t>
            </a:r>
            <a:r>
              <a:rPr lang="de-DE" sz="2400" b="1" u="sng" smtClean="0"/>
              <a:t>öhmisches Paradies</a:t>
            </a:r>
          </a:p>
          <a:p>
            <a:pPr eaLnBrk="1" hangingPunct="1"/>
            <a:r>
              <a:rPr lang="de-DE" sz="2400" smtClean="0"/>
              <a:t>eine schöne Landschaft mit den </a:t>
            </a:r>
            <a:r>
              <a:rPr lang="de-DE" sz="2400" b="1" smtClean="0"/>
              <a:t>Sandsteinfelsen, </a:t>
            </a:r>
          </a:p>
          <a:p>
            <a:pPr eaLnBrk="1" hangingPunct="1">
              <a:buFontTx/>
              <a:buNone/>
            </a:pPr>
            <a:r>
              <a:rPr lang="de-DE" sz="2400" smtClean="0"/>
              <a:t>      </a:t>
            </a:r>
            <a:r>
              <a:rPr lang="de-DE" sz="2400" b="1" smtClean="0"/>
              <a:t>Sandsteinwänden, Sandsteinstädten</a:t>
            </a:r>
          </a:p>
          <a:p>
            <a:pPr eaLnBrk="1" hangingPunct="1"/>
            <a:r>
              <a:rPr lang="de-DE" sz="2400" smtClean="0"/>
              <a:t>man kann hier Ausflüge machen, wandern, klettern,</a:t>
            </a:r>
          </a:p>
          <a:p>
            <a:pPr eaLnBrk="1" hangingPunct="1">
              <a:buFontTx/>
              <a:buNone/>
            </a:pPr>
            <a:r>
              <a:rPr lang="de-DE" sz="2400" smtClean="0"/>
              <a:t>      Rad fahren</a:t>
            </a:r>
          </a:p>
          <a:p>
            <a:pPr eaLnBrk="1" hangingPunct="1"/>
            <a:r>
              <a:rPr lang="de-DE" sz="2400" smtClean="0"/>
              <a:t>viele Burgen, Schlösser ( Kost, Humprecht, Valdstein..)</a:t>
            </a:r>
          </a:p>
          <a:p>
            <a:pPr eaLnBrk="1" hangingPunct="1"/>
            <a:r>
              <a:rPr lang="de-DE" sz="2400" smtClean="0"/>
              <a:t>das Wahrzeichen des Gebietes </a:t>
            </a:r>
            <a:r>
              <a:rPr lang="de-DE" sz="2400" b="1" smtClean="0"/>
              <a:t>die Burgruine Trosky</a:t>
            </a:r>
          </a:p>
          <a:p>
            <a:pPr eaLnBrk="1" hangingPunct="1"/>
            <a:r>
              <a:rPr lang="de-DE" sz="2400" smtClean="0"/>
              <a:t>der Berg </a:t>
            </a:r>
            <a:r>
              <a:rPr lang="cs-CZ" sz="2400" b="1" smtClean="0"/>
              <a:t>Kozákov</a:t>
            </a:r>
            <a:r>
              <a:rPr lang="cs-CZ" sz="2400" smtClean="0"/>
              <a:t> </a:t>
            </a:r>
            <a:r>
              <a:rPr lang="de-DE" sz="2400" smtClean="0"/>
              <a:t>mit dem Aussichtsturm</a:t>
            </a:r>
          </a:p>
          <a:p>
            <a:pPr eaLnBrk="1" hangingPunct="1"/>
            <a:r>
              <a:rPr lang="de-DE" sz="2400" b="1" smtClean="0"/>
              <a:t>das Zentrum </a:t>
            </a:r>
            <a:r>
              <a:rPr lang="de-DE" sz="2400" smtClean="0"/>
              <a:t>– die Stadt Ji</a:t>
            </a:r>
            <a:r>
              <a:rPr lang="cs-CZ" sz="2400" smtClean="0"/>
              <a:t>čín</a:t>
            </a:r>
            <a:endParaRPr lang="de-DE" sz="2400" smtClean="0"/>
          </a:p>
          <a:p>
            <a:pPr eaLnBrk="1" hangingPunct="1"/>
            <a:r>
              <a:rPr lang="de-DE" sz="2400" smtClean="0"/>
              <a:t>die Stadt </a:t>
            </a:r>
            <a:r>
              <a:rPr lang="de-DE" sz="2400" b="1" smtClean="0"/>
              <a:t>Turnov – </a:t>
            </a:r>
            <a:r>
              <a:rPr lang="de-DE" sz="2400" smtClean="0"/>
              <a:t>die Edelsteine</a:t>
            </a:r>
            <a:endParaRPr lang="cs-CZ" sz="2400" smtClean="0"/>
          </a:p>
          <a:p>
            <a:pPr eaLnBrk="1" hangingPunct="1"/>
            <a:r>
              <a:rPr lang="de-DE" sz="2400" smtClean="0"/>
              <a:t>die Sandsteinfelsen finden die Touristen auch in der </a:t>
            </a:r>
          </a:p>
          <a:p>
            <a:pPr eaLnBrk="1" hangingPunct="1">
              <a:buFontTx/>
              <a:buNone/>
            </a:pPr>
            <a:r>
              <a:rPr lang="de-DE" sz="2400" smtClean="0"/>
              <a:t>      </a:t>
            </a:r>
            <a:r>
              <a:rPr lang="de-DE" sz="2400" b="1" smtClean="0"/>
              <a:t>Böhmischen Schweiz </a:t>
            </a:r>
            <a:r>
              <a:rPr lang="de-DE" sz="2400" smtClean="0"/>
              <a:t>in Nordböhmen</a:t>
            </a:r>
          </a:p>
          <a:p>
            <a:pPr eaLnBrk="1" hangingPunct="1"/>
            <a:endParaRPr lang="cs-CZ" sz="2400" smtClean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0850" y="228600"/>
            <a:ext cx="311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79413" y="496888"/>
            <a:ext cx="894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400" b="1"/>
              <a:t>Was kann man den Natur- und Sportliebhabern empfehlen?</a:t>
            </a:r>
            <a:endParaRPr 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101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512" y="785664"/>
            <a:ext cx="3181536" cy="4242048"/>
          </a:xfrm>
          <a:prstGeom prst="rect">
            <a:avLst/>
          </a:prstGeom>
        </p:spPr>
      </p:pic>
      <p:pic>
        <p:nvPicPr>
          <p:cNvPr id="4" name="Obrázek 3" descr="P101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888" y="785664"/>
            <a:ext cx="4215904" cy="3161928"/>
          </a:xfrm>
          <a:prstGeom prst="rect">
            <a:avLst/>
          </a:prstGeom>
        </p:spPr>
      </p:pic>
      <p:pic>
        <p:nvPicPr>
          <p:cNvPr id="41986" name="Picture 2" descr="Hrubá Skála z Mariánské vyhlíd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896" y="4026024"/>
            <a:ext cx="4075956" cy="305696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143896" y="7194376"/>
            <a:ext cx="5314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Foto: http://www.</a:t>
            </a:r>
            <a:r>
              <a:rPr lang="cs-CZ" sz="1200" dirty="0" err="1" smtClean="0"/>
              <a:t>kct</a:t>
            </a:r>
            <a:r>
              <a:rPr lang="cs-CZ" sz="1200" dirty="0" smtClean="0"/>
              <a:t>-</a:t>
            </a:r>
            <a:r>
              <a:rPr lang="cs-CZ" sz="1200" dirty="0" err="1" smtClean="0"/>
              <a:t>tabor.cz</a:t>
            </a:r>
            <a:r>
              <a:rPr lang="cs-CZ" sz="1200" dirty="0" smtClean="0"/>
              <a:t>/</a:t>
            </a:r>
            <a:r>
              <a:rPr lang="cs-CZ" sz="1200" dirty="0" err="1" smtClean="0"/>
              <a:t>gymta</a:t>
            </a:r>
            <a:r>
              <a:rPr lang="cs-CZ" sz="1200" dirty="0" smtClean="0"/>
              <a:t>/</a:t>
            </a:r>
            <a:r>
              <a:rPr lang="cs-CZ" sz="1200" dirty="0" err="1" smtClean="0"/>
              <a:t>ChranenaUzemiCR</a:t>
            </a:r>
            <a:r>
              <a:rPr lang="cs-CZ" sz="1200" dirty="0" smtClean="0"/>
              <a:t>/</a:t>
            </a:r>
            <a:r>
              <a:rPr lang="cs-CZ" sz="1200" dirty="0" err="1" smtClean="0"/>
              <a:t>CeskyRaj</a:t>
            </a:r>
            <a:r>
              <a:rPr lang="cs-CZ" sz="1200" dirty="0" smtClean="0"/>
              <a:t>/index.</a:t>
            </a:r>
            <a:r>
              <a:rPr lang="cs-CZ" sz="1200" dirty="0" err="1" smtClean="0"/>
              <a:t>htm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9520" y="5250160"/>
            <a:ext cx="2528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Rozhledna </a:t>
            </a:r>
            <a:r>
              <a:rPr lang="cs-CZ" sz="1200" dirty="0" err="1" smtClean="0"/>
              <a:t>Kozákov</a:t>
            </a:r>
            <a:r>
              <a:rPr lang="cs-CZ" sz="1200" dirty="0" smtClean="0"/>
              <a:t>. Foto: autorka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392368" y="1217712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Foto: autorka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9"/>
          <p:cNvSpPr>
            <a:spLocks noGrp="1"/>
          </p:cNvSpPr>
          <p:nvPr>
            <p:ph idx="4294967295"/>
          </p:nvPr>
        </p:nvSpPr>
        <p:spPr>
          <a:xfrm>
            <a:off x="508000" y="1217613"/>
            <a:ext cx="9144000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sz="2400" dirty="0" smtClean="0"/>
              <a:t>	</a:t>
            </a:r>
            <a:r>
              <a:rPr lang="cs-CZ" sz="2400" b="1" u="sng" dirty="0" smtClean="0"/>
              <a:t>D</a:t>
            </a:r>
            <a:r>
              <a:rPr lang="de-DE" sz="2400" b="1" u="sng" dirty="0" err="1" smtClean="0"/>
              <a:t>as</a:t>
            </a:r>
            <a:r>
              <a:rPr lang="de-DE" sz="2400" b="1" u="sng" dirty="0" smtClean="0"/>
              <a:t> </a:t>
            </a:r>
            <a:r>
              <a:rPr lang="de-DE" sz="2400" b="1" u="sng" dirty="0" smtClean="0"/>
              <a:t>Riesengebirge   </a:t>
            </a:r>
          </a:p>
          <a:p>
            <a:pPr eaLnBrk="1" hangingPunct="1"/>
            <a:r>
              <a:rPr lang="de-DE" sz="2400" dirty="0" smtClean="0"/>
              <a:t>unser höchstes Gebirge</a:t>
            </a:r>
          </a:p>
          <a:p>
            <a:pPr eaLnBrk="1" hangingPunct="1"/>
            <a:r>
              <a:rPr lang="de-DE" sz="2400" dirty="0" smtClean="0"/>
              <a:t>der höchste Gipfel – </a:t>
            </a:r>
            <a:r>
              <a:rPr lang="de-DE" sz="2400" b="1" dirty="0" smtClean="0"/>
              <a:t>die Schneekoppe</a:t>
            </a:r>
          </a:p>
          <a:p>
            <a:pPr eaLnBrk="1" hangingPunct="1"/>
            <a:r>
              <a:rPr lang="de-DE" sz="2400" b="1" dirty="0" smtClean="0"/>
              <a:t>das Erholungsgebiet</a:t>
            </a:r>
          </a:p>
          <a:p>
            <a:pPr eaLnBrk="1" hangingPunct="1"/>
            <a:r>
              <a:rPr lang="de-DE" sz="2400" dirty="0" smtClean="0"/>
              <a:t>man kann hier Sport treiben, Ausflüge machen, wandern,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      Rad fahren, Ski laufen, rodeln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      </a:t>
            </a:r>
            <a:r>
              <a:rPr lang="de-DE" sz="2400" dirty="0" smtClean="0"/>
              <a:t>bekannte  </a:t>
            </a:r>
            <a:r>
              <a:rPr lang="de-DE" sz="2400" b="1" dirty="0" smtClean="0"/>
              <a:t>Sportzentren</a:t>
            </a:r>
            <a:r>
              <a:rPr lang="de-DE" sz="2400" dirty="0" smtClean="0"/>
              <a:t>: </a:t>
            </a:r>
            <a:r>
              <a:rPr lang="cs-CZ" sz="2400" dirty="0" smtClean="0"/>
              <a:t>Špindlerův Mlýn, Harrachov,</a:t>
            </a:r>
          </a:p>
          <a:p>
            <a:pPr eaLnBrk="1" hangingPunct="1">
              <a:buFontTx/>
              <a:buNone/>
            </a:pPr>
            <a:r>
              <a:rPr lang="cs-CZ" sz="2400" dirty="0" smtClean="0"/>
              <a:t>      Pec pod Sněžkou, Rokytnice…</a:t>
            </a:r>
            <a:endParaRPr lang="de-DE" sz="2400" dirty="0" smtClean="0"/>
          </a:p>
          <a:p>
            <a:pPr eaLnBrk="1" hangingPunct="1"/>
            <a:r>
              <a:rPr lang="de-DE" sz="2400" dirty="0" smtClean="0"/>
              <a:t>auch andere Berge bieten die Möglichkeit Touristik und 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      Sport zu treiben</a:t>
            </a:r>
            <a:r>
              <a:rPr lang="cs-CZ" sz="2400" dirty="0" smtClean="0"/>
              <a:t> </a:t>
            </a:r>
            <a:r>
              <a:rPr lang="de-DE" sz="2400" dirty="0" smtClean="0"/>
              <a:t>( z.B. das </a:t>
            </a:r>
            <a:r>
              <a:rPr lang="de-DE" sz="2400" dirty="0" err="1" smtClean="0"/>
              <a:t>Isergebirge</a:t>
            </a:r>
            <a:r>
              <a:rPr lang="de-DE" sz="2400" dirty="0" smtClean="0"/>
              <a:t>, das Altvatergebirge,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      die </a:t>
            </a:r>
            <a:r>
              <a:rPr lang="de-DE" sz="2400" dirty="0" err="1" smtClean="0"/>
              <a:t>Beskiden,das</a:t>
            </a:r>
            <a:r>
              <a:rPr lang="de-DE" sz="2400" dirty="0" smtClean="0"/>
              <a:t> Erzgebirge, der Böhmerwald...)</a:t>
            </a:r>
          </a:p>
          <a:p>
            <a:pPr algn="ctr" eaLnBrk="1" hangingPunct="1">
              <a:buFontTx/>
              <a:buNone/>
            </a:pPr>
            <a:endParaRPr lang="de-DE" sz="2400" b="1" u="sng" dirty="0" smtClean="0"/>
          </a:p>
          <a:p>
            <a:pPr algn="ctr" eaLnBrk="1" hangingPunct="1">
              <a:buFontTx/>
              <a:buNone/>
            </a:pPr>
            <a:endParaRPr lang="de-DE" sz="2400" b="1" dirty="0" smtClean="0"/>
          </a:p>
          <a:p>
            <a:pPr eaLnBrk="1" hangingPunct="1"/>
            <a:endParaRPr lang="cs-CZ" sz="2400" dirty="0" smtClean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0850" y="228600"/>
            <a:ext cx="311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79413" y="496888"/>
            <a:ext cx="894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400" b="1"/>
              <a:t>Was kann man den Natur- und Sportliebhabern empfehlen?</a:t>
            </a:r>
            <a:endParaRPr 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ceskehory.cz/krkonose/data/document/img/snezk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64" y="713656"/>
            <a:ext cx="4762500" cy="357187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1449" y="4458073"/>
            <a:ext cx="374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Foto: http://www.</a:t>
            </a:r>
            <a:r>
              <a:rPr lang="cs-CZ" sz="1200" dirty="0" err="1" smtClean="0"/>
              <a:t>ceskehory.cz</a:t>
            </a:r>
            <a:r>
              <a:rPr lang="cs-CZ" sz="1200" dirty="0" smtClean="0"/>
              <a:t>/</a:t>
            </a:r>
            <a:r>
              <a:rPr lang="cs-CZ" sz="1200" dirty="0" err="1" smtClean="0"/>
              <a:t>krkonose</a:t>
            </a:r>
            <a:r>
              <a:rPr lang="cs-CZ" sz="1200" dirty="0" smtClean="0"/>
              <a:t>/data/</a:t>
            </a:r>
            <a:r>
              <a:rPr lang="cs-CZ" sz="1200" dirty="0" err="1" smtClean="0"/>
              <a:t>document</a:t>
            </a:r>
            <a:r>
              <a:rPr lang="cs-CZ" sz="1200" dirty="0" smtClean="0"/>
              <a:t>/</a:t>
            </a:r>
            <a:r>
              <a:rPr lang="cs-CZ" sz="1200" dirty="0" err="1" smtClean="0"/>
              <a:t>img</a:t>
            </a:r>
            <a:r>
              <a:rPr lang="cs-CZ" sz="1200" dirty="0" smtClean="0"/>
              <a:t>/</a:t>
            </a:r>
            <a:r>
              <a:rPr lang="cs-CZ" sz="1200" dirty="0" err="1" smtClean="0"/>
              <a:t>snezka</a:t>
            </a:r>
            <a:r>
              <a:rPr lang="cs-CZ" sz="1200" dirty="0" smtClean="0"/>
              <a:t>-1.jpg</a:t>
            </a:r>
            <a:endParaRPr lang="cs-CZ" sz="1200" dirty="0"/>
          </a:p>
        </p:txBody>
      </p:sp>
      <p:pic>
        <p:nvPicPr>
          <p:cNvPr id="43012" name="Picture 4" descr="http://www.hotelhorizont.cz/gallery/Z.Horizont-na-pl%C3%A1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2008" y="713656"/>
            <a:ext cx="4591075" cy="345638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152008" y="4602088"/>
            <a:ext cx="5007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Foto: Pec pod Sněžkou  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?q=pec+pod+</a:t>
            </a:r>
            <a:r>
              <a:rPr lang="cs-CZ" sz="1200" dirty="0" err="1" smtClean="0"/>
              <a:t>sn</a:t>
            </a:r>
            <a:r>
              <a:rPr lang="cs-CZ" sz="1200" dirty="0" smtClean="0"/>
              <a:t>%C4%9B%C5%</a:t>
            </a:r>
            <a:r>
              <a:rPr lang="cs-CZ" sz="1200" dirty="0" err="1" smtClean="0"/>
              <a:t>BEkou</a:t>
            </a:r>
            <a:r>
              <a:rPr lang="cs-CZ" sz="1200" dirty="0" smtClean="0"/>
              <a:t>&amp;um=1&amp;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sa</a:t>
            </a:r>
            <a:r>
              <a:rPr lang="cs-CZ" sz="1200" dirty="0" smtClean="0"/>
              <a:t>=N&amp;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=1440&amp;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=755&amp;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=ojT0wWFibaFbNM:&amp;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hotelhorizont.cz</a:t>
            </a:r>
            <a:r>
              <a:rPr lang="cs-CZ" sz="1200" dirty="0" smtClean="0"/>
              <a:t>/</a:t>
            </a:r>
            <a:r>
              <a:rPr lang="cs-CZ" sz="1200" dirty="0" err="1" smtClean="0"/>
              <a:t>pl</a:t>
            </a:r>
            <a:r>
              <a:rPr lang="cs-CZ" sz="1200" dirty="0" smtClean="0"/>
              <a:t>/</a:t>
            </a:r>
            <a:r>
              <a:rPr lang="cs-CZ" sz="1200" dirty="0" err="1" smtClean="0"/>
              <a:t>fotogaleria.aspx</a:t>
            </a:r>
            <a:r>
              <a:rPr lang="cs-CZ" sz="1200" dirty="0" smtClean="0"/>
              <a:t>%3Fsc%3D100%26pg%3D0&amp;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=KOpUKfEu4ppudM&amp;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hotelhorizont.cz</a:t>
            </a:r>
            <a:r>
              <a:rPr lang="cs-CZ" sz="1200" dirty="0" smtClean="0"/>
              <a:t>/</a:t>
            </a:r>
            <a:r>
              <a:rPr lang="cs-CZ" sz="1200" dirty="0" err="1" smtClean="0"/>
              <a:t>gallery</a:t>
            </a:r>
            <a:r>
              <a:rPr lang="cs-CZ" sz="1200" dirty="0" smtClean="0"/>
              <a:t>/</a:t>
            </a:r>
            <a:r>
              <a:rPr lang="cs-CZ" sz="1200" dirty="0" err="1" smtClean="0"/>
              <a:t>Z</a:t>
            </a:r>
            <a:r>
              <a:rPr lang="cs-CZ" sz="1200" dirty="0" smtClean="0"/>
              <a:t>.Horizont-na-</a:t>
            </a:r>
            <a:r>
              <a:rPr lang="cs-CZ" sz="1200" dirty="0" err="1" smtClean="0"/>
              <a:t>pl</a:t>
            </a:r>
            <a:r>
              <a:rPr lang="cs-CZ" sz="1200" dirty="0" smtClean="0"/>
              <a:t>%2525C3%2525A1ni.jpg&amp;w=700&amp;h=477&amp;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=QZuwUJXVGanT4QS_p4CYBg&amp;zoom=1&amp;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hc</a:t>
            </a:r>
            <a:r>
              <a:rPr lang="cs-CZ" sz="1200" dirty="0" smtClean="0"/>
              <a:t>&amp;</a:t>
            </a:r>
            <a:r>
              <a:rPr lang="cs-CZ" sz="1200" dirty="0" err="1" smtClean="0"/>
              <a:t>vpx</a:t>
            </a:r>
            <a:r>
              <a:rPr lang="cs-CZ" sz="1200" dirty="0" smtClean="0"/>
              <a:t>=805&amp;</a:t>
            </a:r>
            <a:r>
              <a:rPr lang="cs-CZ" sz="1200" dirty="0" err="1" smtClean="0"/>
              <a:t>vpy</a:t>
            </a:r>
            <a:r>
              <a:rPr lang="cs-CZ" sz="1200" dirty="0" smtClean="0"/>
              <a:t>=195&amp;dur=263&amp;</a:t>
            </a:r>
            <a:r>
              <a:rPr lang="cs-CZ" sz="1200" dirty="0" err="1" smtClean="0"/>
              <a:t>hovh</a:t>
            </a:r>
            <a:r>
              <a:rPr lang="cs-CZ" sz="1200" dirty="0" smtClean="0"/>
              <a:t>=185&amp;</a:t>
            </a:r>
            <a:r>
              <a:rPr lang="cs-CZ" sz="1200" dirty="0" err="1" smtClean="0"/>
              <a:t>hovw</a:t>
            </a:r>
            <a:r>
              <a:rPr lang="cs-CZ" sz="1200" dirty="0" smtClean="0"/>
              <a:t>=272&amp;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=126&amp;ty=99&amp;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=100249675797647216529&amp;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=145&amp;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=217&amp;start=0&amp;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=27&amp;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=1t:429,r:4,s:0,i:111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9"/>
          <p:cNvSpPr>
            <a:spLocks noGrp="1"/>
          </p:cNvSpPr>
          <p:nvPr>
            <p:ph idx="4294967295"/>
          </p:nvPr>
        </p:nvSpPr>
        <p:spPr>
          <a:xfrm>
            <a:off x="508000" y="1217613"/>
            <a:ext cx="9144000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sz="2400" dirty="0" smtClean="0"/>
              <a:t>	</a:t>
            </a:r>
            <a:r>
              <a:rPr lang="cs-CZ" sz="2400" b="1" u="sng" dirty="0" smtClean="0"/>
              <a:t>D</a:t>
            </a:r>
            <a:r>
              <a:rPr lang="de-DE" sz="2400" b="1" u="sng" dirty="0" smtClean="0"/>
              <a:t>er </a:t>
            </a:r>
            <a:r>
              <a:rPr lang="de-DE" sz="2400" b="1" u="sng" dirty="0" smtClean="0"/>
              <a:t>Mährische Karst</a:t>
            </a:r>
          </a:p>
          <a:p>
            <a:pPr eaLnBrk="1" hangingPunct="1"/>
            <a:r>
              <a:rPr lang="de-DE" sz="2400" dirty="0" smtClean="0"/>
              <a:t>in Südmähren</a:t>
            </a:r>
          </a:p>
          <a:p>
            <a:pPr eaLnBrk="1" hangingPunct="1"/>
            <a:r>
              <a:rPr lang="de-DE" sz="2400" dirty="0" smtClean="0"/>
              <a:t>die </a:t>
            </a:r>
            <a:r>
              <a:rPr lang="de-DE" sz="2400" b="1" dirty="0" smtClean="0"/>
              <a:t>Schlucht</a:t>
            </a:r>
            <a:r>
              <a:rPr lang="de-DE" sz="2400" dirty="0" smtClean="0"/>
              <a:t> </a:t>
            </a:r>
            <a:r>
              <a:rPr lang="de-DE" sz="2400" dirty="0" err="1" smtClean="0"/>
              <a:t>Macocha</a:t>
            </a:r>
            <a:endParaRPr lang="de-DE" sz="2400" dirty="0" smtClean="0"/>
          </a:p>
          <a:p>
            <a:pPr eaLnBrk="1" hangingPunct="1"/>
            <a:r>
              <a:rPr lang="de-DE" sz="2400" dirty="0" smtClean="0"/>
              <a:t>die </a:t>
            </a:r>
            <a:r>
              <a:rPr lang="de-DE" sz="2400" b="1" dirty="0" smtClean="0"/>
              <a:t>Tropfsteinhöhlen </a:t>
            </a:r>
            <a:r>
              <a:rPr lang="de-DE" sz="2400" dirty="0" smtClean="0"/>
              <a:t>– </a:t>
            </a:r>
            <a:r>
              <a:rPr lang="de-DE" sz="2400" b="1" dirty="0" smtClean="0"/>
              <a:t>die Tropfsteine</a:t>
            </a:r>
            <a:r>
              <a:rPr lang="de-DE" sz="2400" dirty="0" smtClean="0"/>
              <a:t> verschiedener</a:t>
            </a:r>
          </a:p>
          <a:p>
            <a:pPr eaLnBrk="1" hangingPunct="1">
              <a:buFontTx/>
              <a:buNone/>
            </a:pPr>
            <a:r>
              <a:rPr lang="de-DE" sz="2400" b="1" dirty="0" smtClean="0"/>
              <a:t>      </a:t>
            </a:r>
            <a:r>
              <a:rPr lang="de-DE" sz="2400" dirty="0" smtClean="0"/>
              <a:t>Formen und Farben, der unterirdische Fluss </a:t>
            </a:r>
            <a:r>
              <a:rPr lang="de-DE" sz="2400" dirty="0" err="1" smtClean="0"/>
              <a:t>Punkva</a:t>
            </a:r>
            <a:r>
              <a:rPr lang="de-DE" sz="2400" dirty="0" smtClean="0"/>
              <a:t> 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      auf dem Fluss kann man mit einem Boot fahren</a:t>
            </a:r>
            <a:endParaRPr lang="de-DE" sz="2400" b="1" dirty="0" smtClean="0"/>
          </a:p>
          <a:p>
            <a:pPr algn="ctr" eaLnBrk="1" hangingPunct="1">
              <a:buFontTx/>
              <a:buNone/>
            </a:pPr>
            <a:r>
              <a:rPr lang="de-DE" sz="2400" b="1" u="sng" dirty="0" smtClean="0"/>
              <a:t> </a:t>
            </a:r>
          </a:p>
          <a:p>
            <a:pPr algn="ctr" eaLnBrk="1" hangingPunct="1">
              <a:buFontTx/>
              <a:buNone/>
            </a:pPr>
            <a:endParaRPr lang="de-DE" sz="2400" b="1" u="sng" dirty="0" smtClean="0"/>
          </a:p>
          <a:p>
            <a:pPr algn="ctr" eaLnBrk="1" hangingPunct="1">
              <a:buFontTx/>
              <a:buNone/>
            </a:pPr>
            <a:endParaRPr lang="de-DE" sz="2400" b="1" dirty="0" smtClean="0"/>
          </a:p>
          <a:p>
            <a:pPr eaLnBrk="1" hangingPunct="1"/>
            <a:endParaRPr lang="cs-CZ" sz="2400" dirty="0" smtClean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0850" y="228600"/>
            <a:ext cx="311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79413" y="496888"/>
            <a:ext cx="894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sz="2400" b="1"/>
              <a:t>Was kann man den Natur- und Sportliebhabern empfehlen?</a:t>
            </a:r>
            <a:endParaRPr 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540</Words>
  <Application>Microsoft Office PowerPoint</Application>
  <PresentationFormat>Vlastní</PresentationFormat>
  <Paragraphs>143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Arial - 20</vt:lpstr>
      <vt:lpstr>Výchozí návrh</vt:lpstr>
      <vt:lpstr>Das Reiseland Tschechien - 1</vt:lpstr>
      <vt:lpstr>Das Reiseland Tschechien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Wiederholung zum Thema</vt:lpstr>
      <vt:lpstr>Wiederholung zum Thema</vt:lpstr>
      <vt:lpstr>Wiederholung zum Thema</vt:lpstr>
      <vt:lpstr>Wiederholung zum Thema</vt:lpstr>
      <vt:lpstr>POUŽITÉ ZDROJE:</vt:lpstr>
    </vt:vector>
  </TitlesOfParts>
  <Company>Foto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Fiala</dc:creator>
  <cp:lastModifiedBy>Jiri Barta</cp:lastModifiedBy>
  <cp:revision>66</cp:revision>
  <dcterms:created xsi:type="dcterms:W3CDTF">2012-09-04T15:54:48Z</dcterms:created>
  <dcterms:modified xsi:type="dcterms:W3CDTF">2012-11-25T20:19:23Z</dcterms:modified>
</cp:coreProperties>
</file>