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64" r:id="rId9"/>
    <p:sldId id="265" r:id="rId10"/>
    <p:sldId id="270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6" r:id="rId19"/>
    <p:sldId id="267" r:id="rId20"/>
    <p:sldId id="268" r:id="rId21"/>
    <p:sldId id="269" r:id="rId22"/>
    <p:sldId id="27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71" autoAdjust="0"/>
  </p:normalViewPr>
  <p:slideViewPr>
    <p:cSldViewPr>
      <p:cViewPr>
        <p:scale>
          <a:sx n="66" d="100"/>
          <a:sy n="66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3AE31-857B-459C-A2EA-1F46CA17275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9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0C745-19B8-4147-9C7F-B93A021F3F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8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C33D4-C463-4FDF-8DF5-481B3EF652A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7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5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53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5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80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69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01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91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3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DED27-2654-4820-A297-845494464C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08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7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51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50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26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90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97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93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34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2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8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B0FAC-0C22-4D42-88C1-6374620ED9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86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93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4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95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96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98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27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07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73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91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1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BA78D-A432-42E9-9561-62F5E405C3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617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09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49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48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77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611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14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34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13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60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5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6CCF3-DAFD-4807-8639-680B765A25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23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77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554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59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43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79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279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46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358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74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2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946DB-A377-4CF9-B7C9-806952FEB3D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389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855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124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915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955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106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321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921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055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367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4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E298B-4FC3-45E3-9502-24C05F09363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605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315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058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111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278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734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958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904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242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278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5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59BDD-67BC-466A-89A8-6FE76D55568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499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628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731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195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900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5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901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087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049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5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D609E-2F9A-4826-8640-0438029D08D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3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22000">
              <a:srgbClr val="FFFF66"/>
            </a:gs>
            <a:gs pos="100000">
              <a:srgbClr val="FF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1A1BFB-8C09-408F-AC43-FCB47C80C853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5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22000">
              <a:srgbClr val="FFFF66"/>
            </a:gs>
            <a:gs pos="100000">
              <a:srgbClr val="FF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5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22000">
              <a:srgbClr val="FFFF66"/>
            </a:gs>
            <a:gs pos="100000">
              <a:srgbClr val="FF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3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22000">
              <a:srgbClr val="FFFF66"/>
            </a:gs>
            <a:gs pos="100000">
              <a:srgbClr val="FF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22000">
              <a:srgbClr val="FFFF66"/>
            </a:gs>
            <a:gs pos="100000">
              <a:srgbClr val="FF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6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22000">
              <a:srgbClr val="FFFF66"/>
            </a:gs>
            <a:gs pos="100000">
              <a:srgbClr val="FF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22000">
              <a:srgbClr val="FFFF66"/>
            </a:gs>
            <a:gs pos="100000">
              <a:srgbClr val="FF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6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22000">
              <a:srgbClr val="FFFF66"/>
            </a:gs>
            <a:gs pos="100000">
              <a:srgbClr val="FF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FF8D-FA15-476E-BA7B-7158BE1E38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6538A-9FE4-4154-B36D-4C645FE450B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1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riedljr\Desktop\Dotace pro školy\Základní logolink\logolinkI_ba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04813"/>
            <a:ext cx="52578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7088" y="2492375"/>
            <a:ext cx="7777162" cy="230832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název projektu: Šablony Špičák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číslo projektu: CZ.1.07/1.4.00/21.2735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šablona III/2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autor výukového materiálu: Mgr. Jana Jiroušová,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VM vytvořen: listopad 2011,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výukový materiál určen pro: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5.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ročník,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Základy práce s počítačem,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Průzkumník Windows </a:t>
            </a:r>
            <a:endParaRPr lang="cs-CZ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číslo DUM: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32_211_informatika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 komunikační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technologie_16</a:t>
            </a:r>
            <a:endParaRPr lang="cs-CZ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72516" y="6228020"/>
            <a:ext cx="928903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i="1" dirty="0"/>
              <a:t>Autorem materiálu a všech jeho částí, není-li uvedeno jinak, je </a:t>
            </a:r>
            <a:r>
              <a:rPr lang="cs-CZ" i="1" dirty="0" smtClean="0"/>
              <a:t>Mgr. Jana </a:t>
            </a:r>
            <a:r>
              <a:rPr lang="cs-CZ" i="1" dirty="0"/>
              <a:t>Jiroušová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3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6" y="818709"/>
            <a:ext cx="77343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504" y="3410997"/>
            <a:ext cx="8856984" cy="954107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1.Vidíme-li v průzkumníkovi všechny objekty, které chceme najednou označit, můžeme zahájit akci.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4635133"/>
            <a:ext cx="8856984" cy="954107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2. Stiskneme levé tlačítko v levém horním rohu nad prvním označovaným objektem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5787261"/>
            <a:ext cx="8856984" cy="954107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3. Táhneme myší po diagonále k pravému dolnímu rohu posledního označovaného objektu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2195736" y="1610797"/>
            <a:ext cx="3024336" cy="12241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77652" y="169476"/>
            <a:ext cx="6860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prstClr val="black"/>
                </a:solidFill>
                <a:latin typeface="Comic Sans MS" pitchFamily="66" charset="0"/>
              </a:rPr>
              <a:t>A. Tahem myši</a:t>
            </a:r>
          </a:p>
        </p:txBody>
      </p:sp>
    </p:spTree>
    <p:extLst>
      <p:ext uri="{BB962C8B-B14F-4D97-AF65-F5344CB8AC3E}">
        <p14:creationId xmlns:p14="http://schemas.microsoft.com/office/powerpoint/2010/main" val="313764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219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504" y="3122965"/>
            <a:ext cx="8856984" cy="954107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1.Vidíme-li v průzkumníkovi všechny objekty, které chceme najednou označit, můžeme zahájit akci.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4" y="4203085"/>
            <a:ext cx="8856984" cy="954107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2. Stiskneme tlačítko Shift a klikneme levým tlačítkem myši na první označovaný objekt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5264041"/>
            <a:ext cx="8856984" cy="523220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3. Stále držíme tlačítko Shift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5859269"/>
            <a:ext cx="8856984" cy="954107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4. Klikneme na poslední objekt, který chceme označi</a:t>
            </a:r>
            <a:r>
              <a:rPr lang="cs-CZ" sz="2800" dirty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8" name="Obdélník 7"/>
          <p:cNvSpPr/>
          <p:nvPr/>
        </p:nvSpPr>
        <p:spPr>
          <a:xfrm>
            <a:off x="2195736" y="1340768"/>
            <a:ext cx="4752528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2375756" y="1420327"/>
            <a:ext cx="2916324" cy="101566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6804248" y="2219966"/>
            <a:ext cx="793335" cy="37695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5256076" y="2507998"/>
            <a:ext cx="3384376" cy="504056"/>
          </a:xfrm>
          <a:prstGeom prst="rect">
            <a:avLst/>
          </a:prstGeom>
          <a:solidFill>
            <a:srgbClr val="FFCC66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rgbClr val="FF0000"/>
                </a:solidFill>
                <a:latin typeface="Comic Sans MS" pitchFamily="66" charset="0"/>
              </a:rPr>
              <a:t>Označené objekty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77652" y="116632"/>
            <a:ext cx="6860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prstClr val="black"/>
                </a:solidFill>
                <a:latin typeface="Comic Sans MS" pitchFamily="66" charset="0"/>
              </a:rPr>
              <a:t>B. Pomocí tlačítka Shift</a:t>
            </a:r>
          </a:p>
        </p:txBody>
      </p:sp>
    </p:spTree>
    <p:extLst>
      <p:ext uri="{BB962C8B-B14F-4D97-AF65-F5344CB8AC3E}">
        <p14:creationId xmlns:p14="http://schemas.microsoft.com/office/powerpoint/2010/main" val="27936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1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23528"/>
            <a:ext cx="68294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5572" y="2906941"/>
            <a:ext cx="8628916" cy="954107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1.Vidíme-li v průzkumníkovi všechny objekty, které chceme najednou označit, můžeme zahájit akci.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5570" y="3994899"/>
            <a:ext cx="8628917" cy="954107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2. Stiskneme tlačítko Ctrl a klikneme levým tlačítkem myši na první označovaný objekt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5571" y="5111081"/>
            <a:ext cx="8628916" cy="523220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3. Stále držíme tlačítko Ctrl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6116" y="5787261"/>
            <a:ext cx="8628372" cy="954107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4. Klikneme na vybrané objekty, který chceme označit a které nejsou v řadě za sebou (pod sebou)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5536" y="169476"/>
            <a:ext cx="6860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prstClr val="black"/>
                </a:solidFill>
                <a:latin typeface="Comic Sans MS" pitchFamily="66" charset="0"/>
              </a:rPr>
              <a:t>C. Pomocí tlačítka Ctrl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6156176" y="2120492"/>
            <a:ext cx="793335" cy="37695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4644008" y="2259960"/>
            <a:ext cx="793335" cy="37695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3131840" y="2308968"/>
            <a:ext cx="793335" cy="37695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4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8385 0.02774 L 0.08385 -0.04439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7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7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19672" y="87837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prstClr val="black"/>
                </a:solidFill>
                <a:latin typeface="Comic Sans MS" pitchFamily="66" charset="0"/>
              </a:rPr>
              <a:t>Odznačení objektů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2420888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Odznačení objektů je velmi jednoduché, stačí jen kliknout kamkoliv do volného prostoru okna či plochy a označené objekty se automaticky odznačí .</a:t>
            </a:r>
          </a:p>
        </p:txBody>
      </p:sp>
      <p:pic>
        <p:nvPicPr>
          <p:cNvPr id="2050" name="Picture 2" descr="C:\Users\jjirousova\AppData\Local\Microsoft\Windows\Temporary Internet Files\Content.IE5\WIC1J93L\MC90044045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6" y="4077072"/>
            <a:ext cx="13684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69269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Anotace</a:t>
            </a:r>
            <a:r>
              <a:rPr lang="cs-CZ" dirty="0" smtClean="0"/>
              <a:t>: Průzkumník – nástroj pro správu dat na disku</a:t>
            </a:r>
          </a:p>
          <a:p>
            <a:r>
              <a:rPr lang="cs-CZ" b="1" dirty="0" smtClean="0"/>
              <a:t>Očekávaný výstup: </a:t>
            </a:r>
            <a:r>
              <a:rPr lang="cs-CZ" dirty="0" smtClean="0"/>
              <a:t>Žáci se učí orientovat v prostředí počítače pomocí nástroje Průzkumník, seznamuje se s oknem průzkumníka, učí </a:t>
            </a:r>
            <a:r>
              <a:rPr lang="cs-CZ" dirty="0"/>
              <a:t>se označovat více objektů </a:t>
            </a:r>
            <a:r>
              <a:rPr lang="cs-CZ" dirty="0" smtClean="0"/>
              <a:t>najednou, kopírovat a přesouvat objekty pomocí průzkumníka</a:t>
            </a:r>
            <a:r>
              <a:rPr lang="cs-CZ" b="1" dirty="0"/>
              <a:t>.</a:t>
            </a:r>
            <a:r>
              <a:rPr lang="cs-CZ" b="1" dirty="0" smtClean="0"/>
              <a:t> </a:t>
            </a:r>
          </a:p>
          <a:p>
            <a:r>
              <a:rPr lang="cs-CZ" b="1" dirty="0" smtClean="0"/>
              <a:t>Frontální </a:t>
            </a:r>
            <a:r>
              <a:rPr lang="cs-CZ" b="1" dirty="0"/>
              <a:t>prezentace </a:t>
            </a:r>
            <a:r>
              <a:rPr lang="cs-CZ" dirty="0"/>
              <a:t> </a:t>
            </a:r>
          </a:p>
          <a:p>
            <a:r>
              <a:rPr lang="cs-CZ" dirty="0"/>
              <a:t>Na základě prezentace vysvětlit </a:t>
            </a:r>
            <a:r>
              <a:rPr lang="cs-CZ" dirty="0" smtClean="0"/>
              <a:t>způsob procházení </a:t>
            </a:r>
            <a:r>
              <a:rPr lang="cs-CZ" dirty="0"/>
              <a:t>diskem pomocí objektu Počítač</a:t>
            </a:r>
          </a:p>
          <a:p>
            <a:r>
              <a:rPr lang="cs-CZ" dirty="0" smtClean="0"/>
              <a:t>(snímek 3).</a:t>
            </a:r>
          </a:p>
          <a:p>
            <a:r>
              <a:rPr lang="cs-CZ" dirty="0"/>
              <a:t>Na základě prezentace seznámit s </a:t>
            </a:r>
            <a:r>
              <a:rPr lang="cs-CZ" dirty="0" smtClean="0"/>
              <a:t>Průzkumníkem </a:t>
            </a:r>
            <a:r>
              <a:rPr lang="cs-CZ" dirty="0"/>
              <a:t>– </a:t>
            </a:r>
            <a:r>
              <a:rPr lang="cs-CZ" dirty="0" smtClean="0"/>
              <a:t>nástrojem </a:t>
            </a:r>
            <a:r>
              <a:rPr lang="cs-CZ" dirty="0"/>
              <a:t>pro správu dat na </a:t>
            </a:r>
            <a:r>
              <a:rPr lang="cs-CZ" dirty="0" smtClean="0"/>
              <a:t>disku. Cesta k průzkumníkovi (snímek č. 4).</a:t>
            </a:r>
            <a:endParaRPr lang="cs-CZ" dirty="0"/>
          </a:p>
          <a:p>
            <a:r>
              <a:rPr lang="cs-CZ" dirty="0" smtClean="0"/>
              <a:t> popis okna průzkumníka (snímek 5 – 6).</a:t>
            </a:r>
          </a:p>
          <a:p>
            <a:r>
              <a:rPr lang="cs-CZ" dirty="0" smtClean="0"/>
              <a:t>Kopírování a přesouvání pomocí průzkumníka (snímek 7 – 8). </a:t>
            </a:r>
          </a:p>
          <a:p>
            <a:r>
              <a:rPr lang="cs-CZ" b="1" dirty="0" smtClean="0"/>
              <a:t>Fixace </a:t>
            </a:r>
            <a:endParaRPr lang="cs-CZ" dirty="0"/>
          </a:p>
          <a:p>
            <a:r>
              <a:rPr lang="cs-CZ" dirty="0"/>
              <a:t>Shrnutí a upevnění </a:t>
            </a:r>
            <a:r>
              <a:rPr lang="cs-CZ" dirty="0" smtClean="0"/>
              <a:t>informací, praktická ukázka.  </a:t>
            </a:r>
          </a:p>
          <a:p>
            <a:r>
              <a:rPr lang="cs-CZ" b="1" dirty="0"/>
              <a:t>Frontální prezentace </a:t>
            </a:r>
            <a:r>
              <a:rPr lang="cs-CZ" dirty="0"/>
              <a:t> </a:t>
            </a:r>
          </a:p>
          <a:p>
            <a:r>
              <a:rPr lang="cs-CZ" dirty="0"/>
              <a:t>Na základě prezentace vysvětlit </a:t>
            </a:r>
            <a:r>
              <a:rPr lang="cs-CZ" dirty="0" smtClean="0"/>
              <a:t>práci </a:t>
            </a:r>
            <a:r>
              <a:rPr lang="cs-CZ" dirty="0"/>
              <a:t>s více objekty najednou – označení více objektů (snímek </a:t>
            </a:r>
            <a:r>
              <a:rPr lang="cs-CZ" dirty="0" smtClean="0"/>
              <a:t>9 - 12).</a:t>
            </a:r>
            <a:endParaRPr lang="cs-CZ" dirty="0"/>
          </a:p>
          <a:p>
            <a:r>
              <a:rPr lang="cs-CZ" b="1" dirty="0" smtClean="0"/>
              <a:t>Fixace</a:t>
            </a:r>
          </a:p>
          <a:p>
            <a:r>
              <a:rPr lang="cs-CZ" dirty="0" smtClean="0"/>
              <a:t>Upevňování učiva s praktickou ukázkou, odznačování objektů (snímek 13).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3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460375" y="115888"/>
            <a:ext cx="8229600" cy="51847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cs-CZ" sz="2400" dirty="0" smtClean="0"/>
              <a:t>Zdroje:</a:t>
            </a:r>
          </a:p>
          <a:p>
            <a:r>
              <a:rPr lang="cs-CZ" sz="2400" dirty="0"/>
              <a:t>NAVRÁTIL, Pavel. </a:t>
            </a:r>
            <a:r>
              <a:rPr lang="cs-CZ" sz="2400" i="1" dirty="0"/>
              <a:t>S počítačem na základní škole</a:t>
            </a:r>
            <a:r>
              <a:rPr lang="cs-CZ" sz="2400" dirty="0"/>
              <a:t>. Kralice na Hané: </a:t>
            </a:r>
            <a:r>
              <a:rPr lang="cs-CZ" sz="2400" dirty="0" err="1"/>
              <a:t>Computer</a:t>
            </a:r>
            <a:r>
              <a:rPr lang="cs-CZ" sz="2400" dirty="0"/>
              <a:t> Media s.r.o., 2005, ISBN 80-86686-49-3.</a:t>
            </a:r>
          </a:p>
          <a:p>
            <a:r>
              <a:rPr lang="cs-CZ" sz="2400" dirty="0"/>
              <a:t>KOVÁŘOVÁ, Libuše; NĚMEC, Vladimír; JIŘÍČEK, Michal a kol. </a:t>
            </a:r>
            <a:r>
              <a:rPr lang="cs-CZ" sz="2400" i="1" dirty="0"/>
              <a:t>Informatika pro základní školy</a:t>
            </a:r>
            <a:r>
              <a:rPr lang="cs-CZ" sz="2400" dirty="0"/>
              <a:t>. Kralice na Hané: </a:t>
            </a:r>
            <a:r>
              <a:rPr lang="cs-CZ" sz="2400" dirty="0" err="1"/>
              <a:t>Computer</a:t>
            </a:r>
            <a:r>
              <a:rPr lang="cs-CZ" sz="2400" dirty="0"/>
              <a:t> Media, 2009, ISBN 978-80-7402-015-5. </a:t>
            </a:r>
          </a:p>
          <a:p>
            <a:pPr>
              <a:defRPr/>
            </a:pPr>
            <a:r>
              <a:rPr lang="cs-CZ" sz="2400" dirty="0" smtClean="0"/>
              <a:t>MS Office Klipart</a:t>
            </a:r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>
              <a:defRPr/>
            </a:pPr>
            <a:endParaRPr lang="cs-CZ" sz="2400" dirty="0" smtClean="0"/>
          </a:p>
          <a:p>
            <a:pPr marL="0" indent="0">
              <a:buFontTx/>
              <a:buNone/>
              <a:defRPr/>
            </a:pPr>
            <a:endParaRPr lang="cs-CZ" sz="2400" dirty="0" smtClean="0"/>
          </a:p>
          <a:p>
            <a:pPr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77204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358143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latin typeface="Comic Sans MS" pitchFamily="66" charset="0"/>
              </a:rPr>
              <a:t>Průzkumník Windows</a:t>
            </a:r>
            <a:endParaRPr lang="cs-CZ" sz="6600" b="1" dirty="0">
              <a:latin typeface="Comic Sans MS" pitchFamily="66" charset="0"/>
            </a:endParaRPr>
          </a:p>
        </p:txBody>
      </p:sp>
      <p:pic>
        <p:nvPicPr>
          <p:cNvPr id="3" name="Picture 5" descr="C:\Users\jjirousova\AppData\Local\Microsoft\Windows\Temporary Internet Files\Content.IE5\Z8V6CQI6\MC9004404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29701"/>
            <a:ext cx="2376264" cy="179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651708" cy="329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64984"/>
            <a:ext cx="7992888" cy="24883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7544" y="239486"/>
            <a:ext cx="86764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chemeClr val="accent6"/>
                </a:solidFill>
                <a:latin typeface="Comic Sans MS" pitchFamily="66" charset="0"/>
              </a:rPr>
              <a:t>Procházení diskem pomocí objektu Počítač</a:t>
            </a:r>
            <a:endParaRPr lang="cs-CZ" sz="3200" b="1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831219" y="1118064"/>
            <a:ext cx="431278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000000"/>
                </a:solidFill>
                <a:latin typeface="Comic Sans MS" pitchFamily="66" charset="0"/>
              </a:rPr>
              <a:t>Obsahuje seznam všech disků a disků s vyměnitelným úložištěm (přenosných disků), které jsou v počítači k dispozici</a:t>
            </a:r>
            <a:endParaRPr lang="cs-CZ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-59748" y="283809"/>
            <a:ext cx="92402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>
                <a:solidFill>
                  <a:schemeClr val="accent6"/>
                </a:solidFill>
                <a:latin typeface="Comic Sans MS" pitchFamily="66" charset="0"/>
              </a:rPr>
              <a:t>Průzkumník – nástroj pro správu dat na disku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1350609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Comic Sans MS" pitchFamily="66" charset="0"/>
              </a:rPr>
              <a:t>Je správcem disků a počítače. Dají se pomocí něj vytvářet a mazat složky, kopírovat, přesouvat, přejmenovávat a mazat soubory,  prohlížet obsah a mnoho dalších operací.</a:t>
            </a:r>
          </a:p>
        </p:txBody>
      </p:sp>
      <p:sp>
        <p:nvSpPr>
          <p:cNvPr id="3" name="Obdélník 2"/>
          <p:cNvSpPr/>
          <p:nvPr/>
        </p:nvSpPr>
        <p:spPr bwMode="auto">
          <a:xfrm>
            <a:off x="615502" y="3184541"/>
            <a:ext cx="1440160" cy="7665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1344857" y="4077074"/>
            <a:ext cx="4464496" cy="7665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Všechny programy</a:t>
            </a:r>
          </a:p>
        </p:txBody>
      </p:sp>
      <p:sp>
        <p:nvSpPr>
          <p:cNvPr id="8" name="Obdélník 7"/>
          <p:cNvSpPr/>
          <p:nvPr/>
        </p:nvSpPr>
        <p:spPr bwMode="auto">
          <a:xfrm>
            <a:off x="3707906" y="5013178"/>
            <a:ext cx="2933328" cy="7665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Příslušenství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4535995" y="5949280"/>
            <a:ext cx="4464496" cy="7665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0000"/>
                </a:solidFill>
                <a:latin typeface="Comic Sans MS" pitchFamily="66" charset="0"/>
              </a:rPr>
              <a:t>Průzkumník Windows</a:t>
            </a:r>
          </a:p>
        </p:txBody>
      </p:sp>
      <p:sp>
        <p:nvSpPr>
          <p:cNvPr id="4" name="Šipka ohnutá nahoru 3"/>
          <p:cNvSpPr/>
          <p:nvPr/>
        </p:nvSpPr>
        <p:spPr bwMode="auto">
          <a:xfrm rot="5400000">
            <a:off x="801930" y="4077074"/>
            <a:ext cx="557064" cy="576065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Šipka ohnutá nahoru 11"/>
          <p:cNvSpPr/>
          <p:nvPr/>
        </p:nvSpPr>
        <p:spPr bwMode="auto">
          <a:xfrm rot="5400000">
            <a:off x="3969430" y="5969855"/>
            <a:ext cx="557064" cy="576065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Šipka ohnutá nahoru 12"/>
          <p:cNvSpPr/>
          <p:nvPr/>
        </p:nvSpPr>
        <p:spPr bwMode="auto">
          <a:xfrm rot="5400000">
            <a:off x="3141341" y="5101614"/>
            <a:ext cx="557064" cy="576065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b="1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jjirousova\AppData\Local\Microsoft\Windows\Temporary Internet Files\Content.IE5\QBBPWVVJ\MC900438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47" y="3967182"/>
            <a:ext cx="186372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2" grpId="0"/>
      <p:bldP spid="3" grpId="0" animBg="1"/>
      <p:bldP spid="7" grpId="0" animBg="1"/>
      <p:bldP spid="8" grpId="0" animBg="1"/>
      <p:bldP spid="9" grpId="0" animBg="1"/>
      <p:bldP spid="4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80391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31403"/>
            <a:ext cx="4267200" cy="949325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srgbClr val="000000"/>
                </a:solidFill>
                <a:latin typeface="Comic Sans MS" pitchFamily="66" charset="0"/>
              </a:rPr>
              <a:t>Adresní řádek s cestou k označené složce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09600" y="914400"/>
            <a:ext cx="1219200" cy="64239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09600" y="949324"/>
            <a:ext cx="609600" cy="4279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67000" y="4869160"/>
            <a:ext cx="4267200" cy="1815882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srgbClr val="000000"/>
                </a:solidFill>
                <a:latin typeface="Comic Sans MS" pitchFamily="66" charset="0"/>
              </a:rPr>
              <a:t>Obsah toho, na co klepnete v levé části průzkumníka se zobrazí v pravé části.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057400" y="5229199"/>
            <a:ext cx="714400" cy="14401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913315" y="620688"/>
            <a:ext cx="4267200" cy="2246769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srgbClr val="000000"/>
                </a:solidFill>
                <a:latin typeface="Comic Sans MS" pitchFamily="66" charset="0"/>
              </a:rPr>
              <a:t>Pravá část průzkumníka je vyhrazena pro zobrazování souborů, které nevidíte v levé části.</a:t>
            </a:r>
          </a:p>
        </p:txBody>
      </p:sp>
    </p:spTree>
    <p:extLst>
      <p:ext uri="{BB962C8B-B14F-4D97-AF65-F5344CB8AC3E}">
        <p14:creationId xmlns:p14="http://schemas.microsoft.com/office/powerpoint/2010/main" val="289298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7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7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autoUpdateAnimBg="0"/>
      <p:bldP spid="7172" grpId="0" animBg="1"/>
      <p:bldP spid="7173" grpId="0" animBg="1"/>
      <p:bldP spid="8" grpId="0" animBg="1" autoUpdateAnimBg="0"/>
      <p:bldP spid="9" grpId="0" animBg="1"/>
      <p:bldP spid="1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3" y="330706"/>
            <a:ext cx="8460432" cy="523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35896" y="2564904"/>
            <a:ext cx="5328592" cy="1815882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V pravé části je možné s objekty libovolně manipulovat, podobně jako v jakékoliv jiné složce.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3226" y="5733256"/>
            <a:ext cx="8751262" cy="954107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Stavový řádek nás informuje o aktuálním stavu (velikosti objektu, počtu objektů ve složce apod.)</a:t>
            </a:r>
          </a:p>
        </p:txBody>
      </p:sp>
      <p:sp>
        <p:nvSpPr>
          <p:cNvPr id="4" name="Obdélník 3"/>
          <p:cNvSpPr/>
          <p:nvPr/>
        </p:nvSpPr>
        <p:spPr>
          <a:xfrm>
            <a:off x="165123" y="5013176"/>
            <a:ext cx="8460432" cy="551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13226" y="5373216"/>
            <a:ext cx="714400" cy="46852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7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5" y="1563041"/>
            <a:ext cx="76390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68225" y="332655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4"/>
                </a:solidFill>
                <a:latin typeface="Comic Sans MS" pitchFamily="66" charset="0"/>
              </a:rPr>
              <a:t>Kopírování a přesouvání pomocí průzkumníka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23728" y="1052736"/>
            <a:ext cx="6912768" cy="1815882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1. V levé části označíme složku, která obsahuje soubor, který chceme kopírovat. Po klepnutí se obsah této složky objeví v pravé části průzkumníka.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3275856" y="2824707"/>
            <a:ext cx="432048" cy="132437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95936" y="3241139"/>
            <a:ext cx="5040560" cy="1815882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2. V levé části (ve stromové struktuře) zkontrolujeme, zda je vidět složka, do které chceme kopírovat. </a:t>
            </a:r>
          </a:p>
        </p:txBody>
      </p:sp>
    </p:spTree>
    <p:extLst>
      <p:ext uri="{BB962C8B-B14F-4D97-AF65-F5344CB8AC3E}">
        <p14:creationId xmlns:p14="http://schemas.microsoft.com/office/powerpoint/2010/main" val="7390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7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0513"/>
            <a:ext cx="731520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35696" y="322984"/>
            <a:ext cx="7164288" cy="1815882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3. V pravé části uchopte pravým tlačítkem soubor, který chceme kopírovat a táhneme směrem k cílové složce v levé části tak, aby tato složka zmodrala.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43808" y="4077072"/>
            <a:ext cx="5904656" cy="1815882"/>
          </a:xfrm>
          <a:prstGeom prst="rect">
            <a:avLst/>
          </a:prstGeom>
          <a:solidFill>
            <a:srgbClr val="00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4. Pokud šipka myši směřuje na tuto složku uvolníme tlačítko myši a z místní nabídky vybereme kopírovat (přesunout). 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71500" y="5001894"/>
            <a:ext cx="648072" cy="110828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7" y="3501008"/>
            <a:ext cx="77343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50179" y="260648"/>
            <a:ext cx="7158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accent4"/>
                </a:solidFill>
                <a:latin typeface="Comic Sans MS" pitchFamily="66" charset="0"/>
              </a:rPr>
              <a:t>Práce s více objekty najednou – označení více objektů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07577" y="1484784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Při kopírování, přesouvání, mazání a dalších operacích vzniká někdy potřeba provést tuto akci s několika soubory najednou. </a:t>
            </a:r>
          </a:p>
        </p:txBody>
      </p:sp>
      <p:pic>
        <p:nvPicPr>
          <p:cNvPr id="1026" name="Picture 2" descr="C:\Users\jjirousova\AppData\Local\Microsoft\Windows\Temporary Internet Files\Content.IE5\WIC1J93L\MC900438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5097463"/>
            <a:ext cx="186372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9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732</Words>
  <Application>Microsoft Office PowerPoint</Application>
  <PresentationFormat>Předvádění na obrazovce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3_Default Design</vt:lpstr>
      <vt:lpstr>1_Motiv systému Office</vt:lpstr>
      <vt:lpstr>2_Motiv systému Office</vt:lpstr>
      <vt:lpstr>3_Motiv systému Office</vt:lpstr>
      <vt:lpstr>4_Motiv systému Office</vt:lpstr>
      <vt:lpstr>5_Motiv systému Office</vt:lpstr>
      <vt:lpstr>Motiv systému Office</vt:lpstr>
      <vt:lpstr>6_Motiv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jjirousova</dc:creator>
  <cp:lastModifiedBy>jjirousova</cp:lastModifiedBy>
  <cp:revision>16</cp:revision>
  <dcterms:created xsi:type="dcterms:W3CDTF">2011-12-06T16:38:51Z</dcterms:created>
  <dcterms:modified xsi:type="dcterms:W3CDTF">2012-11-25T17:05:21Z</dcterms:modified>
</cp:coreProperties>
</file>