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64" r:id="rId6"/>
    <p:sldId id="260" r:id="rId7"/>
    <p:sldId id="259" r:id="rId8"/>
    <p:sldId id="263" r:id="rId9"/>
    <p:sldId id="277" r:id="rId10"/>
    <p:sldId id="266" r:id="rId11"/>
    <p:sldId id="275" r:id="rId12"/>
    <p:sldId id="261" r:id="rId13"/>
    <p:sldId id="276" r:id="rId14"/>
    <p:sldId id="27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66" d="100"/>
          <a:sy n="66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5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76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57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3AE31-857B-459C-A2EA-1F46CA17275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32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DED27-2654-4820-A297-845494464C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96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B0FAC-0C22-4D42-88C1-6374620ED9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0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BA78D-A432-42E9-9561-62F5E405C3D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2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6CCF3-DAFD-4807-8639-680B765A25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48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46DB-A377-4CF9-B7C9-806952FEB3D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298B-4FC3-45E3-9502-24C05F09363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30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59BDD-67BC-466A-89A8-6FE76D55568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1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115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D609E-2F9A-4826-8640-0438029D08D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62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C745-19B8-4147-9C7F-B93A021F3F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84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33D4-C463-4FDF-8DF5-481B3EF652A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23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3AE31-857B-459C-A2EA-1F46CA17275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474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DED27-2654-4820-A297-845494464C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49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B0FAC-0C22-4D42-88C1-6374620ED9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40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BA78D-A432-42E9-9561-62F5E405C3D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887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6CCF3-DAFD-4807-8639-680B765A25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02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46DB-A377-4CF9-B7C9-806952FEB3D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32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298B-4FC3-45E3-9502-24C05F09363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2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950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59BDD-67BC-466A-89A8-6FE76D55568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1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D609E-2F9A-4826-8640-0438029D08D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7067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C745-19B8-4147-9C7F-B93A021F3F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70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33D4-C463-4FDF-8DF5-481B3EF652A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668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3AE31-857B-459C-A2EA-1F46CA17275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706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DED27-2654-4820-A297-845494464C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043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B0FAC-0C22-4D42-88C1-6374620ED9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014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BA78D-A432-42E9-9561-62F5E405C3D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969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6CCF3-DAFD-4807-8639-680B765A25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006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46DB-A377-4CF9-B7C9-806952FEB3D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5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45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298B-4FC3-45E3-9502-24C05F09363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343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59BDD-67BC-466A-89A8-6FE76D55568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080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D609E-2F9A-4826-8640-0438029D08D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410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C745-19B8-4147-9C7F-B93A021F3F7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821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33D4-C463-4FDF-8DF5-481B3EF652A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32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17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52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77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92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FFFF66"/>
            </a:gs>
            <a:gs pos="94000">
              <a:srgbClr val="FFCC6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8FF8D-FA15-476E-BA7B-7158BE1E382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538A-9FE4-4154-B36D-4C645FE45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67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FFFF66"/>
            </a:gs>
            <a:gs pos="94000">
              <a:srgbClr val="FFCC6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1A1BFB-8C09-408F-AC43-FCB47C80C85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FFFF66"/>
            </a:gs>
            <a:gs pos="94000">
              <a:srgbClr val="FFCC6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1A1BFB-8C09-408F-AC43-FCB47C80C85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4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FFFF66"/>
            </a:gs>
            <a:gs pos="94000">
              <a:srgbClr val="FFCC6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1A1BFB-8C09-408F-AC43-FCB47C80C85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4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prosinec 2011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výukový materiál určen pro: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ročník,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Základy práce s počítačem,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Spuštění programu 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technologie_15</a:t>
            </a:r>
            <a:endParaRPr lang="cs-CZ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72516" y="6228020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/>
              <a:t>Autorem materiálu a všech jeho částí, není-li uvedeno jinak, je </a:t>
            </a:r>
            <a:r>
              <a:rPr lang="cs-CZ" i="1" dirty="0" smtClean="0"/>
              <a:t>Mgr. Jana </a:t>
            </a:r>
            <a:r>
              <a:rPr lang="cs-CZ" i="1" dirty="0"/>
              <a:t>Jiroušová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3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Anotace</a:t>
            </a:r>
            <a:r>
              <a:rPr lang="cs-CZ" sz="2400" dirty="0" smtClean="0"/>
              <a:t>: Spuštění programu</a:t>
            </a:r>
          </a:p>
          <a:p>
            <a:r>
              <a:rPr lang="cs-CZ" sz="2400" b="1" dirty="0" smtClean="0"/>
              <a:t>Očekávaný výstup</a:t>
            </a:r>
            <a:r>
              <a:rPr lang="cs-CZ" sz="2400" dirty="0" smtClean="0"/>
              <a:t>: Žáci se </a:t>
            </a:r>
            <a:r>
              <a:rPr lang="cs-CZ" sz="2400" dirty="0" smtClean="0"/>
              <a:t>učí orientovat </a:t>
            </a:r>
            <a:r>
              <a:rPr lang="cs-CZ" sz="2400" dirty="0" smtClean="0"/>
              <a:t>v prostředí pracovní plochy, </a:t>
            </a:r>
            <a:r>
              <a:rPr lang="cs-CZ" sz="2400" dirty="0" smtClean="0"/>
              <a:t>procvičují </a:t>
            </a:r>
            <a:r>
              <a:rPr lang="cs-CZ" sz="2400" dirty="0" smtClean="0"/>
              <a:t>spouštění programů různým </a:t>
            </a:r>
            <a:r>
              <a:rPr lang="cs-CZ" sz="2400" dirty="0" smtClean="0"/>
              <a:t>způsobem, z různého místa v počítači.</a:t>
            </a:r>
          </a:p>
          <a:p>
            <a:r>
              <a:rPr lang="cs-CZ" sz="2400" b="1" dirty="0" smtClean="0"/>
              <a:t>Frontální </a:t>
            </a:r>
            <a:r>
              <a:rPr lang="cs-CZ" sz="2400" b="1" dirty="0"/>
              <a:t>prezentace </a:t>
            </a:r>
            <a:r>
              <a:rPr lang="cs-CZ" sz="2400" dirty="0"/>
              <a:t> </a:t>
            </a:r>
          </a:p>
          <a:p>
            <a:r>
              <a:rPr lang="cs-CZ" sz="2400" dirty="0" smtClean="0"/>
              <a:t>Na základě prezentace popis různých metod spuštění programu (snímek 3 - 9</a:t>
            </a:r>
            <a:r>
              <a:rPr lang="cs-CZ" sz="2400" dirty="0" smtClean="0"/>
              <a:t>).</a:t>
            </a:r>
            <a:endParaRPr lang="cs-CZ" sz="2400" dirty="0" smtClean="0"/>
          </a:p>
          <a:p>
            <a:r>
              <a:rPr lang="cs-CZ" sz="2400" b="1" dirty="0" smtClean="0"/>
              <a:t>Fixace </a:t>
            </a:r>
            <a:endParaRPr lang="cs-CZ" sz="2400" dirty="0"/>
          </a:p>
          <a:p>
            <a:r>
              <a:rPr lang="cs-CZ" sz="2400" dirty="0"/>
              <a:t>Shrnutí a upevnění </a:t>
            </a:r>
            <a:r>
              <a:rPr lang="cs-CZ" sz="2400" dirty="0" smtClean="0"/>
              <a:t>informací, vyhledání cesty k aplikaci MS Word (snímek č. 6). </a:t>
            </a:r>
          </a:p>
          <a:p>
            <a:r>
              <a:rPr lang="cs-CZ" sz="2400" dirty="0" smtClean="0"/>
              <a:t>Praktické cvičení vyhledání souboru pomocí </a:t>
            </a:r>
            <a:r>
              <a:rPr lang="pl-PL" sz="2400" dirty="0" smtClean="0"/>
              <a:t>objektu </a:t>
            </a:r>
            <a:r>
              <a:rPr lang="pl-PL" sz="2400" dirty="0"/>
              <a:t>Prohledat programy a </a:t>
            </a:r>
            <a:r>
              <a:rPr lang="pl-PL" sz="2400" dirty="0" smtClean="0"/>
              <a:t>soubory (snímek 7).</a:t>
            </a:r>
            <a:endParaRPr lang="pl-PL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29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60375" y="115888"/>
            <a:ext cx="8229600" cy="518477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cs-CZ" sz="2400" dirty="0" smtClean="0"/>
              <a:t>Zdroje:</a:t>
            </a:r>
          </a:p>
          <a:p>
            <a:r>
              <a:rPr lang="cs-CZ" sz="2400" dirty="0"/>
              <a:t>NAVRÁTIL, Pavel. </a:t>
            </a:r>
            <a:r>
              <a:rPr lang="cs-CZ" sz="2400" i="1" dirty="0"/>
              <a:t>S počítačem na základní škole</a:t>
            </a:r>
            <a:r>
              <a:rPr lang="cs-CZ" sz="2400" dirty="0"/>
              <a:t>. Kralice na Hané: </a:t>
            </a:r>
            <a:r>
              <a:rPr lang="cs-CZ" sz="2400" dirty="0" err="1"/>
              <a:t>Computer</a:t>
            </a:r>
            <a:r>
              <a:rPr lang="cs-CZ" sz="2400" dirty="0"/>
              <a:t> Media s.r.o., 2005, ISBN 80-86686-49-3.</a:t>
            </a:r>
          </a:p>
          <a:p>
            <a:r>
              <a:rPr lang="cs-CZ" sz="2400" dirty="0"/>
              <a:t>KOVÁŘOVÁ, Libuše; NĚMEC, Vladimír; JIŘÍČEK, Michal a kol. </a:t>
            </a:r>
            <a:r>
              <a:rPr lang="cs-CZ" sz="2400" i="1" dirty="0"/>
              <a:t>Informatika pro základní školy</a:t>
            </a:r>
            <a:r>
              <a:rPr lang="cs-CZ" sz="2400" dirty="0"/>
              <a:t>. Kralice na Hané: </a:t>
            </a:r>
            <a:r>
              <a:rPr lang="cs-CZ" sz="2400" dirty="0" err="1"/>
              <a:t>Computer</a:t>
            </a:r>
            <a:r>
              <a:rPr lang="cs-CZ" sz="2400" dirty="0"/>
              <a:t> Media, 2009, ISBN 978-80-7402-015-5. </a:t>
            </a:r>
          </a:p>
          <a:p>
            <a:pPr>
              <a:defRPr/>
            </a:pPr>
            <a:r>
              <a:rPr lang="cs-CZ" sz="2400" dirty="0" smtClean="0"/>
              <a:t>MS Office Klipart</a:t>
            </a:r>
          </a:p>
          <a:p>
            <a:pPr marL="0" indent="0">
              <a:buFontTx/>
              <a:buNone/>
              <a:defRPr/>
            </a:pP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 marL="0" indent="0">
              <a:buFontTx/>
              <a:buNone/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440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556828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 smtClean="0">
                <a:latin typeface="Arial Black" pitchFamily="34" charset="0"/>
                <a:ea typeface="BatangChe" pitchFamily="49" charset="-127"/>
              </a:rPr>
              <a:t>Spuštění programu</a:t>
            </a:r>
            <a:endParaRPr lang="cs-CZ" sz="7200" b="1" dirty="0">
              <a:latin typeface="Arial Black" pitchFamily="34" charset="0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899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88840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1. Spuštění programu z pracovní plochy</a:t>
            </a:r>
          </a:p>
        </p:txBody>
      </p:sp>
      <p:pic>
        <p:nvPicPr>
          <p:cNvPr id="3075" name="Picture 3" descr="D:\JANA\JANA\Obrázky\ikona zástup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16764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JANA\JANA\Obrázky\sip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00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800600" y="32766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</a:rPr>
              <a:t>2x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83568" y="436510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Nejjednodušší metoda:</a:t>
            </a:r>
          </a:p>
          <a:p>
            <a:r>
              <a:rPr lang="cs-CZ" sz="3200" dirty="0" smtClean="0">
                <a:latin typeface="Comic Sans MS" pitchFamily="66" charset="0"/>
              </a:rPr>
              <a:t>poklepete na zástupce programu na pracovní ploše levým tlačítkem myši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4104" name="Picture 8" descr="C:\Users\jjirousova\AppData\Local\Microsoft\Windows\Temporary Internet Files\Content.IE5\QBBPWVVJ\MC9002943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751" y="2897624"/>
            <a:ext cx="2629689" cy="144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50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7" grpId="0" autoUpdateAnimBg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332656"/>
            <a:ext cx="457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2. Spuštění programu pomocí nabídky START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7854"/>
            <a:ext cx="4357688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2996952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Často používané programy je možné spustit z nabídky Start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84534"/>
            <a:ext cx="23050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3528" y="5301208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Poklepeme na spouštěcí ikonu umístěnou ve Startu</a:t>
            </a:r>
            <a:endParaRPr lang="cs-CZ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9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75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8906" y="116632"/>
            <a:ext cx="88171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schemeClr val="accent6"/>
                </a:solidFill>
                <a:latin typeface="Comic Sans MS" pitchFamily="66" charset="0"/>
              </a:rPr>
              <a:t>3. </a:t>
            </a: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Spuštění programu pomocí nabídky </a:t>
            </a:r>
            <a:r>
              <a:rPr lang="cs-CZ" sz="3200" b="1" dirty="0" smtClean="0">
                <a:solidFill>
                  <a:schemeClr val="accent6"/>
                </a:solidFill>
                <a:latin typeface="Comic Sans MS" pitchFamily="66" charset="0"/>
              </a:rPr>
              <a:t>START – Všechny programy</a:t>
            </a:r>
            <a:endParaRPr lang="cs-CZ" sz="32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5858"/>
            <a:ext cx="2699839" cy="37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51552" y="5042118"/>
            <a:ext cx="47084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Poklepeme na spouštěcí ikonu umístěnou v nabídce Všechny programy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027" y="1287636"/>
            <a:ext cx="4389867" cy="552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1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75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9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2466975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68960"/>
            <a:ext cx="239077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91880" y="764704"/>
            <a:ext cx="54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Poklepeme na spouštěcí ikonu umístěnou v rozevřené  nabídce Všechny programy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90282" y="3284984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Cesta k aplikaci MS Word 2010</a:t>
            </a:r>
            <a:endParaRPr lang="cs-CZ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5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87" y="2478380"/>
            <a:ext cx="2864317" cy="397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421" y="2345725"/>
            <a:ext cx="3479178" cy="439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9811" y="1307588"/>
            <a:ext cx="39592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>
                <a:latin typeface="Comic Sans MS" pitchFamily="66" charset="0"/>
              </a:rPr>
              <a:t>Uživatel zapomene jméno souboru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142201" y="960730"/>
            <a:ext cx="427163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>
                <a:latin typeface="Comic Sans MS" pitchFamily="66" charset="0"/>
              </a:rPr>
              <a:t>Podle určité specifikace </a:t>
            </a:r>
            <a:r>
              <a:rPr lang="cs-CZ" sz="2800" dirty="0" smtClean="0">
                <a:latin typeface="Comic Sans MS" pitchFamily="66" charset="0"/>
              </a:rPr>
              <a:t>(i části </a:t>
            </a:r>
            <a:r>
              <a:rPr lang="cs-CZ" sz="2800" dirty="0">
                <a:latin typeface="Comic Sans MS" pitchFamily="66" charset="0"/>
              </a:rPr>
              <a:t>textu) lze nalézt </a:t>
            </a:r>
            <a:r>
              <a:rPr lang="cs-CZ" sz="2800" dirty="0" smtClean="0">
                <a:latin typeface="Comic Sans MS" pitchFamily="66" charset="0"/>
              </a:rPr>
              <a:t>program </a:t>
            </a:r>
            <a:r>
              <a:rPr lang="cs-CZ" sz="2800" dirty="0">
                <a:latin typeface="Comic Sans MS" pitchFamily="66" charset="0"/>
              </a:rPr>
              <a:t>v počítači </a:t>
            </a:r>
          </a:p>
        </p:txBody>
      </p:sp>
      <p:sp>
        <p:nvSpPr>
          <p:cNvPr id="6" name="Šipka dolů 5"/>
          <p:cNvSpPr/>
          <p:nvPr/>
        </p:nvSpPr>
        <p:spPr>
          <a:xfrm rot="16200000">
            <a:off x="3473724" y="1217101"/>
            <a:ext cx="504825" cy="685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 rot="16200000">
            <a:off x="2230219" y="5641231"/>
            <a:ext cx="504825" cy="685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Šipka dolů 7"/>
          <p:cNvSpPr/>
          <p:nvPr/>
        </p:nvSpPr>
        <p:spPr>
          <a:xfrm rot="16200000">
            <a:off x="5094536" y="6146056"/>
            <a:ext cx="504825" cy="685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Šipka dolů 8"/>
          <p:cNvSpPr/>
          <p:nvPr/>
        </p:nvSpPr>
        <p:spPr>
          <a:xfrm rot="8540208">
            <a:off x="7212536" y="2855057"/>
            <a:ext cx="504825" cy="685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462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4</a:t>
            </a:r>
            <a:r>
              <a:rPr lang="cs-CZ" sz="3200" b="1" dirty="0" smtClean="0">
                <a:solidFill>
                  <a:schemeClr val="accent6"/>
                </a:solidFill>
                <a:latin typeface="Comic Sans MS" pitchFamily="66" charset="0"/>
              </a:rPr>
              <a:t>. Pomocí objektu Prohledat programy a soubory</a:t>
            </a:r>
            <a:endParaRPr lang="cs-CZ" sz="32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 bwMode="auto">
          <a:xfrm>
            <a:off x="270520" y="3184538"/>
            <a:ext cx="1440160" cy="7665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3" name="Obdélník 2"/>
          <p:cNvSpPr/>
          <p:nvPr/>
        </p:nvSpPr>
        <p:spPr bwMode="auto">
          <a:xfrm>
            <a:off x="999875" y="4077071"/>
            <a:ext cx="4464496" cy="7665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  <a:latin typeface="Comic Sans MS" pitchFamily="66" charset="0"/>
              </a:rPr>
              <a:t>Všechny programy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3707904" y="5013176"/>
            <a:ext cx="2933328" cy="7665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  <a:latin typeface="Comic Sans MS" pitchFamily="66" charset="0"/>
              </a:rPr>
              <a:t>Příslušenství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4535996" y="5949280"/>
            <a:ext cx="4464496" cy="7665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  <a:latin typeface="Comic Sans MS" pitchFamily="66" charset="0"/>
              </a:rPr>
              <a:t>Průzkumník Windows</a:t>
            </a:r>
          </a:p>
        </p:txBody>
      </p:sp>
      <p:sp>
        <p:nvSpPr>
          <p:cNvPr id="6" name="Šipka ohnutá nahoru 5"/>
          <p:cNvSpPr/>
          <p:nvPr/>
        </p:nvSpPr>
        <p:spPr bwMode="auto">
          <a:xfrm rot="5400000">
            <a:off x="307066" y="4077072"/>
            <a:ext cx="557064" cy="576065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32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Šipka ohnutá nahoru 6"/>
          <p:cNvSpPr/>
          <p:nvPr/>
        </p:nvSpPr>
        <p:spPr bwMode="auto">
          <a:xfrm rot="5400000">
            <a:off x="3877327" y="5969852"/>
            <a:ext cx="557064" cy="576065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32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Šipka ohnutá nahoru 7"/>
          <p:cNvSpPr/>
          <p:nvPr/>
        </p:nvSpPr>
        <p:spPr bwMode="auto">
          <a:xfrm rot="5400000">
            <a:off x="3069331" y="5101611"/>
            <a:ext cx="557064" cy="576065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3200" b="1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98691"/>
            <a:ext cx="2736375" cy="281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583" y="1198378"/>
            <a:ext cx="34766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61019" y="329282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5</a:t>
            </a:r>
            <a:r>
              <a:rPr lang="cs-CZ" sz="3200" b="1" dirty="0" smtClean="0">
                <a:solidFill>
                  <a:schemeClr val="accent6"/>
                </a:solidFill>
                <a:latin typeface="Comic Sans MS" pitchFamily="66" charset="0"/>
              </a:rPr>
              <a:t>. </a:t>
            </a: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Spuštění programu z průzkumníka</a:t>
            </a:r>
          </a:p>
        </p:txBody>
      </p:sp>
    </p:spTree>
    <p:extLst>
      <p:ext uri="{BB962C8B-B14F-4D97-AF65-F5344CB8AC3E}">
        <p14:creationId xmlns:p14="http://schemas.microsoft.com/office/powerpoint/2010/main" val="6412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7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21" y="1484784"/>
            <a:ext cx="7826408" cy="476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 bwMode="auto">
          <a:xfrm>
            <a:off x="3779912" y="2708920"/>
            <a:ext cx="5256584" cy="172819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latin typeface="Comic Sans MS" pitchFamily="66" charset="0"/>
              </a:rPr>
              <a:t>Poklepeme na spouštěcí ikonu umístěnou v nabídce pravé části průzkumníka</a:t>
            </a:r>
            <a:endParaRPr lang="cs-CZ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08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329</Words>
  <Application>Microsoft Office PowerPoint</Application>
  <PresentationFormat>Předvádění na obrazovce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Motiv systému Office</vt:lpstr>
      <vt:lpstr>Default Design</vt:lpstr>
      <vt:lpstr>1_Default Design</vt:lpstr>
      <vt:lpstr>2_Default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37</cp:revision>
  <dcterms:created xsi:type="dcterms:W3CDTF">2011-12-04T13:36:44Z</dcterms:created>
  <dcterms:modified xsi:type="dcterms:W3CDTF">2012-11-25T16:38:48Z</dcterms:modified>
</cp:coreProperties>
</file>