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 varScale="1">
        <p:scale>
          <a:sx n="66" d="100"/>
          <a:sy n="66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F756-D162-441F-BE8B-7673C2D70B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1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F92E-F461-448C-B8B4-7B0F4C08A2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6063-4FD5-447C-98F4-F8E4B8BCF85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5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B25D9-4887-4855-9F15-53938F99670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1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9801-3A58-4479-B3A5-628CA0ED284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863D-63FD-413A-A97D-AE93910F13D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22E2-F3AB-4A79-BCBE-5BBBE5893CE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0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C43B-53EA-4833-964D-D8D93D2A77B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1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0DC6-7149-4694-ADC1-488C00B97FF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5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9C45-9E56-4916-BBF9-D77A3689379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6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9B3F-14AF-47BB-A3AA-D037BE3D1C2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FFFF6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EC3D2-9409-4DE9-A1FE-B782EBA0893A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2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riedljr\Desktop\Dotace pro školy\Základní logolink\logolinkI_ba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04813"/>
            <a:ext cx="5257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27088" y="2492375"/>
            <a:ext cx="7777162" cy="2308225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>
              <a:defRPr/>
            </a:pPr>
            <a:r>
              <a:rPr lang="cs-CZ" b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>
              <a:defRPr/>
            </a:pPr>
            <a:r>
              <a:rPr lang="cs-CZ" b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>
              <a:defRPr/>
            </a:pPr>
            <a:r>
              <a:rPr lang="cs-CZ" b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>
              <a:defRPr/>
            </a:pPr>
            <a:r>
              <a:rPr lang="cs-CZ" b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Calibri" pitchFamily="34" charset="0"/>
              </a:rPr>
              <a:t> VM vytvořen: listopad 2011, </a:t>
            </a:r>
          </a:p>
          <a:p>
            <a:pPr algn="ctr">
              <a:defRPr/>
            </a:pPr>
            <a:r>
              <a:rPr lang="cs-CZ" b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Calibri" pitchFamily="34" charset="0"/>
              </a:rPr>
              <a:t>výukový materiál určen pro: 5. ročník, </a:t>
            </a:r>
          </a:p>
          <a:p>
            <a:pPr algn="ctr">
              <a:defRPr/>
            </a:pPr>
            <a:r>
              <a:rPr lang="cs-CZ" b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Calibri" pitchFamily="34" charset="0"/>
              </a:rPr>
              <a:t>Základy práce s počítačem, Hlavní panel  </a:t>
            </a:r>
          </a:p>
          <a:p>
            <a:pPr algn="ctr">
              <a:defRPr/>
            </a:pPr>
            <a:r>
              <a:rPr lang="cs-CZ" b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Calibri" pitchFamily="34" charset="0"/>
              </a:rPr>
              <a:t>číslo DUM: 32_211_informatika a komunikační technologie_14</a:t>
            </a:r>
            <a:endParaRPr lang="cs-CZ" kern="0" dirty="0">
              <a:solidFill>
                <a:sysClr val="window" lastClr="FFFFFF">
                  <a:lumMod val="50000"/>
                </a:sys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-73025" y="6227763"/>
            <a:ext cx="9290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</a:rPr>
              <a:t>Autorem materiálu a všech jeho částí, není-li uvedeno jinak, je Mgr. Jana Jiroušová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85875"/>
            <a:ext cx="7753350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16025"/>
            <a:ext cx="2447925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Obdélník 1"/>
          <p:cNvSpPr>
            <a:spLocks noChangeArrowheads="1"/>
          </p:cNvSpPr>
          <p:nvPr/>
        </p:nvSpPr>
        <p:spPr bwMode="auto">
          <a:xfrm>
            <a:off x="490538" y="117475"/>
            <a:ext cx="6592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Skryté ikony a možnosti </a:t>
            </a:r>
          </a:p>
          <a:p>
            <a:pPr algn="ctr"/>
            <a:r>
              <a:rPr lang="cs-CZ" sz="3600" b="1" dirty="0">
                <a:latin typeface="Comic Sans MS" pitchFamily="66" charset="0"/>
              </a:rPr>
              <a:t>přizpůsobení Hlavnímu panelu</a:t>
            </a:r>
          </a:p>
        </p:txBody>
      </p:sp>
      <p:sp>
        <p:nvSpPr>
          <p:cNvPr id="3" name="Šipka dolů 2"/>
          <p:cNvSpPr/>
          <p:nvPr/>
        </p:nvSpPr>
        <p:spPr>
          <a:xfrm rot="8911417">
            <a:off x="7791450" y="4937125"/>
            <a:ext cx="647700" cy="13684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9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116013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5103813"/>
            <a:ext cx="4446587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Obdélník 1"/>
          <p:cNvSpPr>
            <a:spLocks noChangeArrowheads="1"/>
          </p:cNvSpPr>
          <p:nvPr/>
        </p:nvSpPr>
        <p:spPr bwMode="auto">
          <a:xfrm>
            <a:off x="26988" y="430213"/>
            <a:ext cx="8102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atin typeface="Comic Sans MS" pitchFamily="66" charset="0"/>
              </a:rPr>
              <a:t>Možnost změny hlasitosti reproduktorů </a:t>
            </a:r>
          </a:p>
        </p:txBody>
      </p:sp>
      <p:sp>
        <p:nvSpPr>
          <p:cNvPr id="5" name="Šipka dolů 4"/>
          <p:cNvSpPr/>
          <p:nvPr/>
        </p:nvSpPr>
        <p:spPr>
          <a:xfrm rot="8604119">
            <a:off x="5175250" y="3192463"/>
            <a:ext cx="576263" cy="10080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 rot="8604119">
            <a:off x="4959350" y="5562600"/>
            <a:ext cx="576263" cy="10080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700213"/>
            <a:ext cx="2909887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Šipka dolů 2"/>
          <p:cNvSpPr/>
          <p:nvPr/>
        </p:nvSpPr>
        <p:spPr>
          <a:xfrm rot="8604119">
            <a:off x="3590925" y="4483100"/>
            <a:ext cx="576263" cy="10080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3411538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Obdélník 4"/>
          <p:cNvSpPr>
            <a:spLocks noChangeArrowheads="1"/>
          </p:cNvSpPr>
          <p:nvPr/>
        </p:nvSpPr>
        <p:spPr bwMode="auto">
          <a:xfrm>
            <a:off x="141288" y="620713"/>
            <a:ext cx="8970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atin typeface="Comic Sans MS" pitchFamily="66" charset="0"/>
              </a:rPr>
              <a:t>Možnost změny v nastavení Hlavního panelu </a:t>
            </a:r>
          </a:p>
        </p:txBody>
      </p:sp>
      <p:sp>
        <p:nvSpPr>
          <p:cNvPr id="13318" name="Obdélník 5"/>
          <p:cNvSpPr>
            <a:spLocks noChangeArrowheads="1"/>
          </p:cNvSpPr>
          <p:nvPr/>
        </p:nvSpPr>
        <p:spPr bwMode="auto">
          <a:xfrm>
            <a:off x="2828925" y="5516563"/>
            <a:ext cx="62595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atin typeface="Comic Sans MS" pitchFamily="66" charset="0"/>
              </a:rPr>
              <a:t>Použijeme pravé tlačítko myši </a:t>
            </a:r>
          </a:p>
          <a:p>
            <a:pPr algn="ctr"/>
            <a:r>
              <a:rPr lang="cs-CZ" sz="3200" b="1" dirty="0">
                <a:latin typeface="Comic Sans MS" pitchFamily="66" charset="0"/>
              </a:rPr>
              <a:t>v prostoru Hlavního panelu </a:t>
            </a:r>
          </a:p>
        </p:txBody>
      </p:sp>
    </p:spTree>
    <p:extLst>
      <p:ext uri="{BB962C8B-B14F-4D97-AF65-F5344CB8AC3E}">
        <p14:creationId xmlns:p14="http://schemas.microsoft.com/office/powerpoint/2010/main" val="5234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délník 1"/>
          <p:cNvSpPr>
            <a:spLocks noChangeArrowheads="1"/>
          </p:cNvSpPr>
          <p:nvPr/>
        </p:nvSpPr>
        <p:spPr bwMode="auto">
          <a:xfrm>
            <a:off x="385763" y="692150"/>
            <a:ext cx="83534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400" b="1" dirty="0" smtClean="0"/>
              <a:t>Anotace</a:t>
            </a:r>
            <a:r>
              <a:rPr lang="cs-CZ" sz="2400" dirty="0" smtClean="0"/>
              <a:t>: Hlavní panel</a:t>
            </a:r>
          </a:p>
          <a:p>
            <a:r>
              <a:rPr lang="cs-CZ" sz="2400" b="1" dirty="0" smtClean="0"/>
              <a:t>Očekávaný výstup</a:t>
            </a:r>
            <a:r>
              <a:rPr lang="cs-CZ" sz="2400" dirty="0" smtClean="0"/>
              <a:t>: Žáci se seznamují s nabídkou v Hlavním panelu – tlačítka stále spuštěných programů i panelem Snadného spuštění, učí se je ovládat, učí se přizpůsobit Hlavní panel.  Žáci si nové informace průběžně ověřují a procvičují.</a:t>
            </a:r>
          </a:p>
          <a:p>
            <a:r>
              <a:rPr lang="cs-CZ" sz="2400" b="1" dirty="0" smtClean="0"/>
              <a:t>Frontální </a:t>
            </a:r>
            <a:r>
              <a:rPr lang="cs-CZ" sz="2400" b="1" dirty="0"/>
              <a:t>prezentace </a:t>
            </a:r>
            <a:r>
              <a:rPr lang="cs-CZ" sz="2400" dirty="0"/>
              <a:t> </a:t>
            </a:r>
          </a:p>
          <a:p>
            <a:r>
              <a:rPr lang="cs-CZ" sz="2400" dirty="0"/>
              <a:t>Na základě prezentace popis Hlavního panelu (snímek 3 - 4).</a:t>
            </a:r>
          </a:p>
          <a:p>
            <a:r>
              <a:rPr lang="cs-CZ" sz="2400" dirty="0"/>
              <a:t>Na základě prezentace popis nabídky Start (snímek 5).</a:t>
            </a:r>
          </a:p>
          <a:p>
            <a:r>
              <a:rPr lang="cs-CZ" sz="2400" dirty="0"/>
              <a:t>Možnosti využití Hlavního panelu (snímek 6 – 11).</a:t>
            </a:r>
          </a:p>
          <a:p>
            <a:r>
              <a:rPr lang="cs-CZ" sz="2400" dirty="0"/>
              <a:t>Možnosti změny nastavení Hlavního panelu (snímek 12).</a:t>
            </a:r>
          </a:p>
          <a:p>
            <a:r>
              <a:rPr lang="cs-CZ" sz="2400" b="1" dirty="0"/>
              <a:t>Fixace </a:t>
            </a:r>
            <a:endParaRPr lang="cs-CZ" sz="2400" dirty="0"/>
          </a:p>
          <a:p>
            <a:r>
              <a:rPr lang="cs-CZ" sz="2400" dirty="0"/>
              <a:t>Shrnutí a upevnění informací, praktická ukázka. 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66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460375" y="115888"/>
            <a:ext cx="8229600" cy="51847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cs-CZ" sz="2400" dirty="0" smtClean="0"/>
              <a:t>Zdroje:</a:t>
            </a:r>
          </a:p>
          <a:p>
            <a:r>
              <a:rPr lang="cs-CZ" sz="2400" dirty="0"/>
              <a:t>NAVRÁTIL, Pavel. </a:t>
            </a:r>
            <a:r>
              <a:rPr lang="cs-CZ" sz="2400" i="1" dirty="0"/>
              <a:t>S počítačem na základní škole</a:t>
            </a:r>
            <a:r>
              <a:rPr lang="cs-CZ" sz="2400" dirty="0"/>
              <a:t>. Kralice na Hané: </a:t>
            </a:r>
            <a:r>
              <a:rPr lang="cs-CZ" sz="2400" dirty="0" err="1"/>
              <a:t>Computer</a:t>
            </a:r>
            <a:r>
              <a:rPr lang="cs-CZ" sz="2400" dirty="0"/>
              <a:t> Media s.r.o., 2005, ISBN 80-86686-49-3.</a:t>
            </a:r>
          </a:p>
          <a:p>
            <a:r>
              <a:rPr lang="cs-CZ" sz="2400" dirty="0"/>
              <a:t>KOVÁŘOVÁ, Libuše; NĚMEC, Vladimír; JIŘÍČEK, Michal a kol. </a:t>
            </a:r>
            <a:r>
              <a:rPr lang="cs-CZ" sz="2400" i="1" dirty="0"/>
              <a:t>Informatika pro základní školy</a:t>
            </a:r>
            <a:r>
              <a:rPr lang="cs-CZ" sz="2400" dirty="0"/>
              <a:t>. Kralice na Hané: </a:t>
            </a:r>
            <a:r>
              <a:rPr lang="cs-CZ" sz="2400" dirty="0" err="1"/>
              <a:t>Computer</a:t>
            </a:r>
            <a:r>
              <a:rPr lang="cs-CZ" sz="2400" dirty="0"/>
              <a:t> Media, 2009, ISBN 978-80-7402-015-5. </a:t>
            </a:r>
          </a:p>
          <a:p>
            <a:pPr>
              <a:defRPr/>
            </a:pPr>
            <a:r>
              <a:rPr lang="cs-CZ" sz="2400" dirty="0" smtClean="0"/>
              <a:t>MS Office Klipart</a:t>
            </a:r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sz="2400" dirty="0" smtClean="0"/>
          </a:p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8936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105400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HLAVNÍ PANEL</a:t>
            </a:r>
          </a:p>
        </p:txBody>
      </p:sp>
    </p:spTree>
    <p:extLst>
      <p:ext uri="{BB962C8B-B14F-4D97-AF65-F5344CB8AC3E}">
        <p14:creationId xmlns:p14="http://schemas.microsoft.com/office/powerpoint/2010/main" val="36772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8"/>
            <a:ext cx="82169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1916113"/>
            <a:ext cx="3024188" cy="2087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 b="1" dirty="0">
                <a:latin typeface="Comic Sans MS" pitchFamily="66" charset="0"/>
              </a:rPr>
              <a:t>Hlavní panel</a:t>
            </a:r>
          </a:p>
          <a:p>
            <a:pPr algn="ctr"/>
            <a:r>
              <a:rPr lang="cs-CZ" sz="3200" b="1" dirty="0">
                <a:latin typeface="Comic Sans MS" pitchFamily="66" charset="0"/>
              </a:rPr>
              <a:t>Hlavní nabídka</a:t>
            </a:r>
          </a:p>
          <a:p>
            <a:pPr algn="ctr"/>
            <a:r>
              <a:rPr lang="cs-CZ" sz="3200" b="1" dirty="0">
                <a:latin typeface="Comic Sans MS" pitchFamily="66" charset="0"/>
              </a:rPr>
              <a:t>Spodní lišta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132138" y="3860800"/>
            <a:ext cx="2413000" cy="9366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00113" y="5445125"/>
            <a:ext cx="76676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 b="1" dirty="0">
                <a:latin typeface="Comic Sans MS" pitchFamily="66" charset="0"/>
              </a:rPr>
              <a:t>Tlačítka stále spuštěných programů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6732588" y="4797425"/>
            <a:ext cx="719137" cy="7921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8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 autoUpdateAnimBg="0"/>
      <p:bldP spid="2053" grpId="0" animBg="1"/>
      <p:bldP spid="2054" grpId="0" animBg="1" autoUpdateAnimBg="0"/>
      <p:bldP spid="20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6235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208088"/>
            <a:ext cx="81057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0825" y="1773238"/>
            <a:ext cx="586740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 dirty="0">
                <a:latin typeface="Comic Sans MS" pitchFamily="66" charset="0"/>
              </a:rPr>
              <a:t>Panel Snadné spuštění může </a:t>
            </a:r>
          </a:p>
          <a:p>
            <a:pPr algn="ctr"/>
            <a:r>
              <a:rPr lang="cs-CZ" sz="3200" dirty="0">
                <a:latin typeface="Comic Sans MS" pitchFamily="66" charset="0"/>
              </a:rPr>
              <a:t>obsahovat řadu ikon programů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835150" y="2781300"/>
            <a:ext cx="85725" cy="588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40025" y="4365625"/>
            <a:ext cx="586740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 dirty="0">
                <a:latin typeface="Comic Sans MS" pitchFamily="66" charset="0"/>
              </a:rPr>
              <a:t>Hlavní Panel signalizuje </a:t>
            </a:r>
          </a:p>
          <a:p>
            <a:pPr algn="ctr"/>
            <a:r>
              <a:rPr lang="cs-CZ" sz="3200" dirty="0">
                <a:latin typeface="Comic Sans MS" pitchFamily="66" charset="0"/>
              </a:rPr>
              <a:t>otevřené programy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513263" y="3721100"/>
            <a:ext cx="850900" cy="644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5128" name="Obdélník 1"/>
          <p:cNvSpPr>
            <a:spLocks noChangeArrowheads="1"/>
          </p:cNvSpPr>
          <p:nvPr/>
        </p:nvSpPr>
        <p:spPr bwMode="auto">
          <a:xfrm>
            <a:off x="1692275" y="173038"/>
            <a:ext cx="5297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Panel Snadné spuštění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5199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6" grpId="0" animBg="1" autoUpdateAnimBg="0"/>
      <p:bldP spid="7" grpId="0" animBg="1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133600"/>
            <a:ext cx="33528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71775" y="333375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b="1" dirty="0">
                <a:latin typeface="Comic Sans MS" pitchFamily="66" charset="0"/>
              </a:rPr>
              <a:t>Nabídka START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052513"/>
            <a:ext cx="36718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800" dirty="0">
                <a:latin typeface="Arial" charset="0"/>
              </a:rPr>
              <a:t>Programy, které jste</a:t>
            </a:r>
            <a:r>
              <a:rPr lang="cs-CZ" sz="1800" dirty="0">
                <a:latin typeface="Arial" charset="0"/>
              </a:rPr>
              <a:t> </a:t>
            </a:r>
          </a:p>
          <a:p>
            <a:pPr algn="ctr"/>
            <a:r>
              <a:rPr lang="cs-CZ" sz="2800" dirty="0">
                <a:latin typeface="Arial" charset="0"/>
              </a:rPr>
              <a:t>naposledy použili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581525"/>
            <a:ext cx="305911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800" dirty="0">
                <a:latin typeface="Arial" charset="0"/>
              </a:rPr>
              <a:t>Nabídka programů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859338" y="981075"/>
            <a:ext cx="3779837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800" dirty="0">
                <a:latin typeface="Arial" charset="0"/>
              </a:rPr>
              <a:t>Ovládací panely slouží </a:t>
            </a:r>
          </a:p>
          <a:p>
            <a:pPr algn="ctr"/>
            <a:r>
              <a:rPr lang="cs-CZ" sz="2800" dirty="0">
                <a:latin typeface="Arial" charset="0"/>
              </a:rPr>
              <a:t>k nastavování počítače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35713" y="4005263"/>
            <a:ext cx="2808287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800" dirty="0">
                <a:latin typeface="Arial" charset="0"/>
              </a:rPr>
              <a:t>Chcete vyhledat</a:t>
            </a:r>
          </a:p>
          <a:p>
            <a:pPr algn="ctr"/>
            <a:r>
              <a:rPr lang="cs-CZ" sz="2800" dirty="0">
                <a:latin typeface="Arial" charset="0"/>
              </a:rPr>
              <a:t>nějaký soubor?</a:t>
            </a:r>
          </a:p>
          <a:p>
            <a:pPr algn="ctr"/>
            <a:r>
              <a:rPr lang="cs-CZ" sz="2800" dirty="0">
                <a:latin typeface="Arial" charset="0"/>
              </a:rPr>
              <a:t>Klepněte zde.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051050" y="1916113"/>
            <a:ext cx="1152525" cy="2305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5724525" y="1916113"/>
            <a:ext cx="1800225" cy="208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8175" y="5300663"/>
            <a:ext cx="1584325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4716463" y="5300663"/>
            <a:ext cx="1727200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pic>
        <p:nvPicPr>
          <p:cNvPr id="3084" name="Picture 12" descr="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nimBg="1" autoUpdateAnimBg="0"/>
      <p:bldP spid="3077" grpId="0" animBg="1" autoUpdateAnimBg="0"/>
      <p:bldP spid="3078" grpId="0" animBg="1" autoUpdateAnimBg="0"/>
      <p:bldP spid="3079" grpId="0" animBg="1" autoUpdateAnimBg="0"/>
      <p:bldP spid="3080" grpId="0" animBg="1"/>
      <p:bldP spid="3081" grpId="0" animBg="1"/>
      <p:bldP spid="3082" grpId="0" animBg="1"/>
      <p:bldP spid="30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208088"/>
            <a:ext cx="81057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3160713"/>
            <a:ext cx="444658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825" y="1773238"/>
            <a:ext cx="586740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 dirty="0">
                <a:latin typeface="Comic Sans MS" pitchFamily="66" charset="0"/>
              </a:rPr>
              <a:t>Výchozí jazyk klávesnice CS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71550" y="4494213"/>
            <a:ext cx="62245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 dirty="0">
                <a:latin typeface="Comic Sans MS" pitchFamily="66" charset="0"/>
              </a:rPr>
              <a:t>Stále spuštěné programy, které </a:t>
            </a:r>
          </a:p>
          <a:p>
            <a:pPr algn="ctr"/>
            <a:r>
              <a:rPr lang="cs-CZ" sz="3200" dirty="0">
                <a:latin typeface="Comic Sans MS" pitchFamily="66" charset="0"/>
              </a:rPr>
              <a:t>běží na pozadí systému Windows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594100" y="3933825"/>
            <a:ext cx="850900" cy="6429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124075" y="2636838"/>
            <a:ext cx="144463" cy="7207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00788" y="2349500"/>
            <a:ext cx="27352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 dirty="0">
                <a:latin typeface="Comic Sans MS" pitchFamily="66" charset="0"/>
              </a:rPr>
              <a:t>Čas a datum </a:t>
            </a:r>
          </a:p>
          <a:p>
            <a:pPr algn="ctr"/>
            <a:r>
              <a:rPr lang="cs-CZ" sz="3200" dirty="0">
                <a:latin typeface="Comic Sans MS" pitchFamily="66" charset="0"/>
              </a:rPr>
              <a:t>počítače 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118225" y="3175000"/>
            <a:ext cx="427038" cy="3714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178" name="Obdélník 1"/>
          <p:cNvSpPr>
            <a:spLocks noChangeArrowheads="1"/>
          </p:cNvSpPr>
          <p:nvPr/>
        </p:nvSpPr>
        <p:spPr bwMode="auto">
          <a:xfrm>
            <a:off x="1462088" y="307975"/>
            <a:ext cx="573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Stále spuštěné programy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5161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/>
      <p:bldP spid="8" grpId="0" animBg="1"/>
      <p:bldP spid="9" grpId="0" animBg="1" autoUpdateAnimBg="0"/>
      <p:bldP spid="10" grpId="0" animBg="1"/>
      <p:bldP spid="7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12875"/>
            <a:ext cx="30956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65625"/>
            <a:ext cx="4446587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Šipka dolů 1"/>
          <p:cNvSpPr/>
          <p:nvPr/>
        </p:nvSpPr>
        <p:spPr>
          <a:xfrm rot="8604119">
            <a:off x="6372225" y="4824413"/>
            <a:ext cx="576263" cy="10080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197" name="Obdélník 4"/>
          <p:cNvSpPr>
            <a:spLocks noChangeArrowheads="1"/>
          </p:cNvSpPr>
          <p:nvPr/>
        </p:nvSpPr>
        <p:spPr bwMode="auto">
          <a:xfrm>
            <a:off x="2411413" y="5903913"/>
            <a:ext cx="5970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3200" dirty="0">
                <a:latin typeface="Comic Sans MS" pitchFamily="66" charset="0"/>
              </a:rPr>
              <a:t>Otevřená nabídka čas a datum</a:t>
            </a:r>
            <a:endParaRPr lang="cs-CZ" sz="3200" dirty="0"/>
          </a:p>
        </p:txBody>
      </p:sp>
      <p:sp>
        <p:nvSpPr>
          <p:cNvPr id="8198" name="Obdélník 6"/>
          <p:cNvSpPr>
            <a:spLocks noChangeArrowheads="1"/>
          </p:cNvSpPr>
          <p:nvPr/>
        </p:nvSpPr>
        <p:spPr bwMode="auto">
          <a:xfrm>
            <a:off x="611188" y="260350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4000" b="1" dirty="0">
                <a:solidFill>
                  <a:srgbClr val="000000"/>
                </a:solidFill>
                <a:latin typeface="Comic Sans MS" pitchFamily="66" charset="0"/>
              </a:rPr>
              <a:t>Čas a datum počítače </a:t>
            </a:r>
          </a:p>
        </p:txBody>
      </p:sp>
    </p:spTree>
    <p:extLst>
      <p:ext uri="{BB962C8B-B14F-4D97-AF65-F5344CB8AC3E}">
        <p14:creationId xmlns:p14="http://schemas.microsoft.com/office/powerpoint/2010/main" val="11098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7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33475"/>
            <a:ext cx="520065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Obdélník 1"/>
          <p:cNvSpPr>
            <a:spLocks noChangeArrowheads="1"/>
          </p:cNvSpPr>
          <p:nvPr/>
        </p:nvSpPr>
        <p:spPr bwMode="auto">
          <a:xfrm>
            <a:off x="0" y="261938"/>
            <a:ext cx="914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3200" dirty="0">
                <a:latin typeface="Comic Sans MS" pitchFamily="66" charset="0"/>
              </a:rPr>
              <a:t>Možnosti změny nastavení nabídky Čas a datum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945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5975"/>
            <a:ext cx="346233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63763"/>
            <a:ext cx="4446587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27075" y="5589588"/>
            <a:ext cx="586740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200" dirty="0">
                <a:latin typeface="Comic Sans MS" pitchFamily="66" charset="0"/>
              </a:rPr>
              <a:t> CS znamená, jakou právě </a:t>
            </a:r>
          </a:p>
          <a:p>
            <a:pPr algn="ctr"/>
            <a:r>
              <a:rPr lang="cs-CZ" sz="3200" dirty="0">
                <a:latin typeface="Comic Sans MS" pitchFamily="66" charset="0"/>
              </a:rPr>
              <a:t>používáme klávesnici</a:t>
            </a:r>
          </a:p>
        </p:txBody>
      </p:sp>
      <p:sp>
        <p:nvSpPr>
          <p:cNvPr id="10245" name="Obdélník 2"/>
          <p:cNvSpPr>
            <a:spLocks noChangeArrowheads="1"/>
          </p:cNvSpPr>
          <p:nvPr/>
        </p:nvSpPr>
        <p:spPr bwMode="auto">
          <a:xfrm>
            <a:off x="1211263" y="476250"/>
            <a:ext cx="4110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solidFill>
                  <a:srgbClr val="000000"/>
                </a:solidFill>
                <a:latin typeface="Comic Sans MS" pitchFamily="66" charset="0"/>
              </a:rPr>
              <a:t>Jazyk klávesnice </a:t>
            </a:r>
          </a:p>
        </p:txBody>
      </p:sp>
      <p:sp>
        <p:nvSpPr>
          <p:cNvPr id="8" name="Šipka dolů 7"/>
          <p:cNvSpPr/>
          <p:nvPr/>
        </p:nvSpPr>
        <p:spPr>
          <a:xfrm rot="8604119">
            <a:off x="1462088" y="2622550"/>
            <a:ext cx="576262" cy="10080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3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10245" grpId="0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346</Words>
  <Application>Microsoft Office PowerPoint</Application>
  <PresentationFormat>Předvádění na obrazovce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7</cp:revision>
  <dcterms:created xsi:type="dcterms:W3CDTF">2011-11-27T22:35:28Z</dcterms:created>
  <dcterms:modified xsi:type="dcterms:W3CDTF">2012-11-25T16:16:44Z</dcterms:modified>
</cp:coreProperties>
</file>