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70" r:id="rId2"/>
    <p:sldId id="272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4971C-EF03-4BD8-8186-2B2702B60B91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6115-96E4-4ED2-9593-89CC368A2C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04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6115-96E4-4ED2-9593-89CC368A2C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81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1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CE9639-4EA7-4371-8F4C-7314D189141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4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9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8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2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FF00"/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ce.org/komunikace/G200079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03" y="404316"/>
            <a:ext cx="5258594" cy="15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088" y="2492375"/>
            <a:ext cx="7777162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VM vytvořen: listopad 2011,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výukový materiál určen pro: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ročník,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Základy práce s počítačem,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Okno ve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Windows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technologie_12</a:t>
            </a:r>
            <a:endParaRPr lang="cs-CZ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72516" y="5939988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/>
              <a:t>Autorem materiálu a všech jeho částí, není-li uvedeno jinak, je </a:t>
            </a:r>
            <a:r>
              <a:rPr lang="cs-CZ" i="1" dirty="0" smtClean="0"/>
              <a:t>Mgr. Jana </a:t>
            </a:r>
            <a:r>
              <a:rPr lang="cs-CZ" i="1" dirty="0"/>
              <a:t>Jiroušová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0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ar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6" y="1052513"/>
            <a:ext cx="6119813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339975" y="27813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2184377" y="2781300"/>
            <a:ext cx="6492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64163" y="549275"/>
            <a:ext cx="30956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Uchopíte okno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za libovolný okraj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27088" y="260648"/>
            <a:ext cx="5113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Změna velikosti okna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364163" y="4508500"/>
            <a:ext cx="30956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Tažením změníme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velikost okna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364163" y="1844675"/>
            <a:ext cx="30956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Dvojitá šipka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219700" y="3141663"/>
            <a:ext cx="33131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Držíme levé tlačítko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7019925" y="1412875"/>
            <a:ext cx="0" cy="503238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7019925" y="4005263"/>
            <a:ext cx="0" cy="503237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019925" y="2708275"/>
            <a:ext cx="0" cy="503238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1692275" y="3932238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 flipV="1">
            <a:off x="1692275" y="3716338"/>
            <a:ext cx="1588" cy="649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413000" y="4076700"/>
            <a:ext cx="504825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 flipV="1">
            <a:off x="2268538" y="4005263"/>
            <a:ext cx="504825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 autoUpdateAnimBg="0"/>
      <p:bldP spid="21510" grpId="0"/>
      <p:bldP spid="21511" grpId="0" animBg="1" autoUpdateAnimBg="0"/>
      <p:bldP spid="21512" grpId="0" animBg="1" autoUpdateAnimBg="0"/>
      <p:bldP spid="21513" grpId="0" animBg="1" autoUpdateAnimBg="0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ar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752"/>
            <a:ext cx="82089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7544" y="2852936"/>
            <a:ext cx="80648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Arial" charset="0"/>
              </a:rPr>
              <a:t>Můžete mít spuštěno i více programů. Přepínat mezi nimi můžete kliknutím na tlačítko v hlavním panelu</a:t>
            </a:r>
          </a:p>
        </p:txBody>
      </p:sp>
    </p:spTree>
    <p:extLst>
      <p:ext uri="{BB962C8B-B14F-4D97-AF65-F5344CB8AC3E}">
        <p14:creationId xmlns:p14="http://schemas.microsoft.com/office/powerpoint/2010/main" val="7629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art progr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6686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7584" y="260350"/>
            <a:ext cx="7919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Přepínání mezi spuštěnými programy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908050"/>
            <a:ext cx="28082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chemeClr val="bg1"/>
                </a:solidFill>
                <a:latin typeface="Comic Sans MS" pitchFamily="66" charset="0"/>
              </a:rPr>
              <a:t>Aktivní okno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051050" y="1628775"/>
            <a:ext cx="1152525" cy="431800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325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nimBg="1" autoUpdateAnimBg="0"/>
      <p:bldP spid="122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art program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477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00113" y="549275"/>
            <a:ext cx="28082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  <a:latin typeface="Comic Sans MS" pitchFamily="66" charset="0"/>
              </a:rPr>
              <a:t>Aktivní okno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59113" y="1268413"/>
            <a:ext cx="1225550" cy="1081087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Typy oken</a:t>
            </a:r>
          </a:p>
        </p:txBody>
      </p:sp>
      <p:pic>
        <p:nvPicPr>
          <p:cNvPr id="23555" name="Picture 3" descr="D:\JANA\JANA\Obrázky\okno dokumen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20040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tart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Documents and Settings\Jana\Plocha\Schránka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1337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Documents and Settings\Jana\Plocha\Schránka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1497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324600" y="5638800"/>
            <a:ext cx="2590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chemeClr val="bg1"/>
                </a:solidFill>
              </a:rPr>
              <a:t>Aplikační okno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019800" y="2667000"/>
            <a:ext cx="3124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chemeClr val="bg1"/>
                </a:solidFill>
              </a:rPr>
              <a:t>Okno složky (adresáře)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676400" y="5562600"/>
            <a:ext cx="2895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chemeClr val="bg1"/>
                </a:solidFill>
              </a:rPr>
              <a:t>Konfigurační okno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667000" y="175260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chemeClr val="bg1"/>
                </a:solidFill>
              </a:rPr>
              <a:t>Informační okno</a:t>
            </a:r>
          </a:p>
        </p:txBody>
      </p:sp>
    </p:spTree>
    <p:extLst>
      <p:ext uri="{BB962C8B-B14F-4D97-AF65-F5344CB8AC3E}">
        <p14:creationId xmlns:p14="http://schemas.microsoft.com/office/powerpoint/2010/main" val="11113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60" grpId="0" animBg="1" autoUpdateAnimBg="0"/>
      <p:bldP spid="23561" grpId="0" animBg="1" autoUpdateAnimBg="0"/>
      <p:bldP spid="23562" grpId="0" animBg="1" autoUpdateAnimBg="0"/>
      <p:bldP spid="2356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6825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  <a:latin typeface="Comic Sans MS" pitchFamily="66" charset="0"/>
              </a:rPr>
              <a:t>Různé možnosti zobrazení objektů: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543600" y="3124200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Velké ikony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43600" y="381000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Malé ikony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43600" y="449580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>
                <a:solidFill>
                  <a:srgbClr val="000000"/>
                </a:solidFill>
              </a:rPr>
              <a:t>Seznam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43600" y="518160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>
                <a:solidFill>
                  <a:srgbClr val="000000"/>
                </a:solidFill>
              </a:rPr>
              <a:t>Podrobnosti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543600" y="58674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Miniatury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454887" y="961826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Zobrazení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7077000" y="1828800"/>
            <a:ext cx="762000" cy="11430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3007"/>
            <a:ext cx="5111410" cy="362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75" y="1480939"/>
            <a:ext cx="16478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36874"/>
            <a:ext cx="4082953" cy="8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 rot="18928868">
            <a:off x="494299" y="1128713"/>
            <a:ext cx="762000" cy="11430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6020" y="69269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Anotace</a:t>
            </a:r>
            <a:r>
              <a:rPr lang="cs-CZ" dirty="0" smtClean="0"/>
              <a:t>: Okno ve Windows</a:t>
            </a:r>
          </a:p>
          <a:p>
            <a:r>
              <a:rPr lang="cs-CZ" b="1" dirty="0" smtClean="0"/>
              <a:t>Očekávaný výstup: </a:t>
            </a:r>
          </a:p>
          <a:p>
            <a:r>
              <a:rPr lang="cs-CZ" dirty="0"/>
              <a:t>Žák se </a:t>
            </a:r>
            <a:r>
              <a:rPr lang="cs-CZ" dirty="0" smtClean="0"/>
              <a:t>na základě prezentace naučí zmenšovat i zvětšovat </a:t>
            </a:r>
            <a:r>
              <a:rPr lang="cs-CZ" dirty="0"/>
              <a:t>okno, zobrazovat dvě </a:t>
            </a:r>
            <a:r>
              <a:rPr lang="cs-CZ" dirty="0" smtClean="0"/>
              <a:t>i více oken současně</a:t>
            </a:r>
            <a:r>
              <a:rPr lang="cs-CZ" dirty="0"/>
              <a:t>, přizpůsobit je </a:t>
            </a:r>
            <a:r>
              <a:rPr lang="cs-CZ" dirty="0" smtClean="0"/>
              <a:t>ploše monitoru (měnit  velikost okna, přesunovat okna po ploše), </a:t>
            </a:r>
            <a:r>
              <a:rPr lang="cs-CZ" dirty="0"/>
              <a:t>přesouvat informace z </a:t>
            </a:r>
            <a:r>
              <a:rPr lang="cs-CZ" dirty="0" smtClean="0"/>
              <a:t>jednoho souboru </a:t>
            </a:r>
            <a:r>
              <a:rPr lang="cs-CZ" dirty="0"/>
              <a:t>do druhého pomocí </a:t>
            </a:r>
            <a:r>
              <a:rPr lang="cs-CZ" dirty="0" smtClean="0"/>
              <a:t>otevřených oken. Rozlišuje typy oken.</a:t>
            </a:r>
            <a:endParaRPr lang="cs-CZ" b="1" dirty="0" smtClean="0"/>
          </a:p>
          <a:p>
            <a:r>
              <a:rPr lang="cs-CZ" b="1" dirty="0" smtClean="0"/>
              <a:t>Frontální </a:t>
            </a:r>
            <a:r>
              <a:rPr lang="cs-CZ" b="1" dirty="0"/>
              <a:t>prezentace </a:t>
            </a:r>
            <a:r>
              <a:rPr lang="cs-CZ" dirty="0"/>
              <a:t> </a:t>
            </a:r>
          </a:p>
          <a:p>
            <a:r>
              <a:rPr lang="cs-CZ" dirty="0" smtClean="0"/>
              <a:t>Na základě prezentace popis okna (snímek 3 - 4).</a:t>
            </a:r>
          </a:p>
          <a:p>
            <a:r>
              <a:rPr lang="cs-CZ" dirty="0" smtClean="0"/>
              <a:t>Seznámení jak se pracuje s oknem (snímek 5 – 13).</a:t>
            </a:r>
          </a:p>
          <a:p>
            <a:r>
              <a:rPr lang="cs-CZ" b="1" dirty="0" smtClean="0"/>
              <a:t>Fixace </a:t>
            </a:r>
            <a:endParaRPr lang="cs-CZ" dirty="0"/>
          </a:p>
          <a:p>
            <a:r>
              <a:rPr lang="cs-CZ" dirty="0"/>
              <a:t>Shrnutí a upevnění </a:t>
            </a:r>
            <a:r>
              <a:rPr lang="cs-CZ" dirty="0" smtClean="0"/>
              <a:t>informací, praktická </a:t>
            </a:r>
            <a:r>
              <a:rPr lang="cs-CZ" dirty="0" smtClean="0"/>
              <a:t>ukázka</a:t>
            </a:r>
            <a:r>
              <a:rPr lang="cs-CZ" smtClean="0"/>
              <a:t>, procvičení.  </a:t>
            </a:r>
            <a:endParaRPr lang="cs-CZ" dirty="0" smtClean="0"/>
          </a:p>
          <a:p>
            <a:r>
              <a:rPr lang="cs-CZ" b="1" dirty="0"/>
              <a:t>Frontální prezentace </a:t>
            </a:r>
            <a:r>
              <a:rPr lang="cs-CZ" dirty="0"/>
              <a:t> </a:t>
            </a:r>
          </a:p>
          <a:p>
            <a:r>
              <a:rPr lang="cs-CZ" dirty="0"/>
              <a:t>Na základě prezentace </a:t>
            </a:r>
            <a:r>
              <a:rPr lang="cs-CZ" dirty="0" smtClean="0"/>
              <a:t>vysvětlit s ukázkou typy oken (snímek 14).</a:t>
            </a:r>
          </a:p>
          <a:p>
            <a:r>
              <a:rPr lang="cs-CZ" dirty="0" smtClean="0"/>
              <a:t>Možnosti zobrazení s praktickou ukázkou (snímek 15).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6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59882" y="116632"/>
            <a:ext cx="822960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cs-CZ" dirty="0" smtClean="0"/>
              <a:t>Zdroje:</a:t>
            </a:r>
          </a:p>
          <a:p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 s.r.o., 2005, ISBN 80-86686-49-3.</a:t>
            </a:r>
          </a:p>
          <a:p>
            <a:r>
              <a:rPr lang="cs-CZ" dirty="0"/>
              <a:t>KOVÁŘOVÁ, Libuše; NĚMEC, Vladimír; JIŘÍČEK, Michal a kol. </a:t>
            </a:r>
            <a:r>
              <a:rPr lang="cs-CZ" i="1" dirty="0"/>
              <a:t>Informatika pro základní školy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Media, 2009, ISBN 978-80-7402-015-5. </a:t>
            </a:r>
          </a:p>
          <a:p>
            <a:r>
              <a:rPr lang="cs-CZ" dirty="0" smtClean="0"/>
              <a:t>MS Office Klipart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35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87624" y="2348880"/>
            <a:ext cx="7704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6000" b="1" dirty="0" smtClean="0">
                <a:solidFill>
                  <a:srgbClr val="000000"/>
                </a:solidFill>
                <a:latin typeface="Comic Sans MS" pitchFamily="66" charset="0"/>
              </a:rPr>
              <a:t>Okno ve Windows</a:t>
            </a:r>
            <a:endParaRPr lang="cs-CZ" sz="6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74963" y="404664"/>
            <a:ext cx="59968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srgbClr val="000000"/>
                </a:solidFill>
                <a:latin typeface="Comic Sans MS" pitchFamily="66" charset="0"/>
              </a:rPr>
              <a:t>Windows</a:t>
            </a:r>
            <a:endParaRPr lang="cs-CZ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529" y="1355284"/>
            <a:ext cx="8548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je </a:t>
            </a: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systém, který se ovládá pomocí 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oken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528" y="3140968"/>
            <a:ext cx="89455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Všechny programy a operace spuštěné ve Windows budou provádět v nějakém okně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6397" y="4221088"/>
            <a:ext cx="81860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Na pracovní ploše může být zobrazen libovolný počet různě velikých a různě se překrývajících </a:t>
            </a:r>
            <a:r>
              <a:rPr lang="cs-CZ" sz="2800" dirty="0" smtClean="0">
                <a:solidFill>
                  <a:srgbClr val="000000"/>
                </a:solidFill>
              </a:rPr>
              <a:t>oken, s různým obsahem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536" y="5619929"/>
            <a:ext cx="8640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V různých verzích Windows vypadají okna trochu odlišně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6" grpId="0" autoUpdateAnimBg="0"/>
      <p:bldP spid="15367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JANA\JANA\Obrázky\okno dokume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715000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" y="1219200"/>
            <a:ext cx="2667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chemeClr val="bg1"/>
                </a:solidFill>
              </a:rPr>
              <a:t>Hlavní nabídka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4800" y="1981200"/>
            <a:ext cx="2667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chemeClr val="bg1"/>
                </a:solidFill>
              </a:rPr>
              <a:t>Panel nástrojů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19600" y="533400"/>
            <a:ext cx="2667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chemeClr val="bg1"/>
                </a:solidFill>
              </a:rPr>
              <a:t>Titulní lišta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28184" y="1447800"/>
            <a:ext cx="2304256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</a:rPr>
              <a:t>Adresní řádek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590800" y="2057400"/>
            <a:ext cx="990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819400" y="1600200"/>
            <a:ext cx="685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85800" y="381000"/>
            <a:ext cx="2667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</a:rPr>
              <a:t>Název okna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276600" y="9906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9" y="2995960"/>
            <a:ext cx="5464480" cy="388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004048" y="5013176"/>
            <a:ext cx="2667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bg1"/>
                </a:solidFill>
              </a:rPr>
              <a:t>Obsah okna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535632" y="1083624"/>
            <a:ext cx="1063089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3352800" y="1082634"/>
            <a:ext cx="1182832" cy="205833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3505200" y="1981200"/>
            <a:ext cx="3083024" cy="137579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4419600" y="1981200"/>
            <a:ext cx="2168624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2" grpId="0" animBg="1" autoUpdateAnimBg="0"/>
      <p:bldP spid="22533" grpId="0" animBg="1" autoUpdateAnimBg="0"/>
      <p:bldP spid="22535" grpId="0" animBg="1" autoUpdateAnimBg="0"/>
      <p:bldP spid="22536" grpId="0" animBg="1"/>
      <p:bldP spid="22537" grpId="0" animBg="1"/>
      <p:bldP spid="22539" grpId="0" animBg="1" autoUpdateAnimBg="0"/>
      <p:bldP spid="22540" grpId="0" animBg="1"/>
      <p:bldP spid="22534" grpId="0" animBg="1" autoUpdateAnimBg="0"/>
      <p:bldP spid="14" grpId="0" animBg="1"/>
      <p:bldP spid="22538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ráce s okne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508500"/>
            <a:ext cx="5400675" cy="59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32138" y="692150"/>
            <a:ext cx="489743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Jak se pracuje s oknem</a:t>
            </a:r>
          </a:p>
        </p:txBody>
      </p:sp>
      <p:pic>
        <p:nvPicPr>
          <p:cNvPr id="16389" name="Picture 5" descr="star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56113"/>
            <a:ext cx="1800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4355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  <a:latin typeface="Arial" charset="0"/>
              </a:rPr>
              <a:t>V levé horní části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27088" y="3486150"/>
            <a:ext cx="1944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>
                <a:solidFill>
                  <a:srgbClr val="000000"/>
                </a:solidFill>
                <a:latin typeface="Arial" charset="0"/>
              </a:rPr>
              <a:t>nabídky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331913" y="2492375"/>
            <a:ext cx="287337" cy="792163"/>
          </a:xfrm>
          <a:prstGeom prst="down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11862" y="2046288"/>
            <a:ext cx="3707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>
                <a:solidFill>
                  <a:srgbClr val="000000"/>
                </a:solidFill>
                <a:latin typeface="Arial" charset="0"/>
              </a:rPr>
              <a:t>Vpravo nahoře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235825" y="2781300"/>
            <a:ext cx="288925" cy="792163"/>
          </a:xfrm>
          <a:prstGeom prst="downArrow">
            <a:avLst>
              <a:gd name="adj1" fmla="val 50000"/>
              <a:gd name="adj2" fmla="val 68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11" name="Picture 2" descr="start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405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00237" y="5589588"/>
            <a:ext cx="91722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Kliknutím na tlačítko zavřete okno a tím i celý program</a:t>
            </a:r>
          </a:p>
        </p:txBody>
      </p:sp>
    </p:spTree>
    <p:extLst>
      <p:ext uri="{BB962C8B-B14F-4D97-AF65-F5344CB8AC3E}">
        <p14:creationId xmlns:p14="http://schemas.microsoft.com/office/powerpoint/2010/main" val="33031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utoUpdateAnimBg="0"/>
      <p:bldP spid="16391" grpId="0" autoUpdateAnimBg="0"/>
      <p:bldP spid="16392" grpId="0" animBg="1"/>
      <p:bldP spid="16393" grpId="0" autoUpdateAnimBg="0"/>
      <p:bldP spid="16394" grpId="0" animBg="1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tar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1800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star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6492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ok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52838"/>
            <a:ext cx="53292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 rot="34351849">
            <a:off x="906463" y="2327275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763688" y="2390775"/>
            <a:ext cx="73803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Arial" charset="0"/>
              </a:rPr>
              <a:t>Okno se změní na tlačítko v hlavním panelu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763688" y="4694238"/>
            <a:ext cx="69850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Arial" charset="0"/>
              </a:rPr>
              <a:t>Kliknutím na toto tlačítko se okno opět otevře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53631" y="476672"/>
            <a:ext cx="3954674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Minimalizace okna</a:t>
            </a:r>
          </a:p>
        </p:txBody>
      </p:sp>
    </p:spTree>
    <p:extLst>
      <p:ext uri="{BB962C8B-B14F-4D97-AF65-F5344CB8AC3E}">
        <p14:creationId xmlns:p14="http://schemas.microsoft.com/office/powerpoint/2010/main" val="31714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25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125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5" grpId="0" autoUpdateAnimBg="0"/>
      <p:bldP spid="19466" grpId="0" autoUpdateAnimBg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start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9" y="1317081"/>
            <a:ext cx="647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92275" y="1238523"/>
            <a:ext cx="71281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Tímto tlačítkem okno </a:t>
            </a:r>
            <a:r>
              <a:rPr lang="cs-CZ" sz="2800" b="1" dirty="0" smtClean="0">
                <a:solidFill>
                  <a:srgbClr val="000000"/>
                </a:solidFill>
                <a:latin typeface="Arial" charset="0"/>
              </a:rPr>
              <a:t>zvětšíme </a:t>
            </a: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přes celou </a:t>
            </a:r>
            <a:r>
              <a:rPr lang="cs-CZ" sz="2800" b="1" dirty="0" smtClean="0">
                <a:solidFill>
                  <a:srgbClr val="000000"/>
                </a:solidFill>
                <a:latin typeface="Arial" charset="0"/>
              </a:rPr>
              <a:t>obrazovku, na maximálně možnou velikost na pracovní ploše</a:t>
            </a:r>
            <a:endParaRPr lang="cs-CZ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6375" y="260648"/>
            <a:ext cx="489743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Maximalizace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okna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62757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0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art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936625" cy="82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 descr="G200079.gif">
            <a:hlinkClick r:id="rId3"/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2203450"/>
            <a:ext cx="11239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27784" y="1374449"/>
            <a:ext cx="5400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Tlačítko zmenší okno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34351849">
            <a:off x="1116013" y="1341438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88840"/>
            <a:ext cx="5194697" cy="458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4803" y="260648"/>
            <a:ext cx="640960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Návrat z maximalizace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okna</a:t>
            </a:r>
          </a:p>
        </p:txBody>
      </p:sp>
    </p:spTree>
    <p:extLst>
      <p:ext uri="{BB962C8B-B14F-4D97-AF65-F5344CB8AC3E}">
        <p14:creationId xmlns:p14="http://schemas.microsoft.com/office/powerpoint/2010/main" val="24211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r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410686"/>
            <a:ext cx="6119812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2" y="5734050"/>
            <a:ext cx="84241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Je-li okno zmenšené, můžete s ním po ploše pohybovat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-3623004">
            <a:off x="2268538" y="333375"/>
            <a:ext cx="503237" cy="792163"/>
          </a:xfrm>
          <a:prstGeom prst="upArrow">
            <a:avLst>
              <a:gd name="adj1" fmla="val 50000"/>
              <a:gd name="adj2" fmla="val 393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nimBg="1"/>
    </p:bldLst>
  </p:timing>
</p:sld>
</file>

<file path=ppt/theme/theme1.xml><?xml version="1.0" encoding="utf-8"?>
<a:theme xmlns:a="http://schemas.openxmlformats.org/drawingml/2006/main" name="7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446</Words>
  <Application>Microsoft Office PowerPoint</Application>
  <PresentationFormat>Předvádění na obrazovce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7_Motiv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23</cp:revision>
  <dcterms:created xsi:type="dcterms:W3CDTF">2011-11-21T15:44:35Z</dcterms:created>
  <dcterms:modified xsi:type="dcterms:W3CDTF">2012-11-25T15:43:59Z</dcterms:modified>
</cp:coreProperties>
</file>