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4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AAA2F-1432-4917-BC7F-C99327C26081}" type="datetimeFigureOut">
              <a:rPr lang="cs-CZ" smtClean="0"/>
              <a:pPr/>
              <a:t>25.11.2012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95AD3-EFD4-4C7D-86D5-308C313158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4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95AD3-EFD4-4C7D-86D5-308C313158F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65B16-6902-4092-A116-3C68448A741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10881-789F-4BE9-8CED-208E429E698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EA6EB-5A48-498D-9364-E7163E4101D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F83B8-BA58-4B26-9537-C9D505BD0E5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FAC1B-AB2B-4B5A-8EF1-BC1C7D1E895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B28D0-34BD-49DB-8295-4943F296788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4BED6-6165-4036-A55C-564A7938278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C5A63-3480-427C-968B-817092C3B143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A14C3-37E3-415B-BEFE-015E58A8BE4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FBAE0-19E1-49EB-86F1-70B9428F30A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A1CA7-64D6-4831-B78A-170513D10EF1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100000">
              <a:srgbClr val="FFC000"/>
            </a:gs>
            <a:gs pos="0">
              <a:srgbClr val="FFFF00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5D8B7C-625F-4C3B-BC0B-DE84484C300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827088" y="2492375"/>
            <a:ext cx="7777162" cy="230832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VM vytvořen: listopad 2011,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výukový materiál určen pro: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5.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ročník, </a:t>
            </a: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Základy práce s počítačem,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Operace se složkou, koš </a:t>
            </a:r>
            <a:endParaRPr lang="cs-CZ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technologie_09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-72516" y="5939988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/>
              <a:t>Autorem materiálu a všech jeho částí, není-li uvedeno jinak, je </a:t>
            </a:r>
            <a:r>
              <a:rPr lang="cs-CZ" i="1" dirty="0" smtClean="0"/>
              <a:t>Mgr. Jana </a:t>
            </a:r>
            <a:r>
              <a:rPr lang="cs-CZ" i="1" dirty="0"/>
              <a:t>Jiroušová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762000" y="2780928"/>
            <a:ext cx="670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>
                <a:solidFill>
                  <a:schemeClr val="accent2"/>
                </a:solidFill>
                <a:latin typeface="Comic Sans MS" pitchFamily="66" charset="0"/>
              </a:rPr>
              <a:t>Kopírování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362200" y="3493114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Comic Sans MS" pitchFamily="66" charset="0"/>
              </a:rPr>
              <a:t>=vytvoření kopie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476672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>
                <a:solidFill>
                  <a:schemeClr val="accent2"/>
                </a:solidFill>
                <a:latin typeface="Comic Sans MS" pitchFamily="66" charset="0"/>
              </a:rPr>
              <a:t>Přesouvání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0" y="1268760"/>
            <a:ext cx="640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Comic Sans MS" pitchFamily="66" charset="0"/>
              </a:rPr>
              <a:t>=přemístění souboru z jednoho místa na jiné místo v počítači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5181600" y="2780928"/>
            <a:ext cx="1981200" cy="533400"/>
          </a:xfrm>
          <a:custGeom>
            <a:avLst/>
            <a:gdLst>
              <a:gd name="T0" fmla="*/ 1485900 w 21600"/>
              <a:gd name="T1" fmla="*/ 0 h 21600"/>
              <a:gd name="T2" fmla="*/ 0 w 21600"/>
              <a:gd name="T3" fmla="*/ 266700 h 21600"/>
              <a:gd name="T4" fmla="*/ 1485900 w 21600"/>
              <a:gd name="T5" fmla="*/ 533400 h 21600"/>
              <a:gd name="T6" fmla="*/ 1981200 w 21600"/>
              <a:gd name="T7" fmla="*/ 266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181600" y="811560"/>
            <a:ext cx="2362200" cy="304800"/>
          </a:xfrm>
          <a:prstGeom prst="curvedUpArrow">
            <a:avLst>
              <a:gd name="adj1" fmla="val 155000"/>
              <a:gd name="adj2" fmla="val 31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3728120"/>
            <a:ext cx="126291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674114"/>
            <a:ext cx="936104" cy="106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9552" y="4581128"/>
            <a:ext cx="8064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Otázka č. 8</a:t>
            </a:r>
          </a:p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Co bude v názvu vytvořené kopie složky?</a:t>
            </a:r>
          </a:p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A: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Jana – </a:t>
            </a:r>
            <a:r>
              <a:rPr lang="cs-CZ" sz="2800" dirty="0" err="1" smtClean="0">
                <a:solidFill>
                  <a:srgbClr val="FF0000"/>
                </a:solidFill>
                <a:latin typeface="Arial" charset="0"/>
              </a:rPr>
              <a:t>Jana</a:t>
            </a:r>
            <a:endParaRPr lang="cs-CZ" sz="2800" dirty="0" smtClean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B: Jana - Kopie</a:t>
            </a:r>
            <a:endParaRPr lang="cs-CZ" sz="20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6" grpId="0" animBg="1"/>
      <p:bldP spid="10247" grpId="0" animBg="1"/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21878" y="326099"/>
            <a:ext cx="81426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Smazání objektu (složky a programu) pomocí koše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55576" y="3497634"/>
            <a:ext cx="792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0" dirty="0"/>
              <a:t>Přetažením souboru nebo složky na ikonu koše</a:t>
            </a:r>
          </a:p>
        </p:txBody>
      </p:sp>
      <p:pic>
        <p:nvPicPr>
          <p:cNvPr id="3075" name="Picture 3" descr="C:\Users\Jana\AppData\Local\Microsoft\Windows\Temporary Internet Files\Content.IE5\9IR0HP05\MC9002298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403149"/>
            <a:ext cx="1824228" cy="1881835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700808"/>
            <a:ext cx="1362447" cy="134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C:\Users\Jana\AppData\Local\Microsoft\Windows\Temporary Internet Files\Content.IE5\6M4FMXUN\MC90023252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77072"/>
            <a:ext cx="1368152" cy="2135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75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85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  <p:bldP spid="174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62000" y="404664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Obnova dat vyhozených do koše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7544" y="1484784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b="0" dirty="0"/>
              <a:t>Otevřít okno s košem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72008" y="2473732"/>
            <a:ext cx="777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b="0" dirty="0"/>
              <a:t>Označit vybrané objekty, které chceme obnovit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7544" y="3356992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b="0" dirty="0"/>
              <a:t>Z nabídky </a:t>
            </a:r>
            <a:r>
              <a:rPr lang="cs-CZ" sz="2800" b="0" dirty="0" smtClean="0"/>
              <a:t> vybrat položku: </a:t>
            </a:r>
            <a:endParaRPr lang="cs-CZ" sz="2800" dirty="0"/>
          </a:p>
        </p:txBody>
      </p:sp>
      <p:pic>
        <p:nvPicPr>
          <p:cNvPr id="2051" name="Picture 3" descr="C:\Users\Jana\AppData\Local\Microsoft\Windows\Temporary Internet Files\Content.IE5\G1M4YZQD\MC9002502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869355"/>
            <a:ext cx="2482158" cy="1960075"/>
          </a:xfrm>
          <a:prstGeom prst="rect">
            <a:avLst/>
          </a:prstGeom>
          <a:noFill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39552" y="4293096"/>
            <a:ext cx="8064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Otázka č. 9</a:t>
            </a:r>
          </a:p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Vyber správnou položku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A: Obnovit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B: Zastavit</a:t>
            </a:r>
            <a:endParaRPr lang="cs-CZ" sz="2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375" y="3299385"/>
            <a:ext cx="2566338" cy="20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75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75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375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75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75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6" grpId="0" autoUpdateAnimBg="0"/>
      <p:bldP spid="18438" grpId="0" autoUpdateAnimBg="0"/>
      <p:bldP spid="18439" grpId="0" autoUpdateAnimBg="0"/>
      <p:bldP spid="1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15616" y="332656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Vysypání koše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601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/>
              <a:t>V otevřeném koši </a:t>
            </a:r>
            <a:r>
              <a:rPr lang="cs-CZ" sz="2800" b="0" dirty="0" smtClean="0"/>
              <a:t>vybereme položku </a:t>
            </a:r>
            <a:endParaRPr lang="cs-CZ" sz="2800" b="0" dirty="0"/>
          </a:p>
        </p:txBody>
      </p:sp>
      <p:pic>
        <p:nvPicPr>
          <p:cNvPr id="1028" name="Picture 4" descr="C:\Users\Jana\AppData\Local\Microsoft\Windows\Temporary Internet Files\Content.IE5\9IR0HP05\MC90021766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76671"/>
            <a:ext cx="1224136" cy="2648049"/>
          </a:xfrm>
          <a:prstGeom prst="rect">
            <a:avLst/>
          </a:prstGeom>
          <a:noFill/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827980" y="3208908"/>
            <a:ext cx="8064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Otázka č. 10</a:t>
            </a:r>
          </a:p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Vyber správnou položku: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A: Rozsypat koš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B: Vysypat koš</a:t>
            </a:r>
            <a:endParaRPr lang="cs-CZ" sz="28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582271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75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39552" y="332656"/>
            <a:ext cx="813690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Odstranění vybraných položek z koše</a:t>
            </a:r>
            <a:endParaRPr lang="cs-CZ" sz="3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83768" y="1556792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b="0" dirty="0"/>
              <a:t>Otevřít okno s košem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483768" y="2348880"/>
            <a:ext cx="53606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b="0" dirty="0"/>
              <a:t>Označit vybrané objekty, které </a:t>
            </a:r>
            <a:r>
              <a:rPr lang="cs-CZ" sz="2800" dirty="0" smtClean="0"/>
              <a:t>chceme </a:t>
            </a:r>
            <a:r>
              <a:rPr lang="cs-CZ" sz="2800" b="0" dirty="0" smtClean="0"/>
              <a:t>odstranit</a:t>
            </a:r>
            <a:endParaRPr lang="cs-CZ" sz="2800" b="0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483768" y="3429000"/>
            <a:ext cx="609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800" b="0" dirty="0"/>
              <a:t>Z </a:t>
            </a:r>
            <a:r>
              <a:rPr lang="cs-CZ" sz="2800" b="0" dirty="0" smtClean="0"/>
              <a:t>místní nabídky pravým tlačítkem   vybrat položku </a:t>
            </a:r>
            <a:endParaRPr lang="cs-CZ" sz="28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23528" y="4437112"/>
            <a:ext cx="8064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Otázka č. 11</a:t>
            </a:r>
          </a:p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Vyber správnou položku:	</a:t>
            </a:r>
          </a:p>
          <a:p>
            <a:pPr>
              <a:spcBef>
                <a:spcPct val="50000"/>
              </a:spcBef>
            </a:pPr>
            <a:r>
              <a:rPr lang="cs-CZ" sz="2400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			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A: Vyhodit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				B: Odstranit</a:t>
            </a:r>
            <a:endParaRPr lang="cs-CZ" sz="20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1" name="Picture 4" descr="C:\Users\Jana\AppData\Local\Microsoft\Windows\Temporary Internet Files\Content.IE5\G1M4YZQD\MC90015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1771460" cy="2304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2566338" cy="206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  <p:bldP spid="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6020" y="692696"/>
            <a:ext cx="8578468" cy="532453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 smtClean="0"/>
          </a:p>
          <a:p>
            <a:r>
              <a:rPr lang="cs-CZ" sz="2000" b="1" dirty="0"/>
              <a:t>Anotace: </a:t>
            </a:r>
            <a:r>
              <a:rPr lang="cs-CZ" sz="2000" dirty="0"/>
              <a:t> </a:t>
            </a:r>
            <a:r>
              <a:rPr lang="cs-CZ" sz="2000" dirty="0" smtClean="0"/>
              <a:t>Opakování a upevňování učiva – operace se složkou</a:t>
            </a:r>
            <a:endParaRPr lang="cs-CZ" sz="2000" dirty="0"/>
          </a:p>
          <a:p>
            <a:r>
              <a:rPr lang="cs-CZ" sz="2000" b="1" dirty="0"/>
              <a:t>Očekávaný výstup</a:t>
            </a:r>
            <a:r>
              <a:rPr lang="cs-CZ" sz="2000" dirty="0"/>
              <a:t>: Žák si osvojí základní pojmy. Žák se podle návodu učitele </a:t>
            </a:r>
            <a:r>
              <a:rPr lang="cs-CZ" sz="2000" dirty="0" smtClean="0"/>
              <a:t>zopakuje a prověří znalosti a dovednosti: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prohlédnout soubor nebo složku </a:t>
            </a:r>
            <a:r>
              <a:rPr lang="cs-CZ" sz="2000" dirty="0" smtClean="0"/>
              <a:t>v průzkumníku</a:t>
            </a:r>
            <a:r>
              <a:rPr lang="cs-CZ" sz="2000" dirty="0"/>
              <a:t>, vytvořit novou </a:t>
            </a:r>
            <a:r>
              <a:rPr lang="cs-CZ" sz="2000" dirty="0" smtClean="0"/>
              <a:t>složku nebo </a:t>
            </a:r>
            <a:r>
              <a:rPr lang="cs-CZ" sz="2000" dirty="0"/>
              <a:t>soubor, přejmenovat </a:t>
            </a:r>
            <a:r>
              <a:rPr lang="cs-CZ" sz="2000" dirty="0" smtClean="0"/>
              <a:t>složku, vyhledat </a:t>
            </a:r>
            <a:r>
              <a:rPr lang="cs-CZ" sz="2000" dirty="0"/>
              <a:t>ji v </a:t>
            </a:r>
            <a:r>
              <a:rPr lang="cs-CZ" sz="2000" dirty="0" smtClean="0"/>
              <a:t>adresáři, přesouvat složku, odstranit složku. Dále pak obnovit odstraněná data z koše, vysypat data z koše, odstranit vybrané položky z koše.</a:t>
            </a:r>
          </a:p>
          <a:p>
            <a:r>
              <a:rPr lang="cs-CZ" sz="2000" b="1" dirty="0" smtClean="0"/>
              <a:t>Fixace</a:t>
            </a:r>
          </a:p>
          <a:p>
            <a:r>
              <a:rPr lang="cs-CZ" sz="2000" dirty="0" smtClean="0"/>
              <a:t>Do otevřeného dokumentu Word vybírají a zapisují správnou odpověď na zadanou otázku a poté kontrolují  správnost odpovědi (snímek 3 – 10.)</a:t>
            </a:r>
            <a:endParaRPr lang="cs-CZ" sz="2000" dirty="0"/>
          </a:p>
          <a:p>
            <a:r>
              <a:rPr lang="cs-CZ" sz="2000" b="1" dirty="0"/>
              <a:t>Frontální prezentace </a:t>
            </a:r>
            <a:r>
              <a:rPr lang="cs-CZ" sz="2000" dirty="0"/>
              <a:t> </a:t>
            </a:r>
          </a:p>
          <a:p>
            <a:r>
              <a:rPr lang="cs-CZ" sz="2000" dirty="0" smtClean="0"/>
              <a:t>Práce s košem (snímek č. 11).</a:t>
            </a:r>
          </a:p>
          <a:p>
            <a:r>
              <a:rPr lang="cs-CZ" sz="2000" b="1" dirty="0" smtClean="0"/>
              <a:t>Fixace </a:t>
            </a:r>
            <a:endParaRPr lang="cs-CZ" sz="2000" dirty="0"/>
          </a:p>
          <a:p>
            <a:r>
              <a:rPr lang="cs-CZ" sz="2000" dirty="0"/>
              <a:t>Shrnutí a upevnění </a:t>
            </a:r>
            <a:r>
              <a:rPr lang="cs-CZ" sz="2000" dirty="0" smtClean="0"/>
              <a:t>informací, odpovídají na další zadané otázky (snímek č. 12 - 13).</a:t>
            </a:r>
          </a:p>
          <a:p>
            <a:r>
              <a:rPr lang="cs-CZ" sz="2000" dirty="0" smtClean="0"/>
              <a:t>Dokument žáci uloží.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5772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459882" y="1288577"/>
            <a:ext cx="8229600" cy="5184576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cs-CZ" sz="2400" dirty="0" smtClean="0"/>
              <a:t>Zdroje:</a:t>
            </a:r>
          </a:p>
          <a:p>
            <a:r>
              <a:rPr lang="cs-CZ" sz="2400" dirty="0"/>
              <a:t>NAVRÁTIL, Pavel. </a:t>
            </a:r>
            <a:r>
              <a:rPr lang="cs-CZ" sz="2400" i="1" dirty="0"/>
              <a:t>S počítačem na základní škole</a:t>
            </a:r>
            <a:r>
              <a:rPr lang="cs-CZ" sz="2400" dirty="0"/>
              <a:t>. Kralice na Hané: </a:t>
            </a:r>
            <a:r>
              <a:rPr lang="cs-CZ" sz="2400" dirty="0" err="1"/>
              <a:t>Computer</a:t>
            </a:r>
            <a:r>
              <a:rPr lang="cs-CZ" sz="2400" dirty="0"/>
              <a:t> Media s.r.o., 2005, ISBN 80-86686-49-3.</a:t>
            </a:r>
          </a:p>
          <a:p>
            <a:r>
              <a:rPr lang="cs-CZ" sz="2400" dirty="0"/>
              <a:t>KOVÁŘOVÁ, Libuše; NĚMEC, Vladimír; JIŘÍČEK, Michal a kol. </a:t>
            </a:r>
            <a:r>
              <a:rPr lang="cs-CZ" sz="2400" i="1" dirty="0"/>
              <a:t>Informatika pro základní školy</a:t>
            </a:r>
            <a:r>
              <a:rPr lang="cs-CZ" sz="2400" dirty="0"/>
              <a:t>. Kralice na Hané: </a:t>
            </a:r>
            <a:r>
              <a:rPr lang="cs-CZ" sz="2400" dirty="0" err="1"/>
              <a:t>Computer</a:t>
            </a:r>
            <a:r>
              <a:rPr lang="cs-CZ" sz="2400" dirty="0"/>
              <a:t> Media, 2009, ISBN 978-80-7402-015-5. </a:t>
            </a:r>
          </a:p>
          <a:p>
            <a:r>
              <a:rPr lang="cs-CZ" sz="2400" dirty="0" smtClean="0"/>
              <a:t>MS Office Klipart</a:t>
            </a:r>
          </a:p>
          <a:p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333375" y="2438400"/>
            <a:ext cx="8277225" cy="1452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4400" b="1" kern="10" spc="88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Comic Sans MS"/>
              </a:rPr>
              <a:t>OPERACE </a:t>
            </a:r>
            <a:r>
              <a:rPr lang="cs-CZ" sz="4400" b="1" kern="10" spc="88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100000">
                      <a:srgbClr val="FF9900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Comic Sans MS"/>
              </a:rPr>
              <a:t>SE SLOŽKAMI</a:t>
            </a:r>
            <a:endParaRPr lang="cs-CZ" sz="4400" b="1" kern="10" spc="88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/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23505" y="1551976"/>
            <a:ext cx="40322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Vytvoření složky</a:t>
            </a:r>
            <a:r>
              <a:rPr lang="cs-CZ" sz="3200" dirty="0">
                <a:latin typeface="Comic Sans MS" pitchFamily="66" charset="0"/>
              </a:rPr>
              <a:t>	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1600" y="2982119"/>
            <a:ext cx="324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Arial" charset="0"/>
              </a:rPr>
              <a:t>Pravé tlačítko myši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627363" y="3486944"/>
            <a:ext cx="0" cy="5746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2538" y="4063206"/>
            <a:ext cx="1008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>
                <a:latin typeface="Arial" charset="0"/>
              </a:rPr>
              <a:t>Nový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644261" y="4633772"/>
            <a:ext cx="0" cy="5746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978075" y="5214144"/>
            <a:ext cx="12969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>
                <a:latin typeface="Arial" charset="0"/>
              </a:rPr>
              <a:t>Složka</a:t>
            </a:r>
          </a:p>
        </p:txBody>
      </p:sp>
      <p:pic>
        <p:nvPicPr>
          <p:cNvPr id="1026" name="Picture 2" descr="C:\Users\Jana\AppData\Local\Microsoft\Windows\Temporary Internet Files\Content.IE5\9IR0HP05\MC9002306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347266"/>
            <a:ext cx="1512168" cy="2746030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499992" y="2978011"/>
            <a:ext cx="3240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>
                <a:latin typeface="Arial" charset="0"/>
              </a:rPr>
              <a:t>Levé</a:t>
            </a:r>
            <a:r>
              <a:rPr lang="cs-CZ" sz="2800" b="0" dirty="0" smtClean="0">
                <a:latin typeface="Arial" charset="0"/>
              </a:rPr>
              <a:t> </a:t>
            </a:r>
            <a:r>
              <a:rPr lang="cs-CZ" sz="2800" b="0" dirty="0">
                <a:latin typeface="Arial" charset="0"/>
              </a:rPr>
              <a:t>tlačítko myši</a:t>
            </a:r>
          </a:p>
        </p:txBody>
      </p:sp>
      <p:sp>
        <p:nvSpPr>
          <p:cNvPr id="16" name="Line 6"/>
          <p:cNvSpPr>
            <a:spLocks noChangeShapeType="1"/>
          </p:cNvSpPr>
          <p:nvPr/>
        </p:nvSpPr>
        <p:spPr bwMode="auto">
          <a:xfrm>
            <a:off x="6155755" y="3482836"/>
            <a:ext cx="0" cy="5746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5650930" y="4059098"/>
            <a:ext cx="1225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>
                <a:latin typeface="Arial" charset="0"/>
              </a:rPr>
              <a:t>Starý</a:t>
            </a:r>
            <a:endParaRPr lang="cs-CZ" sz="2800" b="0" dirty="0">
              <a:latin typeface="Arial" charset="0"/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6155755" y="4633773"/>
            <a:ext cx="0" cy="5746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5506466" y="5210036"/>
            <a:ext cx="18018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charset="0"/>
              </a:rPr>
              <a:t>P</a:t>
            </a:r>
            <a:r>
              <a:rPr lang="cs-CZ" sz="2800" dirty="0" smtClean="0">
                <a:latin typeface="Arial" charset="0"/>
              </a:rPr>
              <a:t>odložka</a:t>
            </a:r>
            <a:endParaRPr lang="cs-CZ" sz="2800" b="0" dirty="0">
              <a:latin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15335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ovéPole 20"/>
          <p:cNvSpPr txBox="1"/>
          <p:nvPr/>
        </p:nvSpPr>
        <p:spPr>
          <a:xfrm>
            <a:off x="1907704" y="2278613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2"/>
                </a:solidFill>
                <a:latin typeface="Comic Sans MS" pitchFamily="66" charset="0"/>
              </a:rPr>
              <a:t>A:</a:t>
            </a:r>
            <a:endParaRPr lang="cs-CZ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580112" y="220486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>
                <a:solidFill>
                  <a:schemeClr val="accent2"/>
                </a:solidFill>
                <a:latin typeface="Comic Sans MS" pitchFamily="66" charset="0"/>
              </a:rPr>
              <a:t>B</a:t>
            </a:r>
            <a:r>
              <a:rPr lang="cs-CZ" sz="3600" b="1" dirty="0" smtClean="0">
                <a:solidFill>
                  <a:schemeClr val="accent2"/>
                </a:solidFill>
                <a:latin typeface="Comic Sans MS" pitchFamily="66" charset="0"/>
              </a:rPr>
              <a:t>:</a:t>
            </a:r>
            <a:endParaRPr lang="cs-CZ" sz="36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527081" y="178766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Otázka č. 1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Vyber správnou odpověď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7" grpId="0" autoUpdateAnimBg="0"/>
      <p:bldP spid="3078" grpId="0" animBg="1"/>
      <p:bldP spid="3079" grpId="0" autoUpdateAnimBg="0"/>
      <p:bldP spid="3082" grpId="0" animBg="1"/>
      <p:bldP spid="3083" grpId="0" autoUpdateAnimBg="0"/>
      <p:bldP spid="15" grpId="0" autoUpdateAnimBg="0"/>
      <p:bldP spid="16" grpId="0" animBg="1"/>
      <p:bldP spid="17" grpId="0" autoUpdateAnimBg="0"/>
      <p:bldP spid="18" grpId="0" animBg="1"/>
      <p:bldP spid="19" grpId="0" autoUpdateAnimBg="0"/>
      <p:bldP spid="21" grpId="0"/>
      <p:bldP spid="22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 flipH="1">
            <a:off x="4716016" y="4204245"/>
            <a:ext cx="1008112" cy="115212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6156176" y="3052117"/>
            <a:ext cx="0" cy="5746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4860999" y="3628181"/>
            <a:ext cx="3527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Arial" charset="0"/>
              </a:rPr>
              <a:t>Složku pojmenujeme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275857" y="5428381"/>
            <a:ext cx="309634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 smtClean="0">
                <a:latin typeface="Arial" charset="0"/>
              </a:rPr>
              <a:t>	A:</a:t>
            </a:r>
          </a:p>
          <a:p>
            <a:pPr>
              <a:spcBef>
                <a:spcPct val="50000"/>
              </a:spcBef>
            </a:pPr>
            <a:r>
              <a:rPr lang="cs-CZ" sz="2800" b="0" dirty="0" smtClean="0">
                <a:latin typeface="Arial" charset="0"/>
              </a:rPr>
              <a:t>Potvrdíme Enter</a:t>
            </a:r>
            <a:endParaRPr lang="cs-CZ" sz="2800" b="0" dirty="0">
              <a:latin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683965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660232" y="4204245"/>
            <a:ext cx="1008112" cy="108012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660232" y="5284365"/>
            <a:ext cx="23042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0000"/>
                </a:solidFill>
                <a:latin typeface="Arial" charset="0"/>
              </a:rPr>
              <a:t>	B:</a:t>
            </a:r>
          </a:p>
          <a:p>
            <a:r>
              <a:rPr lang="cs-CZ" sz="2800" dirty="0" smtClean="0">
                <a:solidFill>
                  <a:srgbClr val="000000"/>
                </a:solidFill>
                <a:latin typeface="Arial" charset="0"/>
              </a:rPr>
              <a:t>Klepneme mimo složku</a:t>
            </a:r>
            <a:endParaRPr lang="cs-CZ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11957"/>
            <a:ext cx="46386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ovéPole 10"/>
          <p:cNvSpPr txBox="1"/>
          <p:nvPr/>
        </p:nvSpPr>
        <p:spPr>
          <a:xfrm>
            <a:off x="251520" y="260648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Otázka č. 2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Vyber správnou odpověď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utoUpdateAnimBg="0"/>
      <p:bldP spid="7" grpId="0" autoUpdateAnimBg="0"/>
      <p:bldP spid="9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477988" y="1340768"/>
            <a:ext cx="40238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 smtClean="0">
                <a:solidFill>
                  <a:schemeClr val="accent2"/>
                </a:solidFill>
                <a:latin typeface="Comic Sans MS" pitchFamily="66" charset="0"/>
              </a:rPr>
              <a:t>Označování složky</a:t>
            </a:r>
            <a:endParaRPr lang="cs-CZ" sz="32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644008" y="2794379"/>
            <a:ext cx="19431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B: klik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123728" y="2794379"/>
            <a:ext cx="23034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A:dvojklik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3041332" y="1988840"/>
            <a:ext cx="287238" cy="576138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506964" y="2074300"/>
            <a:ext cx="289470" cy="576064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79872" y="6363681"/>
            <a:ext cx="71282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solidFill>
                  <a:srgbClr val="FF0000"/>
                </a:solidFill>
                <a:latin typeface="Arial" charset="0"/>
              </a:rPr>
              <a:t>Pozor, klepat na ikonu, ne na nápis pod </a:t>
            </a: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ní!</a:t>
            </a:r>
            <a:endParaRPr lang="cs-CZ" sz="28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3074" name="Picture 2" descr="C:\Users\Jana\AppData\Local\Microsoft\Windows\Temporary Internet Files\Content.IE5\9IR0HP05\MC90023064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7337475" y="2074050"/>
            <a:ext cx="1268895" cy="230425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23528" y="140439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Otázka č. 3 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Přiřaď  správně, co platí pro označování složky a co pro otevírání složky.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627784" y="4077072"/>
            <a:ext cx="33826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>
                <a:solidFill>
                  <a:schemeClr val="accent2"/>
                </a:solidFill>
                <a:latin typeface="Comic Sans MS" pitchFamily="66" charset="0"/>
              </a:rPr>
              <a:t>Otevírání </a:t>
            </a:r>
            <a:r>
              <a:rPr lang="cs-CZ" sz="3200" b="1" dirty="0">
                <a:solidFill>
                  <a:schemeClr val="accent2"/>
                </a:solidFill>
                <a:latin typeface="Comic Sans MS" pitchFamily="66" charset="0"/>
              </a:rPr>
              <a:t>složky</a:t>
            </a:r>
            <a:endParaRPr lang="cs-CZ" sz="3200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553499" y="5500081"/>
            <a:ext cx="19431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B: klik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033219" y="5500081"/>
            <a:ext cx="2303463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3200" dirty="0" smtClean="0">
                <a:latin typeface="Comic Sans MS" pitchFamily="66" charset="0"/>
              </a:rPr>
              <a:t>A:dvojklik</a:t>
            </a:r>
            <a:endParaRPr lang="cs-CZ" sz="3200" dirty="0">
              <a:latin typeface="Comic Sans MS" pitchFamily="66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2950823" y="4694542"/>
            <a:ext cx="287238" cy="576138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5416455" y="4780002"/>
            <a:ext cx="289470" cy="576064"/>
          </a:xfrm>
          <a:prstGeom prst="downArrow">
            <a:avLst>
              <a:gd name="adj1" fmla="val 50000"/>
              <a:gd name="adj2" fmla="val 685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76 -0.49352 " pathEditMode="relative" ptsTypes="AA">
                                      <p:cBhvr>
                                        <p:cTn id="3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37014 -0.4935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625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125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8576 -0.49352 " pathEditMode="relative" ptsTypes="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37014 -0.4935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2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01" grpId="0" animBg="1" autoUpdateAnimBg="0"/>
      <p:bldP spid="4101" grpId="1" animBg="1"/>
      <p:bldP spid="4102" grpId="0" animBg="1" autoUpdateAnimBg="0"/>
      <p:bldP spid="4102" grpId="1" animBg="1"/>
      <p:bldP spid="4103" grpId="0" animBg="1"/>
      <p:bldP spid="4104" grpId="0" animBg="1"/>
      <p:bldP spid="4105" grpId="0" autoUpdateAnimBg="0"/>
      <p:bldP spid="9" grpId="0"/>
      <p:bldP spid="11" grpId="0" animBg="1" autoUpdateAnimBg="0"/>
      <p:bldP spid="11" grpId="1" animBg="1"/>
      <p:bldP spid="12" grpId="0" animBg="1" autoUpdateAnimBg="0"/>
      <p:bldP spid="12" grpId="1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33718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24744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3568" y="404664"/>
            <a:ext cx="619283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>
                <a:solidFill>
                  <a:schemeClr val="accent2"/>
                </a:solidFill>
                <a:latin typeface="Comic Sans MS" pitchFamily="66" charset="0"/>
              </a:rPr>
              <a:t>Přejmenování </a:t>
            </a:r>
            <a:r>
              <a:rPr lang="cs-CZ" sz="3200" dirty="0" smtClean="0">
                <a:solidFill>
                  <a:schemeClr val="accent2"/>
                </a:solidFill>
                <a:latin typeface="Comic Sans MS" pitchFamily="66" charset="0"/>
              </a:rPr>
              <a:t>složky    1. způsob</a:t>
            </a:r>
            <a:r>
              <a:rPr lang="cs-CZ" sz="3200" dirty="0">
                <a:solidFill>
                  <a:schemeClr val="accent2"/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 rot="-1864299">
            <a:off x="2070758" y="1548484"/>
            <a:ext cx="1801812" cy="574675"/>
          </a:xfrm>
          <a:prstGeom prst="leftArrow">
            <a:avLst>
              <a:gd name="adj1" fmla="val 50000"/>
              <a:gd name="adj2" fmla="val 78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23928" y="1124744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Arial" charset="0"/>
              </a:rPr>
              <a:t>1.  Pravé tlačítko	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436096" y="2780928"/>
            <a:ext cx="2592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Arial" charset="0"/>
              </a:rPr>
              <a:t>2. Levé tlačítko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 rot="-1864299">
            <a:off x="4519031" y="3564708"/>
            <a:ext cx="1801813" cy="574675"/>
          </a:xfrm>
          <a:prstGeom prst="leftArrow">
            <a:avLst>
              <a:gd name="adj1" fmla="val 50000"/>
              <a:gd name="adj2" fmla="val 78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pic>
        <p:nvPicPr>
          <p:cNvPr id="2050" name="Picture 2" descr="http://www.vydelavejtenawebu.cz/var/ag/13977/146714-affiliate_partnersk%C3%BD_program_rukasmy%C5%A1%C3%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692696"/>
            <a:ext cx="1691680" cy="1127787"/>
          </a:xfrm>
          <a:prstGeom prst="rect">
            <a:avLst/>
          </a:prstGeom>
          <a:noFill/>
        </p:spPr>
      </p:pic>
      <p:pic>
        <p:nvPicPr>
          <p:cNvPr id="12" name="Picture 2" descr="http://www.vydelavejtenawebu.cz/var/ag/13977/146714-affiliate_partnersk%C3%BD_program_rukasmy%C5%A1%C3%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3501008"/>
            <a:ext cx="1691680" cy="1127787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251520" y="5373216"/>
            <a:ext cx="8712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Otázka č. 4:</a:t>
            </a:r>
          </a:p>
          <a:p>
            <a:r>
              <a:rPr lang="cs-CZ" sz="2800" dirty="0" smtClean="0">
                <a:solidFill>
                  <a:srgbClr val="CC0000"/>
                </a:solidFill>
              </a:rPr>
              <a:t>Co vybereme z místní nabídky?</a:t>
            </a:r>
            <a:r>
              <a:rPr lang="cs-CZ" sz="2400" dirty="0" smtClean="0">
                <a:solidFill>
                  <a:srgbClr val="CC0000"/>
                </a:solidFill>
              </a:rPr>
              <a:t>		</a:t>
            </a:r>
            <a:r>
              <a:rPr lang="cs-CZ" sz="3200" dirty="0" smtClean="0">
                <a:solidFill>
                  <a:srgbClr val="CC0000"/>
                </a:solidFill>
              </a:rPr>
              <a:t>A:  Změnit název</a:t>
            </a:r>
          </a:p>
          <a:p>
            <a:r>
              <a:rPr lang="cs-CZ" sz="3200" dirty="0" smtClean="0">
                <a:solidFill>
                  <a:srgbClr val="CC0000"/>
                </a:solidFill>
              </a:rPr>
              <a:t>						B:  Přejmenovat</a:t>
            </a:r>
            <a:endParaRPr lang="cs-CZ" sz="32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animBg="1"/>
      <p:bldP spid="5126" grpId="0" autoUpdateAnimBg="0"/>
      <p:bldP spid="5129" grpId="0" autoUpdateAnimBg="0"/>
      <p:bldP spid="5127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429000"/>
            <a:ext cx="1152128" cy="1307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827584" y="188640"/>
            <a:ext cx="8136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>
                <a:solidFill>
                  <a:schemeClr val="accent2"/>
                </a:solidFill>
                <a:latin typeface="Comic Sans MS" pitchFamily="66" charset="0"/>
              </a:rPr>
              <a:t>Přejmenování složky	</a:t>
            </a:r>
            <a:r>
              <a:rPr lang="cs-CZ" sz="3200" dirty="0" smtClean="0">
                <a:solidFill>
                  <a:schemeClr val="accent2"/>
                </a:solidFill>
                <a:latin typeface="Comic Sans MS" pitchFamily="66" charset="0"/>
              </a:rPr>
              <a:t>2. způsob</a:t>
            </a:r>
            <a:endParaRPr lang="cs-CZ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132138" y="1053158"/>
            <a:ext cx="4537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charset="0"/>
              </a:rPr>
              <a:t>Označíme složku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27650" y="2708920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charset="0"/>
              </a:rPr>
              <a:t>Klepneme na název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724525" y="1556395"/>
            <a:ext cx="0" cy="11525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588125" y="3212902"/>
            <a:ext cx="0" cy="7921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39818" y="4074567"/>
            <a:ext cx="2268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i="1" dirty="0">
                <a:latin typeface="Arial" charset="0"/>
              </a:rPr>
              <a:t>bliká kurzor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508625" y="3861048"/>
            <a:ext cx="30241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>
                <a:latin typeface="Arial" charset="0"/>
              </a:rPr>
              <a:t>Můžeme psát nové jméno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1908175" y="1053158"/>
            <a:ext cx="1223963" cy="574675"/>
          </a:xfrm>
          <a:prstGeom prst="leftArrow">
            <a:avLst>
              <a:gd name="adj1" fmla="val 50000"/>
              <a:gd name="adj2" fmla="val 532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>
            <a:off x="3851275" y="2636912"/>
            <a:ext cx="1368425" cy="574675"/>
          </a:xfrm>
          <a:prstGeom prst="leftArrow">
            <a:avLst>
              <a:gd name="adj1" fmla="val 50000"/>
              <a:gd name="adj2" fmla="val 595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483768" y="4437112"/>
            <a:ext cx="2159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060848"/>
            <a:ext cx="166208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2555776" y="2996952"/>
            <a:ext cx="1080120" cy="144050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251520" y="4653136"/>
            <a:ext cx="87129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Otázka č. 5</a:t>
            </a:r>
          </a:p>
          <a:p>
            <a:r>
              <a:rPr lang="cs-CZ" sz="2400" dirty="0" smtClean="0">
                <a:solidFill>
                  <a:srgbClr val="FF0000"/>
                </a:solidFill>
              </a:rPr>
              <a:t>Jak opravíte drobnou, např. gramatickou chybu v názvu složky?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A: Označíme název složky a celý název znovu přepíšeme.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B: Označíme název složky a znovu klikneme do názvu složky až v názvu pouze bliká kurzor a chybu opravíme. 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9" grpId="0" autoUpdateAnimBg="0"/>
      <p:bldP spid="6150" grpId="0" autoUpdateAnimBg="0"/>
      <p:bldP spid="6151" grpId="0" animBg="1"/>
      <p:bldP spid="6152" grpId="0" animBg="1"/>
      <p:bldP spid="6154" grpId="0" autoUpdateAnimBg="0"/>
      <p:bldP spid="6155" grpId="0" autoUpdateAnimBg="0"/>
      <p:bldP spid="6156" grpId="0" animBg="1"/>
      <p:bldP spid="6157" grpId="0" animBg="1"/>
      <p:bldP spid="6159" grpId="0" animBg="1"/>
      <p:bldP spid="6153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11560" y="332656"/>
            <a:ext cx="82089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dirty="0">
                <a:solidFill>
                  <a:schemeClr val="accent2"/>
                </a:solidFill>
                <a:latin typeface="Comic Sans MS" pitchFamily="66" charset="0"/>
              </a:rPr>
              <a:t>Přesouvání </a:t>
            </a:r>
            <a:r>
              <a:rPr lang="cs-CZ" sz="3200" dirty="0" smtClean="0">
                <a:solidFill>
                  <a:schemeClr val="accent2"/>
                </a:solidFill>
                <a:latin typeface="Comic Sans MS" pitchFamily="66" charset="0"/>
              </a:rPr>
              <a:t>složek levým tlačítkem myši</a:t>
            </a:r>
            <a:endParaRPr lang="cs-CZ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552" y="620688"/>
            <a:ext cx="8280919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dirty="0" smtClean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latin typeface="Arial" charset="0"/>
              </a:rPr>
              <a:t>Zavřenou </a:t>
            </a:r>
            <a:r>
              <a:rPr lang="cs-CZ" sz="2800" dirty="0">
                <a:latin typeface="Arial" charset="0"/>
              </a:rPr>
              <a:t>složku </a:t>
            </a:r>
            <a:r>
              <a:rPr lang="cs-CZ" sz="2800" dirty="0" smtClean="0">
                <a:latin typeface="Arial" charset="0"/>
              </a:rPr>
              <a:t>(její </a:t>
            </a:r>
            <a:r>
              <a:rPr lang="cs-CZ" sz="2800" dirty="0">
                <a:latin typeface="Arial" charset="0"/>
              </a:rPr>
              <a:t>ikonu) chytneme myší </a:t>
            </a:r>
            <a:r>
              <a:rPr lang="cs-CZ" sz="2800" dirty="0" smtClean="0">
                <a:latin typeface="Arial" charset="0"/>
              </a:rPr>
              <a:t>(levé </a:t>
            </a:r>
            <a:r>
              <a:rPr lang="cs-CZ" sz="2800" dirty="0">
                <a:latin typeface="Arial" charset="0"/>
              </a:rPr>
              <a:t>tlačítko myši, držíme) a přesouváme na nové místo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39552" y="3478649"/>
            <a:ext cx="80645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Otázka č. 6</a:t>
            </a:r>
          </a:p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Při přesouvání z  </a:t>
            </a:r>
            <a:r>
              <a:rPr lang="cs-CZ" sz="2400" dirty="0">
                <a:solidFill>
                  <a:srgbClr val="FF0000"/>
                </a:solidFill>
                <a:latin typeface="Arial" charset="0"/>
              </a:rPr>
              <a:t>disku na jiný disk se složka </a:t>
            </a:r>
            <a:endParaRPr lang="cs-CZ" sz="2400" dirty="0" smtClean="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A: přesune </a:t>
            </a:r>
          </a:p>
          <a:p>
            <a:pPr>
              <a:spcBef>
                <a:spcPct val="50000"/>
              </a:spcBef>
            </a:pPr>
            <a:r>
              <a:rPr lang="cs-CZ" sz="3200" dirty="0" smtClean="0">
                <a:solidFill>
                  <a:srgbClr val="FF0000"/>
                </a:solidFill>
                <a:latin typeface="Arial" charset="0"/>
              </a:rPr>
              <a:t>B: kopíruje</a:t>
            </a:r>
            <a:endParaRPr lang="cs-CZ" sz="24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8" name="Picture 2" descr="http://www.vydelavejtenawebu.cz/var/ag/13977/146714-affiliate_partnersk%C3%BD_program_rukasmy%C5%A1%C3%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597357"/>
            <a:ext cx="1691680" cy="1127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dirty="0" smtClean="0">
                <a:solidFill>
                  <a:schemeClr val="accent2"/>
                </a:solidFill>
                <a:latin typeface="Comic Sans MS" pitchFamily="66" charset="0"/>
              </a:rPr>
              <a:t> Přesouvání pravým </a:t>
            </a:r>
            <a:r>
              <a:rPr lang="cs-CZ" sz="3200" dirty="0">
                <a:solidFill>
                  <a:schemeClr val="accent2"/>
                </a:solidFill>
                <a:latin typeface="Comic Sans MS" pitchFamily="66" charset="0"/>
              </a:rPr>
              <a:t>tlačítkem myši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2979816" cy="187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131840" y="1196752"/>
            <a:ext cx="39608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Arial" charset="0"/>
              </a:rPr>
              <a:t>Chytit pravým tlačítkem myši, přesunout a pustit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80112" y="2708920"/>
            <a:ext cx="33115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0" dirty="0">
                <a:latin typeface="Arial" charset="0"/>
              </a:rPr>
              <a:t>Vybrat z nabídky, označit a kliknout</a:t>
            </a:r>
          </a:p>
        </p:txBody>
      </p:sp>
      <p:pic>
        <p:nvPicPr>
          <p:cNvPr id="10" name="Picture 2" descr="http://www.vydelavejtenawebu.cz/var/ag/13977/146714-affiliate_partnersk%C3%BD_program_rukasmy%C5%A1%C3%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1221093"/>
            <a:ext cx="1691680" cy="1127787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268760"/>
            <a:ext cx="191929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AutoShape 6"/>
          <p:cNvSpPr>
            <a:spLocks noChangeArrowheads="1"/>
          </p:cNvSpPr>
          <p:nvPr/>
        </p:nvSpPr>
        <p:spPr bwMode="auto">
          <a:xfrm rot="-1864299">
            <a:off x="1243433" y="1056178"/>
            <a:ext cx="1289262" cy="574675"/>
          </a:xfrm>
          <a:prstGeom prst="leftArrow">
            <a:avLst>
              <a:gd name="adj1" fmla="val 50000"/>
              <a:gd name="adj2" fmla="val 7838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39552" y="4293096"/>
            <a:ext cx="80645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Otázka č. 7</a:t>
            </a:r>
          </a:p>
          <a:p>
            <a:pPr>
              <a:spcBef>
                <a:spcPct val="50000"/>
              </a:spcBef>
            </a:pPr>
            <a:r>
              <a:rPr lang="cs-CZ" sz="2400" dirty="0" smtClean="0">
                <a:solidFill>
                  <a:srgbClr val="FF0000"/>
                </a:solidFill>
                <a:latin typeface="Arial" charset="0"/>
              </a:rPr>
              <a:t>Co vybereme z místní nabídky?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A: Kopírovat sem </a:t>
            </a:r>
          </a:p>
          <a:p>
            <a:pPr>
              <a:spcBef>
                <a:spcPct val="50000"/>
              </a:spcBef>
            </a:pPr>
            <a:r>
              <a:rPr lang="cs-CZ" sz="2800" dirty="0" smtClean="0">
                <a:solidFill>
                  <a:srgbClr val="FF0000"/>
                </a:solidFill>
                <a:latin typeface="Arial" charset="0"/>
              </a:rPr>
              <a:t>B: Přesunout sem</a:t>
            </a:r>
            <a:endParaRPr lang="cs-CZ" sz="2000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9" grpId="0" autoUpdateAnimBg="0"/>
      <p:bldP spid="8200" grpId="0" autoUpdateAnimBg="0"/>
      <p:bldP spid="8198" grpId="0" animBg="1"/>
      <p:bldP spid="1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547</Words>
  <Application>Microsoft Office PowerPoint</Application>
  <PresentationFormat>Předvádění na obrazovce (4:3)</PresentationFormat>
  <Paragraphs>113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Default Design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</dc:creator>
  <cp:lastModifiedBy>jjirousova</cp:lastModifiedBy>
  <cp:revision>52</cp:revision>
  <dcterms:created xsi:type="dcterms:W3CDTF">2011-10-31T16:18:01Z</dcterms:created>
  <dcterms:modified xsi:type="dcterms:W3CDTF">2012-11-25T14:26:11Z</dcterms:modified>
</cp:coreProperties>
</file>