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8" r:id="rId3"/>
    <p:sldId id="268" r:id="rId4"/>
    <p:sldId id="257" r:id="rId5"/>
    <p:sldId id="259" r:id="rId6"/>
    <p:sldId id="260" r:id="rId7"/>
    <p:sldId id="263" r:id="rId8"/>
    <p:sldId id="262" r:id="rId9"/>
    <p:sldId id="264" r:id="rId10"/>
    <p:sldId id="265" r:id="rId11"/>
    <p:sldId id="266" r:id="rId12"/>
    <p:sldId id="256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DDE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9650B-580F-4849-93C5-C7A44AA6DE48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9DCB1-E91D-4E8F-A00E-07D58B54D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28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9DCB1-E91D-4E8F-A00E-07D58B54DB43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DC9D1-941C-4427-B761-51C9E18FE4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59DD1-08B0-4B37-9137-D5562CB55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CD110-1540-4CEF-8725-BAC3FA4590D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3DA58-1B36-4AE5-AE63-44B008CE4AB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D0FC6-A105-47B1-8D70-F6C334386B3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5F2B-C8A7-4D28-9E54-7A716D8BEB7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263B-108A-4916-9A30-9B6B3F2ED2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C8274-A98B-464A-9725-A5B643744D8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4CBBD-333F-4A99-BBB8-6532737BF2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6212D-0300-4420-8022-5420EA5CE7B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6B756-74B0-4045-B5A3-607121346A8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2500">
              <a:srgbClr val="FFC000"/>
            </a:gs>
            <a:gs pos="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4569D-BBAE-4C60-B70F-AE7CB8F797A5}" type="datetimeFigureOut">
              <a:rPr lang="cs-CZ" smtClean="0"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30088-AB97-4B5F-B3F8-610BDBB5FFD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2500">
              <a:srgbClr val="FFC000"/>
            </a:gs>
            <a:gs pos="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A093CC-295C-4F95-8529-BE708AE9E6F6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w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VM vytvořen: listopad 2011,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výukový materiál určen pro: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ročník,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Základy práce s počítačem, P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ráce s adresáři a soubory 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technologie_10</a:t>
            </a:r>
            <a:endParaRPr lang="cs-CZ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-72516" y="5939988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i="1" dirty="0"/>
              <a:t>Autorem materiálu a všech jeho částí, není-li uvedeno jinak, je </a:t>
            </a:r>
            <a:r>
              <a:rPr lang="cs-CZ" i="1" dirty="0" smtClean="0"/>
              <a:t>Mgr. Jana </a:t>
            </a:r>
            <a:r>
              <a:rPr lang="cs-CZ" i="1" dirty="0"/>
              <a:t>Jiroušová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7584" y="479574"/>
            <a:ext cx="78488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Přesouvání souboru z jednoho disku na tentýž disk, ale do jiného adresáře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09800" y="5420072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Comic Sans MS" pitchFamily="66" charset="0"/>
              </a:rPr>
              <a:t>Není třeba držet žádnou klávesu</a:t>
            </a:r>
          </a:p>
        </p:txBody>
      </p:sp>
      <p:pic>
        <p:nvPicPr>
          <p:cNvPr id="16388" name="Picture 4" descr="D:\JANA\JANA\animace\ikona disku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354560"/>
            <a:ext cx="29718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D:\JANA\JANA\animace\ikona slož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73760"/>
            <a:ext cx="6858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D:\JANA\JANA\animace\ikona slož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573760"/>
            <a:ext cx="6858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200400" y="4411960"/>
            <a:ext cx="2057400" cy="457200"/>
          </a:xfrm>
          <a:prstGeom prst="curvedUpArrow">
            <a:avLst>
              <a:gd name="adj1" fmla="val 90000"/>
              <a:gd name="adj2" fmla="val 1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75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65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15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65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15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75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47575" y="692695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r>
              <a:rPr lang="cs-CZ" b="1" dirty="0" smtClean="0"/>
              <a:t>Anotace</a:t>
            </a:r>
            <a:r>
              <a:rPr lang="cs-CZ" b="1" dirty="0"/>
              <a:t>: </a:t>
            </a:r>
            <a:r>
              <a:rPr lang="cs-CZ" dirty="0"/>
              <a:t>Prohloubení učiva ze 4. </a:t>
            </a:r>
            <a:r>
              <a:rPr lang="cs-CZ" dirty="0" smtClean="0"/>
              <a:t>ročníku</a:t>
            </a:r>
            <a:r>
              <a:rPr lang="cs-CZ" dirty="0"/>
              <a:t> </a:t>
            </a:r>
            <a:r>
              <a:rPr lang="cs-CZ" dirty="0" smtClean="0"/>
              <a:t>– práce s adresáři</a:t>
            </a:r>
            <a:endParaRPr lang="cs-CZ" dirty="0"/>
          </a:p>
          <a:p>
            <a:r>
              <a:rPr lang="cs-CZ" b="1" dirty="0" smtClean="0"/>
              <a:t>Očekávaný výstup: </a:t>
            </a:r>
            <a:r>
              <a:rPr lang="cs-CZ" dirty="0"/>
              <a:t>Žák se podle návodu učitele </a:t>
            </a:r>
            <a:r>
              <a:rPr lang="cs-CZ" dirty="0" smtClean="0"/>
              <a:t>naučí</a:t>
            </a:r>
            <a:r>
              <a:rPr lang="cs-CZ" dirty="0"/>
              <a:t> </a:t>
            </a:r>
            <a:r>
              <a:rPr lang="cs-CZ" dirty="0" smtClean="0"/>
              <a:t>kopírovat a přesouvat složku různými způsoby,</a:t>
            </a:r>
            <a:r>
              <a:rPr lang="cs-CZ" dirty="0"/>
              <a:t> </a:t>
            </a:r>
            <a:r>
              <a:rPr lang="cs-CZ" dirty="0" smtClean="0"/>
              <a:t>seznámí </a:t>
            </a:r>
            <a:r>
              <a:rPr lang="cs-CZ" dirty="0"/>
              <a:t>se </a:t>
            </a:r>
            <a:r>
              <a:rPr lang="cs-CZ" dirty="0" smtClean="0"/>
              <a:t>s důležitostí adresáře</a:t>
            </a:r>
            <a:r>
              <a:rPr lang="cs-CZ" dirty="0"/>
              <a:t>.</a:t>
            </a:r>
            <a:br>
              <a:rPr lang="cs-CZ" dirty="0"/>
            </a:br>
            <a:r>
              <a:rPr lang="cs-CZ" b="1" dirty="0" smtClean="0"/>
              <a:t>Frontální </a:t>
            </a:r>
            <a:r>
              <a:rPr lang="cs-CZ" b="1" dirty="0"/>
              <a:t>prezentace </a:t>
            </a:r>
            <a:r>
              <a:rPr lang="cs-CZ" dirty="0"/>
              <a:t> </a:t>
            </a:r>
          </a:p>
          <a:p>
            <a:r>
              <a:rPr lang="cs-CZ" dirty="0" smtClean="0"/>
              <a:t>Na základě prezentace a předchozích zkušeností shrnout pravidla přesouvání a kopírování souborů a složek (snímek 3 – 10)</a:t>
            </a:r>
          </a:p>
          <a:p>
            <a:r>
              <a:rPr lang="cs-CZ" b="1" dirty="0" smtClean="0"/>
              <a:t>Fixace </a:t>
            </a:r>
            <a:endParaRPr lang="cs-CZ" dirty="0"/>
          </a:p>
          <a:p>
            <a:r>
              <a:rPr lang="cs-CZ" dirty="0" smtClean="0"/>
              <a:t>Upevnění informací v průběhu frontální prezentace praktické cvičení, vytvoření cvičných </a:t>
            </a:r>
            <a:r>
              <a:rPr lang="cs-CZ" dirty="0"/>
              <a:t>s</a:t>
            </a:r>
            <a:r>
              <a:rPr lang="cs-CZ" dirty="0" smtClean="0"/>
              <a:t>ložek a provádět s nimi dané operace.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59882" y="476672"/>
            <a:ext cx="8229600" cy="475252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cs-CZ" sz="2000" dirty="0" smtClean="0"/>
              <a:t>Zdroje:</a:t>
            </a:r>
          </a:p>
          <a:p>
            <a:r>
              <a:rPr lang="cs-CZ" sz="2000" dirty="0"/>
              <a:t>NAVRÁTIL, Pavel. </a:t>
            </a:r>
            <a:r>
              <a:rPr lang="cs-CZ" sz="2000" i="1" dirty="0"/>
              <a:t>S počítačem na základní škole</a:t>
            </a:r>
            <a:r>
              <a:rPr lang="cs-CZ" sz="2000" dirty="0"/>
              <a:t>. Kralice na Hané: </a:t>
            </a:r>
            <a:r>
              <a:rPr lang="cs-CZ" sz="2000" dirty="0" err="1"/>
              <a:t>Computer</a:t>
            </a:r>
            <a:r>
              <a:rPr lang="cs-CZ" sz="2000" dirty="0"/>
              <a:t> Media s.r.o., 2005, ISBN 80-86686-49-3.</a:t>
            </a:r>
          </a:p>
          <a:p>
            <a:r>
              <a:rPr lang="cs-CZ" sz="2000" dirty="0"/>
              <a:t>KOVÁŘOVÁ, Libuše; NĚMEC, Vladimír; JIŘÍČEK, Michal a kol. </a:t>
            </a:r>
            <a:r>
              <a:rPr lang="cs-CZ" sz="2000" i="1" dirty="0"/>
              <a:t>Informatika pro základní školy</a:t>
            </a:r>
            <a:r>
              <a:rPr lang="cs-CZ" sz="2000" dirty="0"/>
              <a:t>. Kralice na Hané: </a:t>
            </a:r>
            <a:r>
              <a:rPr lang="cs-CZ" sz="2000" dirty="0" err="1"/>
              <a:t>Computer</a:t>
            </a:r>
            <a:r>
              <a:rPr lang="cs-CZ" sz="2000" dirty="0"/>
              <a:t> Media, 2009, ISBN 978-80-7402-015-5. </a:t>
            </a:r>
          </a:p>
          <a:p>
            <a:r>
              <a:rPr lang="cs-CZ" sz="2000" dirty="0" smtClean="0"/>
              <a:t>MS Office Klipart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2276872"/>
            <a:ext cx="71561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cs-CZ" sz="4800" b="1" kern="0" dirty="0" smtClean="0">
                <a:solidFill>
                  <a:srgbClr val="FF0000"/>
                </a:solidFill>
              </a:rPr>
              <a:t>Práce </a:t>
            </a:r>
            <a:r>
              <a:rPr lang="cs-CZ" sz="4800" b="1" kern="0" dirty="0">
                <a:solidFill>
                  <a:srgbClr val="FF0000"/>
                </a:solidFill>
              </a:rPr>
              <a:t>s adresáři a soubory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691680" y="328498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Prohloubení učiva 4. ročník</a:t>
            </a:r>
            <a:endParaRPr lang="cs-CZ" sz="3600" dirty="0"/>
          </a:p>
        </p:txBody>
      </p:sp>
      <p:pic>
        <p:nvPicPr>
          <p:cNvPr id="4097" name="Picture 1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509120"/>
            <a:ext cx="1713586" cy="1667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  <a:latin typeface="Comic Sans MS" pitchFamily="66" charset="0"/>
              </a:rPr>
              <a:t>Kopírování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362200" y="14478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Comic Sans MS" pitchFamily="66" charset="0"/>
              </a:rPr>
              <a:t>=vytvoření kopie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2590800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  <a:latin typeface="Comic Sans MS" pitchFamily="66" charset="0"/>
              </a:rPr>
              <a:t>Přesouvání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0" y="3778994"/>
            <a:ext cx="640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Comic Sans MS" pitchFamily="66" charset="0"/>
              </a:rPr>
              <a:t>=přemístění souboru z jednoho místa na jiné místo v počítači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181600" y="685800"/>
            <a:ext cx="1981200" cy="533400"/>
          </a:xfrm>
          <a:custGeom>
            <a:avLst/>
            <a:gdLst>
              <a:gd name="T0" fmla="*/ 1485900 w 21600"/>
              <a:gd name="T1" fmla="*/ 0 h 21600"/>
              <a:gd name="T2" fmla="*/ 0 w 21600"/>
              <a:gd name="T3" fmla="*/ 266700 h 21600"/>
              <a:gd name="T4" fmla="*/ 1485900 w 21600"/>
              <a:gd name="T5" fmla="*/ 533400 h 21600"/>
              <a:gd name="T6" fmla="*/ 1981200 w 21600"/>
              <a:gd name="T7" fmla="*/ 266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 b="1">
              <a:solidFill>
                <a:srgbClr val="000000"/>
              </a:solidFill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181600" y="3484240"/>
            <a:ext cx="2362200" cy="304800"/>
          </a:xfrm>
          <a:prstGeom prst="curvedUpArrow">
            <a:avLst>
              <a:gd name="adj1" fmla="val 155000"/>
              <a:gd name="adj2" fmla="val 3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 b="1">
              <a:solidFill>
                <a:srgbClr val="000000"/>
              </a:solidFill>
            </a:endParaRPr>
          </a:p>
        </p:txBody>
      </p:sp>
      <p:pic>
        <p:nvPicPr>
          <p:cNvPr id="18433" name="Picture 1" descr="C:\Users\Jana\AppData\Local\Microsoft\Windows\Temporary Internet Files\Content.IE5\9IR0HP05\MC900442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773885"/>
            <a:ext cx="1520825" cy="189547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959" y="47750"/>
            <a:ext cx="972666" cy="1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4136"/>
            <a:ext cx="1378485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966" y="2060848"/>
            <a:ext cx="922065" cy="132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360" y="2066925"/>
            <a:ext cx="23717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  <p:bldP spid="10246" grpId="0" animBg="1"/>
      <p:bldP spid="102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332656"/>
            <a:ext cx="842416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>
                <a:solidFill>
                  <a:schemeClr val="accent2"/>
                </a:solidFill>
                <a:latin typeface="Comic Sans MS" pitchFamily="66" charset="0"/>
              </a:rPr>
              <a:t>Přesouvání a kopírování pravým tlačítkem myši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276475"/>
            <a:ext cx="212566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933825"/>
            <a:ext cx="2808288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AutoShape 6"/>
          <p:cNvSpPr>
            <a:spLocks noChangeArrowheads="1"/>
          </p:cNvSpPr>
          <p:nvPr/>
        </p:nvSpPr>
        <p:spPr bwMode="auto">
          <a:xfrm rot="-1864299">
            <a:off x="2051050" y="2276475"/>
            <a:ext cx="1801813" cy="574675"/>
          </a:xfrm>
          <a:prstGeom prst="leftArrow">
            <a:avLst>
              <a:gd name="adj1" fmla="val 50000"/>
              <a:gd name="adj2" fmla="val 78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779838" y="1773238"/>
            <a:ext cx="47526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Comic Sans MS" pitchFamily="66" charset="0"/>
              </a:rPr>
              <a:t>Chytit pravým tlačítkem myši, přesunout a pustit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64163" y="4508500"/>
            <a:ext cx="3973519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Comic Sans MS" pitchFamily="66" charset="0"/>
              </a:rPr>
              <a:t>Vybrat z nabídky, označit a kliknout</a:t>
            </a:r>
          </a:p>
        </p:txBody>
      </p:sp>
      <p:pic>
        <p:nvPicPr>
          <p:cNvPr id="12289" name="Picture 1" descr="C:\Users\Jana\AppData\Local\Microsoft\Windows\Temporary Internet Files\Content.IE5\G1M4YZQD\MC90023064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6159307" y="2489765"/>
            <a:ext cx="1243173" cy="2257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8" grpId="0" animBg="1"/>
      <p:bldP spid="8199" grpId="0" autoUpdateAnimBg="0"/>
      <p:bldP spid="820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573463"/>
            <a:ext cx="273526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644900"/>
            <a:ext cx="2700338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1125538"/>
            <a:ext cx="3360737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700338" y="620713"/>
            <a:ext cx="3636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Arial" charset="0"/>
              </a:rPr>
              <a:t>Při výběru z nabídky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 rot="7809723">
            <a:off x="1474788" y="2062163"/>
            <a:ext cx="2160587" cy="719137"/>
          </a:xfrm>
          <a:prstGeom prst="rightArrow">
            <a:avLst>
              <a:gd name="adj1" fmla="val 50000"/>
              <a:gd name="adj2" fmla="val 751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rot="2560853">
            <a:off x="5435600" y="2420938"/>
            <a:ext cx="1800225" cy="719137"/>
          </a:xfrm>
          <a:prstGeom prst="rightArrow">
            <a:avLst>
              <a:gd name="adj1" fmla="val 50000"/>
              <a:gd name="adj2" fmla="val 62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11265" name="Picture 1" descr="C:\Users\Jana\AppData\Local\Microsoft\Windows\Temporary Internet Files\Content.IE5\G1M4YZQD\MC90044045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70359"/>
            <a:ext cx="1584176" cy="2050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7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75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75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7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75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nimBg="1"/>
      <p:bldP spid="92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143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Kopírování souboru z jednoho disku na jiný disk: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8350" y="4488796"/>
            <a:ext cx="63671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0" dirty="0">
                <a:latin typeface="Comic Sans MS" pitchFamily="66" charset="0"/>
              </a:rPr>
              <a:t>Stačí soubor pouze přetáhnout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04558" y="5292497"/>
            <a:ext cx="81718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0" dirty="0">
                <a:latin typeface="Comic Sans MS" pitchFamily="66" charset="0"/>
              </a:rPr>
              <a:t>Použít pravé tlačítko a následnou nabídku</a:t>
            </a:r>
          </a:p>
        </p:txBody>
      </p:sp>
      <p:pic>
        <p:nvPicPr>
          <p:cNvPr id="12298" name="Picture 10" descr="D:\JANA\JANA\animace\ikona dis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29718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D:\JANA\JANA\animace\ikona disk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133600"/>
            <a:ext cx="29718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3886200" y="2286000"/>
            <a:ext cx="1524000" cy="685800"/>
          </a:xfrm>
          <a:custGeom>
            <a:avLst/>
            <a:gdLst>
              <a:gd name="T0" fmla="*/ 1143000 w 21600"/>
              <a:gd name="T1" fmla="*/ 0 h 21600"/>
              <a:gd name="T2" fmla="*/ 0 w 21600"/>
              <a:gd name="T3" fmla="*/ 342900 h 21600"/>
              <a:gd name="T4" fmla="*/ 1143000 w 21600"/>
              <a:gd name="T5" fmla="*/ 685800 h 21600"/>
              <a:gd name="T6" fmla="*/ 1524000 w 21600"/>
              <a:gd name="T7" fmla="*/ 342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9217" name="Picture 1" descr="C:\Users\Jana\AppData\Local\Microsoft\Windows\Temporary Internet Files\Content.IE5\6M4FMXUN\MC9000193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9550" y="3321875"/>
            <a:ext cx="213690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75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75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75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75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75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5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75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65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6" grpId="0" autoUpdateAnimBg="0"/>
      <p:bldP spid="123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95400" y="5334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Přesouvání souborů a složek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38400" y="2844225"/>
            <a:ext cx="36457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3600" b="0" dirty="0">
                <a:latin typeface="Comic Sans MS" pitchFamily="66" charset="0"/>
              </a:rPr>
              <a:t>Z okna do okna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199" y="3733800"/>
            <a:ext cx="5227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3600" b="0" dirty="0">
                <a:latin typeface="Comic Sans MS" pitchFamily="66" charset="0"/>
              </a:rPr>
              <a:t>Pomocí průzkumníka</a:t>
            </a:r>
          </a:p>
        </p:txBody>
      </p:sp>
      <p:sp>
        <p:nvSpPr>
          <p:cNvPr id="8" name="Šrafovaná šipka doprava 7"/>
          <p:cNvSpPr/>
          <p:nvPr/>
        </p:nvSpPr>
        <p:spPr bwMode="auto">
          <a:xfrm>
            <a:off x="2771800" y="1556792"/>
            <a:ext cx="2880320" cy="936104"/>
          </a:xfrm>
          <a:prstGeom prst="stripedRightArrow">
            <a:avLst>
              <a:gd name="adj1" fmla="val 43895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Obdélník 1"/>
          <p:cNvSpPr/>
          <p:nvPr/>
        </p:nvSpPr>
        <p:spPr bwMode="auto">
          <a:xfrm>
            <a:off x="827583" y="1628800"/>
            <a:ext cx="1534615" cy="936104"/>
          </a:xfrm>
          <a:prstGeom prst="rect">
            <a:avLst/>
          </a:prstGeom>
          <a:gradFill flip="none" rotWithShape="1">
            <a:gsLst>
              <a:gs pos="0">
                <a:srgbClr val="83DDE9">
                  <a:tint val="66000"/>
                  <a:satMod val="160000"/>
                </a:srgbClr>
              </a:gs>
              <a:gs pos="50000">
                <a:srgbClr val="83DDE9">
                  <a:tint val="44500"/>
                  <a:satMod val="160000"/>
                </a:srgbClr>
              </a:gs>
              <a:gs pos="100000">
                <a:srgbClr val="83DDE9">
                  <a:tint val="23500"/>
                  <a:satMod val="160000"/>
                </a:srgbClr>
              </a:gs>
            </a:gsLst>
            <a:lin ang="16200000" scaled="1"/>
            <a:tileRect/>
          </a:gra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6197850" y="1556792"/>
            <a:ext cx="1534615" cy="936104"/>
          </a:xfrm>
          <a:prstGeom prst="rect">
            <a:avLst/>
          </a:prstGeom>
          <a:gradFill flip="none" rotWithShape="1">
            <a:gsLst>
              <a:gs pos="0">
                <a:srgbClr val="83DDE9">
                  <a:tint val="66000"/>
                  <a:satMod val="160000"/>
                </a:srgbClr>
              </a:gs>
              <a:gs pos="50000">
                <a:srgbClr val="83DDE9">
                  <a:tint val="44500"/>
                  <a:satMod val="160000"/>
                </a:srgbClr>
              </a:gs>
              <a:gs pos="100000">
                <a:srgbClr val="83DDE9">
                  <a:tint val="23500"/>
                  <a:satMod val="160000"/>
                </a:srgbClr>
              </a:gs>
            </a:gsLst>
            <a:lin ang="16200000" scaled="1"/>
            <a:tileRect/>
          </a:gra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8" grpId="0" animBg="1"/>
      <p:bldP spid="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5646" y="188640"/>
            <a:ext cx="797683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Kopírování souboru z jednoho disku na tentýž disk (do jiného adresáře):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6828" y="4716133"/>
            <a:ext cx="8142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0" dirty="0">
                <a:latin typeface="Comic Sans MS" pitchFamily="66" charset="0"/>
              </a:rPr>
              <a:t>Je třeba držet stisknutou </a:t>
            </a:r>
            <a:r>
              <a:rPr lang="cs-CZ" sz="3200" dirty="0">
                <a:latin typeface="Comic Sans MS" pitchFamily="66" charset="0"/>
              </a:rPr>
              <a:t>klávesu Ctrl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5536" y="5314384"/>
            <a:ext cx="84969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0" dirty="0">
                <a:latin typeface="Comic Sans MS" pitchFamily="66" charset="0"/>
              </a:rPr>
              <a:t>Použít pravé tlačítko a následnou nabídku</a:t>
            </a:r>
          </a:p>
        </p:txBody>
      </p:sp>
      <p:pic>
        <p:nvPicPr>
          <p:cNvPr id="15365" name="Picture 5" descr="D:\JANA\JANA\animace\ikona dis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51856"/>
            <a:ext cx="29718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D:\JANA\JANA\animace\ikona slož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247256"/>
            <a:ext cx="6096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D:\JANA\JANA\animace\ikona slož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247256"/>
            <a:ext cx="6858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3581400" y="3247256"/>
            <a:ext cx="1371600" cy="685800"/>
          </a:xfrm>
          <a:custGeom>
            <a:avLst/>
            <a:gdLst>
              <a:gd name="T0" fmla="*/ 1028700 w 21600"/>
              <a:gd name="T1" fmla="*/ 0 h 21600"/>
              <a:gd name="T2" fmla="*/ 0 w 21600"/>
              <a:gd name="T3" fmla="*/ 342900 h 21600"/>
              <a:gd name="T4" fmla="*/ 1028700 w 21600"/>
              <a:gd name="T5" fmla="*/ 685800 h 21600"/>
              <a:gd name="T6" fmla="*/ 1371600 w 21600"/>
              <a:gd name="T7" fmla="*/ 342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75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75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75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75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75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75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75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utoUpdateAnimBg="0"/>
      <p:bldP spid="153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59632" y="4452228"/>
            <a:ext cx="72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Comic Sans MS" pitchFamily="66" charset="0"/>
              </a:rPr>
              <a:t>Je třeba držet stisknutou </a:t>
            </a:r>
            <a:r>
              <a:rPr lang="cs-CZ" sz="2800" dirty="0">
                <a:latin typeface="Comic Sans MS" pitchFamily="66" charset="0"/>
              </a:rPr>
              <a:t>klávesu Shift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59632" y="5138028"/>
            <a:ext cx="70678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>
                <a:latin typeface="Comic Sans MS" pitchFamily="66" charset="0"/>
              </a:rPr>
              <a:t>Použít pravé tlačítko a následnou nabídku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90600" y="762000"/>
            <a:ext cx="678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Přesouvání </a:t>
            </a:r>
            <a:r>
              <a:rPr lang="cs-CZ" sz="3200" b="1" u="sng" dirty="0">
                <a:solidFill>
                  <a:schemeClr val="accent6"/>
                </a:solidFill>
                <a:latin typeface="Comic Sans MS" pitchFamily="66" charset="0"/>
              </a:rPr>
              <a:t>souboru</a:t>
            </a:r>
            <a:r>
              <a:rPr lang="cs-CZ" sz="3200" b="1" dirty="0">
                <a:solidFill>
                  <a:schemeClr val="accent6"/>
                </a:solidFill>
                <a:latin typeface="Comic Sans MS" pitchFamily="66" charset="0"/>
              </a:rPr>
              <a:t> z jednoho disku na jiný disk</a:t>
            </a:r>
          </a:p>
        </p:txBody>
      </p:sp>
      <p:pic>
        <p:nvPicPr>
          <p:cNvPr id="13319" name="Picture 7" descr="D:\JANA\JANA\animace\ikona dis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29718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D:\JANA\JANA\animace\ikona disk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09800"/>
            <a:ext cx="29718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124200" y="3124200"/>
            <a:ext cx="2971800" cy="685800"/>
          </a:xfrm>
          <a:prstGeom prst="curvedUpArrow">
            <a:avLst>
              <a:gd name="adj1" fmla="val 86667"/>
              <a:gd name="adj2" fmla="val 17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75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3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75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21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306</Words>
  <Application>Microsoft Office PowerPoint</Application>
  <PresentationFormat>Předvádění na obrazovce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jjirousova</cp:lastModifiedBy>
  <cp:revision>20</cp:revision>
  <dcterms:created xsi:type="dcterms:W3CDTF">2011-11-01T19:25:48Z</dcterms:created>
  <dcterms:modified xsi:type="dcterms:W3CDTF">2012-11-25T14:08:46Z</dcterms:modified>
</cp:coreProperties>
</file>