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EF925-7770-45F4-B233-B4A6F8C4B99C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CE843-AF4D-4F16-A98D-4C203FCA1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67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B1866-D5BE-40C3-9790-5D8F5E6C0FA9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0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F4CE-0F62-4CE1-87C0-1AAFCE32C3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7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C394-9626-4E49-BE44-506F1A1036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6B69-523E-4E98-BA73-90983E6AAF5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1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878-37AD-43D9-A8EE-49F5A17FB9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7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DB68-15C5-42B1-AF41-4834D8F75C8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0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9111-0C12-46A9-A288-A33BB13521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6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DD70-F609-44EC-989D-E79666DB33A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6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C7858-BB4C-4B09-B694-8A29E483F6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A7C8-45B0-40C1-BD78-255FB8976FB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9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D176-7786-4245-BA60-EFC74ED12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8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0D3A-E3A2-42C6-9841-566D1D91FA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2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FFC000"/>
            </a:gs>
            <a:gs pos="0">
              <a:srgbClr val="FFFF0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34B0BD-E5EC-46F7-B6D7-193D469310F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6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VM vytvořen: listopad 2011,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Základy práce s počítačem, Operační systémy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číslo DUM: 32_211_informatika a </a:t>
            </a:r>
            <a:r>
              <a:rPr lang="cs-CZ" b="1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komunikační technologie_08</a:t>
            </a:r>
            <a:endParaRPr lang="cs-CZ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72516" y="5939988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</a:t>
            </a:r>
            <a:r>
              <a:rPr lang="cs-CZ" i="1" dirty="0" smtClean="0">
                <a:solidFill>
                  <a:srgbClr val="000000"/>
                </a:solidFill>
              </a:rPr>
              <a:t>Mgr. Jana </a:t>
            </a:r>
            <a:r>
              <a:rPr lang="cs-CZ" i="1" dirty="0">
                <a:solidFill>
                  <a:srgbClr val="000000"/>
                </a:solidFill>
              </a:rPr>
              <a:t>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13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rgbClr val="000000"/>
                </a:solidFill>
                <a:latin typeface="BankGothic Md BT" pitchFamily="34" charset="0"/>
              </a:rPr>
              <a:t>Druhy operačních systémů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7760" y="1690688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0000"/>
                </a:solidFill>
              </a:rPr>
              <a:t>MS - DOS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560" y="2909888"/>
            <a:ext cx="266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00"/>
                </a:solidFill>
              </a:rPr>
              <a:t>WINDOWS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7760" y="4129088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00"/>
                </a:solidFill>
              </a:rPr>
              <a:t>LINUX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560" y="5348288"/>
            <a:ext cx="289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00"/>
                </a:solidFill>
              </a:rPr>
              <a:t>MAC OS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92016" y="1600200"/>
            <a:ext cx="58284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Textový režim, jeden z prvních operačních systémů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915815" y="2743200"/>
            <a:ext cx="62570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Dnes nejpoužívanější, grafické uživatelské rozhraní, rozšířený software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915816" y="3962400"/>
            <a:ext cx="61206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Velmi stabilní OS, grafický i textový režim, je k dispozici zdarma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915816" y="5181600"/>
            <a:ext cx="625701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Určen pro počítače typu Apple Macintosh, systém podobný Windows</a:t>
            </a:r>
          </a:p>
        </p:txBody>
      </p:sp>
    </p:spTree>
    <p:extLst>
      <p:ext uri="{BB962C8B-B14F-4D97-AF65-F5344CB8AC3E}">
        <p14:creationId xmlns:p14="http://schemas.microsoft.com/office/powerpoint/2010/main" val="29575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37984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Anotace: </a:t>
            </a:r>
            <a:r>
              <a:rPr lang="cs-CZ" dirty="0"/>
              <a:t> </a:t>
            </a:r>
            <a:r>
              <a:rPr lang="cs-CZ" dirty="0" smtClean="0"/>
              <a:t>Operační systém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Žák si osvojí základní pojmy. </a:t>
            </a:r>
            <a:r>
              <a:rPr lang="cs-CZ" dirty="0" smtClean="0"/>
              <a:t>Chápe význam operačního systému, rozumí pojmu aplikační software, rozumí pojmu uživatelské rozhraní a grafický režim, chápe výhody tohoto uživatelského rozhraní, seznámí se s druhy operačního systému. </a:t>
            </a:r>
          </a:p>
          <a:p>
            <a:r>
              <a:rPr lang="cs-CZ" b="1" dirty="0" smtClean="0"/>
              <a:t>Osvojení pojmů</a:t>
            </a:r>
            <a:r>
              <a:rPr lang="cs-CZ" dirty="0" smtClean="0"/>
              <a:t>: grafické uživatelské rozhraní, </a:t>
            </a:r>
            <a:r>
              <a:rPr lang="cs-CZ" dirty="0" smtClean="0"/>
              <a:t>textové uživatelské </a:t>
            </a:r>
            <a:r>
              <a:rPr lang="cs-CZ" smtClean="0"/>
              <a:t>rozhraní, operační </a:t>
            </a:r>
            <a:r>
              <a:rPr lang="cs-CZ" dirty="0" smtClean="0"/>
              <a:t>systém   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Frontální prezentace 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</a:rPr>
              <a:t>Na základě frontální prezentace vyvodit nezbytnost operačního systému pro počítače (snímek 3 – 5)</a:t>
            </a:r>
          </a:p>
          <a:p>
            <a:r>
              <a:rPr lang="cs-CZ" b="1" dirty="0">
                <a:solidFill>
                  <a:srgbClr val="000000"/>
                </a:solidFill>
              </a:rPr>
              <a:t>Fixace</a:t>
            </a:r>
          </a:p>
          <a:p>
            <a:r>
              <a:rPr lang="cs-CZ" dirty="0">
                <a:solidFill>
                  <a:srgbClr val="000000"/>
                </a:solidFill>
              </a:rPr>
              <a:t>Shrnutí a upevnění informací  a doplnění informací o aplikačním softwaru (snímek č. 6).</a:t>
            </a:r>
          </a:p>
          <a:p>
            <a:r>
              <a:rPr lang="cs-CZ" b="1" dirty="0">
                <a:solidFill>
                  <a:srgbClr val="000000"/>
                </a:solidFill>
              </a:rPr>
              <a:t>Frontální prezentace 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</a:rPr>
              <a:t>K čemu slouží operační systém (snímek č. 7).</a:t>
            </a:r>
          </a:p>
          <a:p>
            <a:r>
              <a:rPr lang="cs-CZ" dirty="0">
                <a:solidFill>
                  <a:srgbClr val="000000"/>
                </a:solidFill>
              </a:rPr>
              <a:t>Typ uživatelského rozhraní, porovnání současnosti a minulosti (snímek č. 8 – 9).</a:t>
            </a:r>
          </a:p>
          <a:p>
            <a:r>
              <a:rPr lang="cs-CZ" dirty="0">
                <a:solidFill>
                  <a:srgbClr val="000000"/>
                </a:solidFill>
              </a:rPr>
              <a:t>Druhy operačních systémů (snímek č. 10).</a:t>
            </a:r>
          </a:p>
          <a:p>
            <a:r>
              <a:rPr lang="cs-CZ" b="1" dirty="0">
                <a:solidFill>
                  <a:srgbClr val="000000"/>
                </a:solidFill>
              </a:rPr>
              <a:t>Fixace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Shrnutí a upevnění informací  </a:t>
            </a:r>
          </a:p>
        </p:txBody>
      </p:sp>
    </p:spTree>
    <p:extLst>
      <p:ext uri="{BB962C8B-B14F-4D97-AF65-F5344CB8AC3E}">
        <p14:creationId xmlns:p14="http://schemas.microsoft.com/office/powerpoint/2010/main" val="41976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69269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cs-CZ" dirty="0" smtClean="0">
                <a:solidFill>
                  <a:srgbClr val="000000"/>
                </a:solidFill>
              </a:rPr>
              <a:t>Zdroje:</a:t>
            </a:r>
          </a:p>
          <a:p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2005, ISBN 80-86686-49-3.</a:t>
            </a:r>
          </a:p>
          <a:p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Media, 2009, ISBN 978-80-7402-015-5.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MS Office Klipart</a:t>
            </a:r>
          </a:p>
        </p:txBody>
      </p:sp>
    </p:spTree>
    <p:extLst>
      <p:ext uri="{BB962C8B-B14F-4D97-AF65-F5344CB8AC3E}">
        <p14:creationId xmlns:p14="http://schemas.microsoft.com/office/powerpoint/2010/main" val="10442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90600" y="1981200"/>
            <a:ext cx="678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b="1" dirty="0">
                <a:solidFill>
                  <a:srgbClr val="3333CC"/>
                </a:solidFill>
              </a:rPr>
              <a:t>Operační systémy</a:t>
            </a:r>
          </a:p>
        </p:txBody>
      </p:sp>
    </p:spTree>
    <p:extLst>
      <p:ext uri="{BB962C8B-B14F-4D97-AF65-F5344CB8AC3E}">
        <p14:creationId xmlns:p14="http://schemas.microsoft.com/office/powerpoint/2010/main" val="175222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74836" y="2852936"/>
            <a:ext cx="518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000000"/>
                </a:solidFill>
              </a:rPr>
              <a:t>po </a:t>
            </a:r>
            <a:r>
              <a:rPr lang="cs-CZ" sz="2800" dirty="0">
                <a:solidFill>
                  <a:srgbClr val="000000"/>
                </a:solidFill>
              </a:rPr>
              <a:t>zapnutí …………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29400" y="41153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43600" y="4251851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>
              <a:solidFill>
                <a:srgbClr val="0000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0" y="35819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>
              <a:solidFill>
                <a:srgbClr val="000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66184" y="5029726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 dirty="0">
              <a:solidFill>
                <a:srgbClr val="0000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14600" y="38867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>
              <a:solidFill>
                <a:srgbClr val="00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37343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>
              <a:solidFill>
                <a:srgbClr val="0000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347864" y="48773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 dirty="0">
              <a:solidFill>
                <a:srgbClr val="000000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95600" y="4420126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cs-CZ" sz="6000">
              <a:solidFill>
                <a:srgbClr val="000000"/>
              </a:solidFill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4343400" y="5570617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04800" y="304800"/>
            <a:ext cx="786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000000"/>
                </a:solidFill>
              </a:rPr>
              <a:t>Když si koupíte </a:t>
            </a:r>
            <a:r>
              <a:rPr lang="cs-CZ" sz="2800" dirty="0">
                <a:solidFill>
                  <a:srgbClr val="000000"/>
                </a:solidFill>
              </a:rPr>
              <a:t>nový </a:t>
            </a:r>
            <a:r>
              <a:rPr lang="cs-CZ" sz="2800" dirty="0" smtClean="0">
                <a:solidFill>
                  <a:srgbClr val="000000"/>
                </a:solidFill>
              </a:rPr>
              <a:t>počítač s prázdným diskem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Users\jjirousova\AppData\Local\Microsoft\Windows\Temporary Internet Files\Content.IE5\CUP0OP58\MC9004413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2802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jirousova\AppData\Local\Microsoft\Windows\Temporary Internet Files\Content.IE5\WYX0IIA9\MP9004140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401" y="3491670"/>
            <a:ext cx="1404955" cy="201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jjirousova\AppData\Local\Microsoft\Windows\Temporary Internet Files\Content.IE5\GS2TPBYF\MC9002325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36" y="523238"/>
            <a:ext cx="1320297" cy="181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423864" y="6145804"/>
            <a:ext cx="632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>
                <a:solidFill>
                  <a:srgbClr val="000000"/>
                </a:solidFill>
              </a:rPr>
              <a:t>……nekomunikuje</a:t>
            </a:r>
          </a:p>
        </p:txBody>
      </p:sp>
    </p:spTree>
    <p:extLst>
      <p:ext uri="{BB962C8B-B14F-4D97-AF65-F5344CB8AC3E}">
        <p14:creationId xmlns:p14="http://schemas.microsoft.com/office/powerpoint/2010/main" val="9005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autoUpdateAnimBg="0"/>
      <p:bldP spid="2054" grpId="0" autoUpdateAnimBg="0"/>
      <p:bldP spid="2055" grpId="0" autoUpdateAnimBg="0"/>
      <p:bldP spid="2056" grpId="0" autoUpdateAnimBg="0"/>
      <p:bldP spid="2057" grpId="0" autoUpdateAnimBg="0"/>
      <p:bldP spid="2058" grpId="0" autoUpdateAnimBg="0"/>
      <p:bldP spid="2060" grpId="0" autoUpdateAnimBg="0"/>
      <p:bldP spid="2062" grpId="0" autoUpdateAnimBg="0"/>
      <p:bldP spid="2064" grpId="0" animBg="1"/>
      <p:bldP spid="2075" grpId="0" autoUpdateAnimBg="0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497177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Je nutné do něj nainstalovat základní programové vybavení  (software), který jeho základní funkce oživí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038600" y="3640177"/>
            <a:ext cx="685800" cy="115695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67744" y="5046275"/>
            <a:ext cx="4752528" cy="83099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800" b="1" dirty="0">
                <a:solidFill>
                  <a:srgbClr val="3333CC"/>
                </a:solidFill>
              </a:rPr>
              <a:t>Operační systém</a:t>
            </a:r>
          </a:p>
        </p:txBody>
      </p:sp>
      <p:pic>
        <p:nvPicPr>
          <p:cNvPr id="2050" name="Picture 2" descr="C:\Users\jjirousova\AppData\Local\Microsoft\Windows\Temporary Internet Files\Content.IE5\WYX0IIA9\MC9004280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930" y="223405"/>
            <a:ext cx="20891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9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/>
      <p:bldP spid="410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4005064"/>
            <a:ext cx="843528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Teprve do operačního systému se následně instalují konkrétní programy ( textový editor, tabulkový procesor, grafické programy…)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63688" y="620688"/>
            <a:ext cx="4752528" cy="83099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800" b="1" dirty="0">
                <a:solidFill>
                  <a:srgbClr val="3333CC"/>
                </a:solidFill>
              </a:rPr>
              <a:t>Operační systém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85800" y="2276872"/>
            <a:ext cx="79312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Operační systém je nutný základní software v počítači, bez kterého by počítač nemohl pracovat</a:t>
            </a:r>
          </a:p>
        </p:txBody>
      </p:sp>
      <p:pic>
        <p:nvPicPr>
          <p:cNvPr id="4098" name="Picture 2" descr="C:\Users\jjirousova\AppData\Local\Microsoft\Windows\Temporary Internet Files\Content.IE5\CUP0OP58\MC9004420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655" y="832019"/>
            <a:ext cx="1520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81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" grpId="0" animBg="1" autoUpdateAnimBg="0"/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05000" y="304800"/>
            <a:ext cx="5181600" cy="1981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srgbClr val="000000"/>
                </a:solidFill>
                <a:latin typeface="Century Gothic" pitchFamily="34" charset="0"/>
              </a:rPr>
              <a:t>Aplikační software – programy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(tabulkový kalkulátor, textový editor, 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Grafické editory, kalkulačka, program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 pro posílání počty, atd.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3000" y="2286000"/>
            <a:ext cx="6781800" cy="1752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srgbClr val="000000"/>
                </a:solidFill>
                <a:latin typeface="Century Gothic" pitchFamily="34" charset="0"/>
              </a:rPr>
              <a:t>Operační systém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Software, který zabezpečuje základní chod počítače,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prostředník mezi hardwarem a aplikačním softwarem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3962400"/>
            <a:ext cx="8382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srgbClr val="000000"/>
                </a:solidFill>
                <a:latin typeface="Century Gothic" pitchFamily="34" charset="0"/>
              </a:rPr>
              <a:t>Hardware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Fyzické vybavení počítače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(procesor, harddisk, základní deska, CD-ROM jednotka, klávesnice,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 monitor, myš atd.)</a:t>
            </a:r>
          </a:p>
        </p:txBody>
      </p:sp>
    </p:spTree>
    <p:extLst>
      <p:ext uri="{BB962C8B-B14F-4D97-AF65-F5344CB8AC3E}">
        <p14:creationId xmlns:p14="http://schemas.microsoft.com/office/powerpoint/2010/main" val="111106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4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533400"/>
            <a:ext cx="7848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2D2DB9">
                    <a:lumMod val="60000"/>
                    <a:lumOff val="40000"/>
                  </a:srgbClr>
                </a:solidFill>
              </a:rPr>
              <a:t>Co provádí operační systém?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11560" y="1295400"/>
            <a:ext cx="774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</a:rPr>
              <a:t>Zajišťuje vstup dat z klávesnice a myši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27584" y="4267200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</a:rPr>
              <a:t>Komunikuje s uživatelem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27584" y="4876800"/>
            <a:ext cx="579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</a:rPr>
              <a:t>Reaguje na chyby programů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7584" y="5410200"/>
            <a:ext cx="80648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</a:rPr>
              <a:t>Spravuje komunikaci s externími zařízeními (tisk na tiskárnu, …)</a:t>
            </a:r>
          </a:p>
        </p:txBody>
      </p:sp>
      <p:pic>
        <p:nvPicPr>
          <p:cNvPr id="3074" name="Picture 2" descr="C:\Users\jjirousova\AppData\Local\Microsoft\Windows\Temporary Internet Files\Content.IE5\R2D1SK5K\MC9004357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2664296" cy="265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45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4" grpId="0" autoUpdateAnimBg="0"/>
      <p:bldP spid="7175" grpId="0" autoUpdateAnimBg="0"/>
      <p:bldP spid="71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6096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33CC"/>
                </a:solidFill>
              </a:rPr>
              <a:t>Uživatelské rozhraní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je prostředí, v němž se uživatel operačního systému pohybuje a pomocí kterého komunikuje s počítačem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584" y="2286000"/>
            <a:ext cx="464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Century Gothic" pitchFamily="34" charset="0"/>
              </a:rPr>
              <a:t>Textový režim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87624" y="2895600"/>
            <a:ext cx="5410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Příkazové řádky a znaky</a:t>
            </a:r>
          </a:p>
          <a:p>
            <a:pPr>
              <a:spcBef>
                <a:spcPct val="50000"/>
              </a:spcBef>
            </a:pP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87624" y="3429000"/>
            <a:ext cx="7551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rgbClr val="000000"/>
                </a:solidFill>
              </a:rPr>
              <a:t>Neuplatní se myš, nemá co ovládat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624" y="4038600"/>
            <a:ext cx="721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rgbClr val="000000"/>
                </a:solidFill>
              </a:rPr>
              <a:t>Práce v textovém režimu je náročná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124200" y="4797152"/>
            <a:ext cx="5562600" cy="1752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>
                <a:solidFill>
                  <a:srgbClr val="FFFFFF"/>
                </a:solidFill>
                <a:latin typeface="RomanC" pitchFamily="2" charset="0"/>
              </a:rPr>
              <a:t>C:/</a:t>
            </a:r>
            <a:r>
              <a:rPr lang="cs-CZ">
                <a:solidFill>
                  <a:srgbClr val="FFFFFF"/>
                </a:solidFill>
                <a:latin typeface="RomanC" pitchFamily="2" charset="0"/>
                <a:cs typeface="Arial" charset="0"/>
              </a:rPr>
              <a:t>&gt;</a:t>
            </a:r>
            <a:r>
              <a:rPr lang="cs-CZ">
                <a:solidFill>
                  <a:srgbClr val="FFFFFF"/>
                </a:solidFill>
                <a:latin typeface="RomanC" pitchFamily="2" charset="0"/>
              </a:rPr>
              <a:t>vol</a:t>
            </a:r>
          </a:p>
          <a:p>
            <a:r>
              <a:rPr lang="cs-CZ">
                <a:solidFill>
                  <a:srgbClr val="FFFFFF"/>
                </a:solidFill>
                <a:latin typeface="RomanC" pitchFamily="2" charset="0"/>
              </a:rPr>
              <a:t>Svazek v jednotce C je SYSTÉM</a:t>
            </a:r>
          </a:p>
          <a:p>
            <a:r>
              <a:rPr lang="cs-CZ">
                <a:solidFill>
                  <a:srgbClr val="FFFFFF"/>
                </a:solidFill>
                <a:latin typeface="RomanC" pitchFamily="2" charset="0"/>
              </a:rPr>
              <a:t>Sériové číslo svazku je AC7F – 8A7D</a:t>
            </a:r>
          </a:p>
          <a:p>
            <a:r>
              <a:rPr lang="cs-CZ">
                <a:solidFill>
                  <a:srgbClr val="FFFFFF"/>
                </a:solidFill>
                <a:latin typeface="RomanC" pitchFamily="2" charset="0"/>
              </a:rPr>
              <a:t>C:/</a:t>
            </a:r>
            <a:r>
              <a:rPr lang="cs-CZ">
                <a:solidFill>
                  <a:srgbClr val="FFFFFF"/>
                </a:solidFill>
                <a:latin typeface="RomanC" pitchFamily="2" charset="0"/>
                <a:cs typeface="Arial" charset="0"/>
              </a:rPr>
              <a:t>&gt;</a:t>
            </a:r>
            <a:r>
              <a:rPr lang="cs-CZ">
                <a:solidFill>
                  <a:srgbClr val="FFFFFF"/>
                </a:solidFill>
                <a:latin typeface="RomanC" pitchFamily="2" charset="0"/>
              </a:rPr>
              <a:t>mkdir Pavel</a:t>
            </a:r>
          </a:p>
        </p:txBody>
      </p:sp>
    </p:spTree>
    <p:extLst>
      <p:ext uri="{BB962C8B-B14F-4D97-AF65-F5344CB8AC3E}">
        <p14:creationId xmlns:p14="http://schemas.microsoft.com/office/powerpoint/2010/main" val="89753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537" y="381000"/>
            <a:ext cx="85230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Century Gothic" pitchFamily="34" charset="0"/>
              </a:rPr>
              <a:t>Grafický režim – grafické uživatelské rozhraní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551" y="1598563"/>
            <a:ext cx="837902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Uživatelsky přívětivější – ikony, obrázky, symboly, tlačítka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551" y="2617748"/>
            <a:ext cx="83790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Srozumitelné, odhadnutelné, snadno zapamatovatelné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551" y="3337828"/>
            <a:ext cx="81123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000000"/>
                </a:solidFill>
              </a:rPr>
              <a:t>Ovládání hlavně myší a klávesovými zkratkami</a:t>
            </a:r>
          </a:p>
        </p:txBody>
      </p:sp>
      <p:pic>
        <p:nvPicPr>
          <p:cNvPr id="9223" name="Picture 7" descr="D:\JANA\JANA\Obrázky\iko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445" y="2204864"/>
            <a:ext cx="21034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D:\JANA\JANA\Obrázky\plocha vypina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89902"/>
            <a:ext cx="3017912" cy="226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D:\JANA\JANA\Obrázky\start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33521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D:\JANA\JANA\Obrázky\slozka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7289"/>
            <a:ext cx="1108075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2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566</Words>
  <Application>Microsoft Office PowerPoint</Application>
  <PresentationFormat>Předvádění na obrazovce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1_Default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6</cp:revision>
  <dcterms:created xsi:type="dcterms:W3CDTF">2011-10-09T06:13:12Z</dcterms:created>
  <dcterms:modified xsi:type="dcterms:W3CDTF">2012-11-25T11:32:02Z</dcterms:modified>
</cp:coreProperties>
</file>