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78" r:id="rId5"/>
    <p:sldId id="261" r:id="rId6"/>
    <p:sldId id="257" r:id="rId7"/>
    <p:sldId id="273" r:id="rId8"/>
    <p:sldId id="274" r:id="rId9"/>
    <p:sldId id="276" r:id="rId10"/>
    <p:sldId id="277" r:id="rId11"/>
    <p:sldId id="258" r:id="rId12"/>
    <p:sldId id="259" r:id="rId13"/>
    <p:sldId id="260" r:id="rId14"/>
    <p:sldId id="275" r:id="rId15"/>
    <p:sldId id="280" r:id="rId16"/>
    <p:sldId id="27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8F4CE-0F62-4CE1-87C0-1AAFCE32C3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FC394-9626-4E49-BE44-506F1A1036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96B69-523E-4E98-BA73-90983E6AAF5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98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8F4CE-0F62-4CE1-87C0-1AAFCE32C3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145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A3878-37AD-43D9-A8EE-49F5A17FB9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95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7DB68-15C5-42B1-AF41-4834D8F75C8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18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69111-0C12-46A9-A288-A33BB13521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67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DDD70-F609-44EC-989D-E79666DB33A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82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C7858-BB4C-4B09-B694-8A29E483F68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85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A7C8-45B0-40C1-BD78-255FB8976FB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58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3D176-7786-4245-BA60-EFC74ED1281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4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A3878-37AD-43D9-A8EE-49F5A17FB9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67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A0D3A-E3A2-42C6-9841-566D1D91FA2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FC394-9626-4E49-BE44-506F1A1036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8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96B69-523E-4E98-BA73-90983E6AAF5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12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8F4CE-0F62-4CE1-87C0-1AAFCE32C3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12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A3878-37AD-43D9-A8EE-49F5A17FB9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4712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7DB68-15C5-42B1-AF41-4834D8F75C8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789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69111-0C12-46A9-A288-A33BB13521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71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DDD70-F609-44EC-989D-E79666DB33A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524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C7858-BB4C-4B09-B694-8A29E483F68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434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A7C8-45B0-40C1-BD78-255FB8976FB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7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7DB68-15C5-42B1-AF41-4834D8F75C8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216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3D176-7786-4245-BA60-EFC74ED1281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54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A0D3A-E3A2-42C6-9841-566D1D91FA2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208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FC394-9626-4E49-BE44-506F1A1036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548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96B69-523E-4E98-BA73-90983E6AAF5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0638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8F4CE-0F62-4CE1-87C0-1AAFCE32C3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21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A3878-37AD-43D9-A8EE-49F5A17FB9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046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7DB68-15C5-42B1-AF41-4834D8F75C8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612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69111-0C12-46A9-A288-A33BB13521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614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DDD70-F609-44EC-989D-E79666DB33A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035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C7858-BB4C-4B09-B694-8A29E483F68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9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69111-0C12-46A9-A288-A33BB13521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036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A7C8-45B0-40C1-BD78-255FB8976FB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67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3D176-7786-4245-BA60-EFC74ED1281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549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A0D3A-E3A2-42C6-9841-566D1D91FA2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471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FC394-9626-4E49-BE44-506F1A1036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019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96B69-523E-4E98-BA73-90983E6AAF5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8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DDD70-F609-44EC-989D-E79666DB33A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0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C7858-BB4C-4B09-B694-8A29E483F68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6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A7C8-45B0-40C1-BD78-255FB8976FB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5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3D176-7786-4245-BA60-EFC74ED1281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5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A0D3A-E3A2-42C6-9841-566D1D91FA2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9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00000">
              <a:srgbClr val="FFC000"/>
            </a:gs>
            <a:gs pos="0">
              <a:srgbClr val="FFFF00"/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34B0BD-E5EC-46F7-B6D7-193D469310F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4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00000">
              <a:srgbClr val="FFC000"/>
            </a:gs>
            <a:gs pos="0">
              <a:srgbClr val="FFFF00"/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34B0BD-E5EC-46F7-B6D7-193D469310F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14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00000">
              <a:srgbClr val="FFC000"/>
            </a:gs>
            <a:gs pos="0">
              <a:srgbClr val="FFFF00"/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34B0BD-E5EC-46F7-B6D7-193D469310F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5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00000">
              <a:srgbClr val="FFC000"/>
            </a:gs>
            <a:gs pos="0">
              <a:srgbClr val="FFFF00"/>
            </a:gs>
            <a:gs pos="100000">
              <a:schemeClr val="accent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34B0BD-E5EC-46F7-B6D7-193D469310F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3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VM vytvořen: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říjen 2011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výukový materiál určen pro: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ročník,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Základy práce s počítačem,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Zásady práce s počítačem 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cs-CZ" b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komunikační </a:t>
            </a:r>
            <a:r>
              <a:rPr lang="cs-CZ" b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technologie_07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72516" y="5939988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i="1" dirty="0"/>
              <a:t>Autorem materiálu a všech jeho částí, není-li uvedeno jinak, je </a:t>
            </a:r>
            <a:r>
              <a:rPr lang="cs-CZ" i="1" dirty="0" smtClean="0"/>
              <a:t>Mgr. Jana </a:t>
            </a:r>
            <a:r>
              <a:rPr lang="cs-CZ" i="1" dirty="0"/>
              <a:t>Jiroušová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3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52600" y="685800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000" b="1">
                <a:solidFill>
                  <a:srgbClr val="000000"/>
                </a:solidFill>
                <a:latin typeface="Comic Sans MS" pitchFamily="66" charset="0"/>
              </a:rPr>
              <a:t>Restart počítače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876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800">
                <a:solidFill>
                  <a:srgbClr val="000000"/>
                </a:solidFill>
                <a:latin typeface="Comic Sans MS" pitchFamily="66" charset="0"/>
              </a:rPr>
              <a:t>- počítač nereaguje na stisk kláves, pohyb myši atd.</a:t>
            </a:r>
            <a:r>
              <a:rPr lang="cs-CZ" sz="400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352800" y="2667000"/>
            <a:ext cx="1066800" cy="1219200"/>
          </a:xfrm>
          <a:prstGeom prst="down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905000" y="4010025"/>
            <a:ext cx="3830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600">
                <a:solidFill>
                  <a:srgbClr val="000000"/>
                </a:solidFill>
                <a:latin typeface="Comic Sans MS" pitchFamily="66" charset="0"/>
              </a:rPr>
              <a:t>Restart počítače</a:t>
            </a:r>
          </a:p>
        </p:txBody>
      </p:sp>
      <p:pic>
        <p:nvPicPr>
          <p:cNvPr id="1029" name="Picture 5" descr="C:\Users\jjirousova\AppData\Local\Microsoft\Windows\Temporary Internet Files\Content.IE5\K0O7W0UI\MP90043305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325" y="2822575"/>
            <a:ext cx="263347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74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  <p:bldP spid="3076" grpId="0" animBg="1"/>
      <p:bldP spid="30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827584" y="692696"/>
            <a:ext cx="50930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800" b="1" dirty="0">
                <a:solidFill>
                  <a:srgbClr val="000000"/>
                </a:solidFill>
                <a:latin typeface="Comic Sans MS" pitchFamily="66" charset="0"/>
              </a:rPr>
              <a:t>Restart počítače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51520" y="1844824"/>
            <a:ext cx="86840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000" dirty="0">
                <a:solidFill>
                  <a:srgbClr val="000000"/>
                </a:solidFill>
                <a:latin typeface="Comic Sans MS" pitchFamily="66" charset="0"/>
              </a:rPr>
              <a:t>Násilné ukončení činnosti počítače a jeho korektní znovunastartování </a:t>
            </a:r>
            <a:r>
              <a:rPr lang="cs-CZ" sz="4000" dirty="0" smtClean="0">
                <a:solidFill>
                  <a:srgbClr val="000000"/>
                </a:solidFill>
                <a:latin typeface="Comic Sans MS" pitchFamily="66" charset="0"/>
              </a:rPr>
              <a:t>(</a:t>
            </a:r>
            <a:r>
              <a:rPr lang="cs-CZ" sz="4000" dirty="0" err="1" smtClean="0">
                <a:solidFill>
                  <a:srgbClr val="000000"/>
                </a:solidFill>
                <a:latin typeface="Comic Sans MS" pitchFamily="66" charset="0"/>
              </a:rPr>
              <a:t>hardisk</a:t>
            </a:r>
            <a:r>
              <a:rPr lang="cs-CZ" sz="4000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cs-CZ" sz="4000" dirty="0">
                <a:solidFill>
                  <a:srgbClr val="000000"/>
                </a:solidFill>
                <a:latin typeface="Comic Sans MS" pitchFamily="66" charset="0"/>
              </a:rPr>
              <a:t>však nepřetržitě pracuje)</a:t>
            </a:r>
          </a:p>
        </p:txBody>
      </p:sp>
      <p:pic>
        <p:nvPicPr>
          <p:cNvPr id="5122" name="Picture 2" descr="C:\Users\jjirousova\AppData\Local\Microsoft\Windows\Temporary Internet Files\Content.IE5\6ID03N9R\MC9004406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4908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2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66717" y="73798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Anotace: </a:t>
            </a:r>
            <a:r>
              <a:rPr lang="cs-CZ" dirty="0"/>
              <a:t> </a:t>
            </a:r>
            <a:r>
              <a:rPr lang="cs-CZ" dirty="0" smtClean="0"/>
              <a:t>Zásady práce s počítačem</a:t>
            </a:r>
            <a:endParaRPr lang="cs-CZ" dirty="0"/>
          </a:p>
          <a:p>
            <a:r>
              <a:rPr lang="cs-CZ" b="1" dirty="0"/>
              <a:t>Očekávaný výstup</a:t>
            </a:r>
            <a:r>
              <a:rPr lang="cs-CZ" dirty="0"/>
              <a:t>: Žák si osvojí základní pojmy. </a:t>
            </a:r>
            <a:r>
              <a:rPr lang="cs-CZ" dirty="0" smtClean="0"/>
              <a:t>Rozumí chodu počítače od zapnutí až po nastartování operačního systému, chápe významu uživatelského účtu, rozumí pojmu restart počítače.</a:t>
            </a:r>
          </a:p>
          <a:p>
            <a:r>
              <a:rPr lang="cs-CZ" b="1" dirty="0" smtClean="0"/>
              <a:t>Osvojení pojmů: </a:t>
            </a:r>
            <a:r>
              <a:rPr lang="cs-CZ" dirty="0" smtClean="0"/>
              <a:t>restart počítače, uživatelský účet</a:t>
            </a:r>
          </a:p>
          <a:p>
            <a:r>
              <a:rPr lang="cs-CZ" b="1" dirty="0" smtClean="0"/>
              <a:t>Frontální </a:t>
            </a:r>
            <a:r>
              <a:rPr lang="cs-CZ" b="1" dirty="0"/>
              <a:t>prezentace </a:t>
            </a:r>
            <a:r>
              <a:rPr lang="cs-CZ" dirty="0"/>
              <a:t> </a:t>
            </a:r>
          </a:p>
          <a:p>
            <a:r>
              <a:rPr lang="cs-CZ" dirty="0"/>
              <a:t>Na základě frontální prezentace </a:t>
            </a:r>
            <a:r>
              <a:rPr lang="cs-CZ" dirty="0" smtClean="0"/>
              <a:t>vyvodit, co se děje od okamžiku zapnutí počítače (snímek 3 – 5).</a:t>
            </a:r>
          </a:p>
          <a:p>
            <a:r>
              <a:rPr lang="cs-CZ" dirty="0" smtClean="0"/>
              <a:t>Vysvětlení pojmu </a:t>
            </a:r>
            <a:r>
              <a:rPr lang="cs-CZ" dirty="0" err="1" smtClean="0"/>
              <a:t>bootování</a:t>
            </a:r>
            <a:r>
              <a:rPr lang="cs-CZ" dirty="0" smtClean="0"/>
              <a:t> počítače (snímek č. 6).</a:t>
            </a:r>
          </a:p>
          <a:p>
            <a:r>
              <a:rPr lang="cs-CZ" dirty="0" smtClean="0"/>
              <a:t>Význam uživatelského účtu (snímek č. 7 – 9).</a:t>
            </a:r>
            <a:endParaRPr lang="cs-CZ" dirty="0"/>
          </a:p>
          <a:p>
            <a:r>
              <a:rPr lang="cs-CZ" b="1" dirty="0" smtClean="0"/>
              <a:t>Fixace</a:t>
            </a:r>
          </a:p>
          <a:p>
            <a:r>
              <a:rPr lang="cs-CZ" dirty="0" smtClean="0"/>
              <a:t>Shrnutí </a:t>
            </a:r>
            <a:r>
              <a:rPr lang="cs-CZ" dirty="0"/>
              <a:t>a upevnění </a:t>
            </a:r>
            <a:r>
              <a:rPr lang="cs-CZ" dirty="0" smtClean="0"/>
              <a:t>informací, praktická ukázka.</a:t>
            </a:r>
            <a:endParaRPr lang="cs-CZ" dirty="0"/>
          </a:p>
          <a:p>
            <a:r>
              <a:rPr lang="cs-CZ" b="1" dirty="0"/>
              <a:t>Frontální prezentace 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Co je restart počítače (snímek č. 10 – 11)</a:t>
            </a:r>
            <a:endParaRPr lang="cs-CZ" dirty="0"/>
          </a:p>
          <a:p>
            <a:r>
              <a:rPr lang="cs-CZ" b="1" dirty="0" smtClean="0"/>
              <a:t>Fixace </a:t>
            </a:r>
            <a:endParaRPr lang="cs-CZ" dirty="0"/>
          </a:p>
          <a:p>
            <a:r>
              <a:rPr lang="cs-CZ" dirty="0"/>
              <a:t>Shrnutí a upevnění </a:t>
            </a:r>
            <a:r>
              <a:rPr lang="cs-CZ" dirty="0" smtClean="0"/>
              <a:t>informací.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89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1052736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smtClean="0"/>
              <a:t>MS Office  - Klipart</a:t>
            </a:r>
          </a:p>
          <a:p>
            <a:endParaRPr lang="cs-CZ" dirty="0" smtClean="0"/>
          </a:p>
          <a:p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 s.r.o., 2005, ISBN 80-86686-49-3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KOVÁŘOVÁ, Libuše;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</a:t>
            </a:r>
            <a:r>
              <a:rPr lang="cs-CZ" dirty="0" err="1"/>
              <a:t>Computer</a:t>
            </a:r>
            <a:r>
              <a:rPr lang="cs-CZ" dirty="0"/>
              <a:t> Media, 2009, ISBN 978-80-7402-015-5. </a:t>
            </a:r>
          </a:p>
          <a:p>
            <a:endParaRPr lang="cs-CZ" dirty="0"/>
          </a:p>
          <a:p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02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772816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dirty="0" smtClean="0">
                <a:latin typeface="Arial Black" pitchFamily="34" charset="0"/>
              </a:rPr>
              <a:t>Zásady práce s počítačem</a:t>
            </a:r>
            <a:endParaRPr lang="cs-CZ" sz="8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0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306526"/>
            <a:ext cx="6019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5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Zapnutí a vypnutí počítače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67544" y="3789040"/>
            <a:ext cx="756084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  <a:latin typeface="Comic Sans MS" pitchFamily="66" charset="0"/>
              </a:rPr>
              <a:t>Od okamžiku zapnutí počítače do doby, kdy je připraven k práci, provede řadu důležitých kroků: </a:t>
            </a:r>
          </a:p>
        </p:txBody>
      </p:sp>
      <p:pic>
        <p:nvPicPr>
          <p:cNvPr id="5" name="Picture 2" descr="C:\Users\jjirousova\AppData\Local\Microsoft\Windows\Temporary Internet Files\Content.IE5\VMIO7KD2\MP9003853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5074"/>
            <a:ext cx="1853952" cy="259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jjirousova\AppData\Local\Microsoft\Windows\Temporary Internet Files\Content.IE5\6HU8FD1Z\MC90044142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99" y="1293551"/>
            <a:ext cx="1828571" cy="182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21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3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536" y="908720"/>
            <a:ext cx="60880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4400" dirty="0">
                <a:solidFill>
                  <a:srgbClr val="000000"/>
                </a:solidFill>
                <a:latin typeface="Comic Sans MS" pitchFamily="66" charset="0"/>
              </a:rPr>
              <a:t>Aktivuje se BIOS 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200" y="2667000"/>
            <a:ext cx="91440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4800" dirty="0">
                <a:solidFill>
                  <a:srgbClr val="000000"/>
                </a:solidFill>
                <a:latin typeface="Comic Sans MS" pitchFamily="66" charset="0"/>
              </a:rPr>
              <a:t>Testování počítače ( </a:t>
            </a:r>
            <a:r>
              <a:rPr lang="cs-CZ" sz="4000" dirty="0">
                <a:solidFill>
                  <a:srgbClr val="000000"/>
                </a:solidFill>
                <a:latin typeface="Comic Sans MS" pitchFamily="66" charset="0"/>
              </a:rPr>
              <a:t>BIOS kontroluje zákl. hardwarové komponenty a počítá paměť RAM</a:t>
            </a:r>
            <a:r>
              <a:rPr lang="cs-CZ" sz="4800" dirty="0">
                <a:solidFill>
                  <a:srgbClr val="000000"/>
                </a:solidFill>
                <a:latin typeface="Comic Sans MS" pitchFamily="66" charset="0"/>
              </a:rPr>
              <a:t>)</a:t>
            </a:r>
          </a:p>
        </p:txBody>
      </p:sp>
      <p:pic>
        <p:nvPicPr>
          <p:cNvPr id="4098" name="Picture 2" descr="C:\Users\jjirousova\AppData\Local\Microsoft\Windows\Temporary Internet Files\Content.IE5\3YL6DZ2K\MC9000589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075" y="744538"/>
            <a:ext cx="1852613" cy="1725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45045" y="692696"/>
            <a:ext cx="900747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4000" dirty="0">
                <a:solidFill>
                  <a:srgbClr val="000000"/>
                </a:solidFill>
                <a:latin typeface="Comic Sans MS" pitchFamily="66" charset="0"/>
              </a:rPr>
              <a:t>Kontrola a výpis informací o procesoru, disku, diskových mechanikách, verzi BIOS, velikost pamětí, portů atd.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47328" y="3623394"/>
            <a:ext cx="8305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4000" dirty="0">
                <a:solidFill>
                  <a:srgbClr val="000000"/>
                </a:solidFill>
                <a:latin typeface="Comic Sans MS" pitchFamily="66" charset="0"/>
              </a:rPr>
              <a:t>Končí hardwarový start počítače a začíná start (</a:t>
            </a:r>
            <a:r>
              <a:rPr lang="cs-CZ" sz="4000" dirty="0" err="1">
                <a:solidFill>
                  <a:srgbClr val="000000"/>
                </a:solidFill>
                <a:latin typeface="Comic Sans MS" pitchFamily="66" charset="0"/>
              </a:rPr>
              <a:t>bootování</a:t>
            </a:r>
            <a:r>
              <a:rPr lang="cs-CZ" sz="4000" dirty="0">
                <a:solidFill>
                  <a:srgbClr val="000000"/>
                </a:solidFill>
                <a:latin typeface="Comic Sans MS" pitchFamily="66" charset="0"/>
              </a:rPr>
              <a:t>) operačního systému</a:t>
            </a:r>
          </a:p>
        </p:txBody>
      </p:sp>
      <p:pic>
        <p:nvPicPr>
          <p:cNvPr id="4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7112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95400" y="838200"/>
            <a:ext cx="5867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800" b="1" dirty="0" err="1">
                <a:latin typeface="Comic Sans MS" pitchFamily="66" charset="0"/>
              </a:rPr>
              <a:t>Bootování</a:t>
            </a:r>
            <a:endParaRPr lang="cs-CZ" sz="4800" b="1" dirty="0">
              <a:latin typeface="Comic Sans MS" pitchFamily="66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5536" y="1773382"/>
            <a:ext cx="856895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4400" dirty="0">
                <a:latin typeface="Comic Sans MS" pitchFamily="66" charset="0"/>
              </a:rPr>
              <a:t>Znamená zavádění operačního systému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5536" y="3851207"/>
            <a:ext cx="640871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4400" dirty="0">
                <a:latin typeface="Comic Sans MS" pitchFamily="66" charset="0"/>
              </a:rPr>
              <a:t>Téměř vždy je zaváděn z pevného disku</a:t>
            </a:r>
          </a:p>
        </p:txBody>
      </p:sp>
    </p:spTree>
    <p:extLst>
      <p:ext uri="{BB962C8B-B14F-4D97-AF65-F5344CB8AC3E}">
        <p14:creationId xmlns:p14="http://schemas.microsoft.com/office/powerpoint/2010/main" val="220796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řihláš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700213"/>
            <a:ext cx="5761037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11188" y="260350"/>
            <a:ext cx="33845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800" b="1">
                <a:solidFill>
                  <a:schemeClr val="accent2"/>
                </a:solidFill>
                <a:latin typeface="Comic Sans MS" pitchFamily="66" charset="0"/>
              </a:rPr>
              <a:t>Uživatelský účet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39750" y="1844675"/>
            <a:ext cx="24479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3200" b="1">
                <a:solidFill>
                  <a:schemeClr val="accent2"/>
                </a:solidFill>
                <a:latin typeface="Comic Sans MS" pitchFamily="66" charset="0"/>
              </a:rPr>
              <a:t>přihlášení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11188" y="3284538"/>
            <a:ext cx="16573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3200" b="1">
                <a:solidFill>
                  <a:schemeClr val="accent2"/>
                </a:solidFill>
                <a:latin typeface="Comic Sans MS" pitchFamily="66" charset="0"/>
              </a:rPr>
              <a:t>heslo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476375" y="1196975"/>
            <a:ext cx="503238" cy="576263"/>
          </a:xfrm>
          <a:prstGeom prst="downArrow">
            <a:avLst>
              <a:gd name="adj1" fmla="val 50000"/>
              <a:gd name="adj2" fmla="val 286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1404938" y="2636838"/>
            <a:ext cx="503237" cy="576262"/>
          </a:xfrm>
          <a:prstGeom prst="downArrow">
            <a:avLst>
              <a:gd name="adj1" fmla="val 50000"/>
              <a:gd name="adj2" fmla="val 2862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356100" y="260350"/>
            <a:ext cx="47879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latin typeface="Comic Sans MS" pitchFamily="66" charset="0"/>
              </a:rPr>
              <a:t>Šuplík na disku, který je určen jen vám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 rot="14011846">
            <a:off x="6292056" y="3940969"/>
            <a:ext cx="390525" cy="230188"/>
          </a:xfrm>
          <a:prstGeom prst="rightArrow">
            <a:avLst>
              <a:gd name="adj1" fmla="val 50000"/>
              <a:gd name="adj2" fmla="val 424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516688" y="4292600"/>
            <a:ext cx="17272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2800">
                <a:solidFill>
                  <a:srgbClr val="FC1D06"/>
                </a:solidFill>
                <a:latin typeface="Arial" charset="0"/>
              </a:rPr>
              <a:t>klikni</a:t>
            </a:r>
          </a:p>
        </p:txBody>
      </p:sp>
    </p:spTree>
    <p:extLst>
      <p:ext uri="{BB962C8B-B14F-4D97-AF65-F5344CB8AC3E}">
        <p14:creationId xmlns:p14="http://schemas.microsoft.com/office/powerpoint/2010/main" val="161835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 autoUpdateAnimBg="0"/>
      <p:bldP spid="5124" grpId="0" animBg="1" autoUpdateAnimBg="0"/>
      <p:bldP spid="5125" grpId="0" animBg="1" autoUpdateAnimBg="0"/>
      <p:bldP spid="5126" grpId="0" animBg="1"/>
      <p:bldP spid="5127" grpId="0" animBg="1"/>
      <p:bldP spid="5128" grpId="0" autoUpdateAnimBg="0"/>
      <p:bldP spid="5129" grpId="0" animBg="1"/>
      <p:bldP spid="513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95400" y="838200"/>
            <a:ext cx="7010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400" b="1" dirty="0">
                <a:solidFill>
                  <a:srgbClr val="000000"/>
                </a:solidFill>
                <a:latin typeface="Comic Sans MS" pitchFamily="66" charset="0"/>
              </a:rPr>
              <a:t>Uživatelský účet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7696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000" dirty="0">
                <a:solidFill>
                  <a:srgbClr val="000000"/>
                </a:solidFill>
                <a:latin typeface="Comic Sans MS" pitchFamily="66" charset="0"/>
              </a:rPr>
              <a:t>je soubor všech nastavení každého uživatele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99592" y="3573016"/>
            <a:ext cx="740620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  <a:latin typeface="Comic Sans MS" pitchFamily="66" charset="0"/>
              </a:rPr>
              <a:t>( šuplík, místo na disku, které je určeno pouze danému uživateli. </a:t>
            </a:r>
            <a:r>
              <a:rPr lang="cs-CZ" sz="3600" dirty="0" smtClean="0">
                <a:solidFill>
                  <a:srgbClr val="000000"/>
                </a:solidFill>
                <a:latin typeface="Comic Sans MS" pitchFamily="66" charset="0"/>
              </a:rPr>
              <a:t>Na </a:t>
            </a:r>
            <a:r>
              <a:rPr lang="cs-CZ" sz="3600" dirty="0">
                <a:solidFill>
                  <a:srgbClr val="000000"/>
                </a:solidFill>
                <a:latin typeface="Comic Sans MS" pitchFamily="66" charset="0"/>
              </a:rPr>
              <a:t>šuplíku je jméno a klíč = heslo)</a:t>
            </a:r>
          </a:p>
        </p:txBody>
      </p:sp>
      <p:pic>
        <p:nvPicPr>
          <p:cNvPr id="3074" name="Picture 2" descr="C:\Users\jjirousova\AppData\Local\Microsoft\Windows\Temporary Internet Files\Content.IE5\S7687CZ2\MC9002909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888" y="990600"/>
            <a:ext cx="1333500" cy="17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75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47800" y="9144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000" b="1">
                <a:solidFill>
                  <a:srgbClr val="000000"/>
                </a:solidFill>
                <a:latin typeface="Comic Sans MS" pitchFamily="66" charset="0"/>
              </a:rPr>
              <a:t>Heslo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7526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3200">
                <a:solidFill>
                  <a:srgbClr val="000000"/>
                </a:solidFill>
                <a:latin typeface="Comic Sans MS" pitchFamily="66" charset="0"/>
              </a:rPr>
              <a:t>Zásady: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66800" y="24384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200">
                <a:solidFill>
                  <a:srgbClr val="000000"/>
                </a:solidFill>
                <a:latin typeface="Comic Sans MS" pitchFamily="66" charset="0"/>
              </a:rPr>
              <a:t>Dostatečně dlouhé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43000" y="3306763"/>
            <a:ext cx="701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200">
                <a:solidFill>
                  <a:srgbClr val="000000"/>
                </a:solidFill>
                <a:latin typeface="Comic Sans MS" pitchFamily="66" charset="0"/>
              </a:rPr>
              <a:t>Velká i malá písmena a číslice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066800" y="4221163"/>
            <a:ext cx="845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200">
                <a:solidFill>
                  <a:srgbClr val="000000"/>
                </a:solidFill>
                <a:latin typeface="Comic Sans MS" pitchFamily="66" charset="0"/>
              </a:rPr>
              <a:t>Nemělo by obsahovat háčky, čárky, , ;( /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143000" y="5135563"/>
            <a:ext cx="624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200">
                <a:solidFill>
                  <a:srgbClr val="000000"/>
                </a:solidFill>
                <a:latin typeface="Comic Sans MS" pitchFamily="66" charset="0"/>
              </a:rPr>
              <a:t>Zapamatovatelné</a:t>
            </a:r>
          </a:p>
        </p:txBody>
      </p:sp>
      <p:pic>
        <p:nvPicPr>
          <p:cNvPr id="2050" name="Picture 2" descr="C:\Users\jjirousova\AppData\Local\Microsoft\Windows\Temporary Internet Files\Content.IE5\BJ80PN41\MC9004404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675" y="1330325"/>
            <a:ext cx="14128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44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49" grpId="0" autoUpdateAnimBg="0"/>
      <p:bldP spid="6150" grpId="0" autoUpdateAnimBg="0"/>
      <p:bldP spid="615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430</Words>
  <Application>Microsoft Office PowerPoint</Application>
  <PresentationFormat>Předvádění na obrazovce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Default Design</vt:lpstr>
      <vt:lpstr>1_Default Design</vt:lpstr>
      <vt:lpstr>2_Default Design</vt:lpstr>
      <vt:lpstr>3_Default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25</cp:revision>
  <dcterms:created xsi:type="dcterms:W3CDTF">2011-10-10T15:22:58Z</dcterms:created>
  <dcterms:modified xsi:type="dcterms:W3CDTF">2012-11-25T11:12:07Z</dcterms:modified>
</cp:coreProperties>
</file>