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8" r:id="rId6"/>
    <p:sldId id="260" r:id="rId7"/>
    <p:sldId id="269" r:id="rId8"/>
    <p:sldId id="261" r:id="rId9"/>
    <p:sldId id="262" r:id="rId10"/>
    <p:sldId id="263" r:id="rId11"/>
    <p:sldId id="264" r:id="rId12"/>
    <p:sldId id="270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C32A5-8391-4091-AF66-F19F2B63308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69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CACF6-27F8-4F9E-8F77-69EBB534E56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0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E1AFF-B288-4373-981E-EFFBA737501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35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C150672-9814-436B-8A44-2CE5ABC6933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82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D42E7A-7C34-423C-ADC0-E784A44E53F0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22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193B37-D0E0-45AE-B9F4-A3F8AB0B166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11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EAD2A-C01B-432A-A4F6-807491BE7F9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62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42856-82BE-4CA2-AF00-F2EEF893B0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0E350-6810-41D0-849B-B5AEF5F3C5D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8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6144-5CF2-4B36-9494-C2D8A5D2858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6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51BD1-8669-4F5C-953A-644DFF7A9FA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6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A06DE-3F5E-40D7-A74B-29A60254A59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31371-4E1D-4F7D-8DD6-597A05350EE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C1B99-6980-425E-B8B5-A4FD6F4A5C8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61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0E2D85D-1806-4721-8D9A-0E0D06297F04}" type="slidenum">
              <a:rPr 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jpeg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wmf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wmf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 VM vytvořen: říjen 2011,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Základy práce s počítačem, </a:t>
            </a:r>
            <a:r>
              <a:rPr lang="cs-CZ" b="1" dirty="0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Vnitřní a externí </a:t>
            </a:r>
            <a:r>
              <a:rPr lang="cs-CZ" b="1" dirty="0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zařízení </a:t>
            </a: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počítače - test </a:t>
            </a:r>
          </a:p>
          <a:p>
            <a:pPr algn="ctr">
              <a:defRPr/>
            </a:pPr>
            <a:r>
              <a:rPr lang="cs-CZ" b="1" dirty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t>číslo DUM: 32_211_informatika a komunikační technologie_06</a:t>
            </a:r>
            <a:endParaRPr lang="cs-CZ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0" y="5519035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i="1" dirty="0">
                <a:solidFill>
                  <a:srgbClr val="000000"/>
                </a:solidFill>
              </a:rPr>
              <a:t>Autorem materiálu a všech jeho částí, není-li uvedeno jinak, je Mgr. Jana Jiroušová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62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 descr="C:\Users\jjirousova\AppData\Local\Microsoft\Windows\Temporary Internet Files\Content.IE5\HNM9IT47\MC90043156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99" y="5180205"/>
            <a:ext cx="1765418" cy="177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jirousova\AppData\Local\Microsoft\Windows\Temporary Internet Files\Content.IE5\8IJQ2D9L\MP9004021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240" y="1412776"/>
            <a:ext cx="1700075" cy="14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jjirousova\AppData\Local\Microsoft\Windows\Temporary Internet Files\Content.IE5\WCKSZU7V\MP900402151[1]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7"/>
          <a:stretch/>
        </p:blipFill>
        <p:spPr bwMode="auto">
          <a:xfrm>
            <a:off x="778371" y="3440055"/>
            <a:ext cx="3001541" cy="199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jjirousova\AppData\Local\Microsoft\Windows\Temporary Internet Files\Content.IE5\8IJQ2D9L\MP90040215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39" y="908720"/>
            <a:ext cx="1880938" cy="23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jjirousova\AppData\Local\Microsoft\Windows\Temporary Internet Files\Content.IE5\HNM9IT47\MP90040214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97331"/>
            <a:ext cx="1035050" cy="104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jjirousova\AppData\Local\Microsoft\Windows\Temporary Internet Files\Content.IE5\8IJQ2D9L\MC900440404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00797"/>
            <a:ext cx="1155576" cy="11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jjirousova\AppData\Local\Microsoft\Windows\Temporary Internet Files\Content.IE5\8IJQ2D9L\MC900360556[2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356373"/>
            <a:ext cx="972344" cy="104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95536" y="260648"/>
            <a:ext cx="87039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8</a:t>
            </a:r>
            <a:r>
              <a:rPr lang="cs-CZ" sz="3200" dirty="0" smtClean="0">
                <a:solidFill>
                  <a:srgbClr val="000000"/>
                </a:solidFill>
              </a:rPr>
              <a:t>. </a:t>
            </a:r>
            <a:r>
              <a:rPr lang="cs-CZ" sz="3200" dirty="0">
                <a:solidFill>
                  <a:srgbClr val="000000"/>
                </a:solidFill>
              </a:rPr>
              <a:t>Pojmenuj jednotlivá přídavná zařízení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51520" y="326973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B.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5430900"/>
            <a:ext cx="841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C.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871236" y="1426065"/>
            <a:ext cx="93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D.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957176" y="306196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E.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880485" y="444938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F.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871236" y="5507939"/>
            <a:ext cx="1077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G.</a:t>
            </a:r>
          </a:p>
        </p:txBody>
      </p:sp>
    </p:spTree>
    <p:extLst>
      <p:ext uri="{BB962C8B-B14F-4D97-AF65-F5344CB8AC3E}">
        <p14:creationId xmlns:p14="http://schemas.microsoft.com/office/powerpoint/2010/main" val="172247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47667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0000"/>
                </a:solidFill>
              </a:rPr>
              <a:t>9. </a:t>
            </a:r>
            <a:r>
              <a:rPr lang="cs-CZ" sz="3200" dirty="0">
                <a:solidFill>
                  <a:srgbClr val="000000"/>
                </a:solidFill>
              </a:rPr>
              <a:t>Vyjmenuj 4 nejužívanější záznamová média.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220486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000000"/>
                </a:solidFill>
              </a:rPr>
              <a:t>10. </a:t>
            </a:r>
            <a:r>
              <a:rPr lang="cs-CZ" sz="3200" dirty="0">
                <a:solidFill>
                  <a:srgbClr val="000000"/>
                </a:solidFill>
              </a:rPr>
              <a:t>Porovnej média podle kapacity (velikosti) záznamu a seřaď média od nejmenšího po největší. 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600928"/>
            <a:ext cx="1842281" cy="1708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jjirousova\AppData\Local\Microsoft\Windows\Temporary Internet Files\Content.IE5\4ZPSI5W2\MC90043389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660" y="4693939"/>
            <a:ext cx="2506588" cy="2506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jirousova\AppData\Local\Microsoft\Windows\Temporary Internet Files\Content.IE5\HKYIYP2J\MC900433879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4796146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jirousova\AppData\Local\Microsoft\Windows\Temporary Internet Files\Content.IE5\HKYIYP2J\MC90042607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092" y="4990926"/>
            <a:ext cx="156527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93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91683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Dokument uložte. </a:t>
            </a:r>
            <a:endParaRPr lang="cs-CZ" sz="3600" dirty="0">
              <a:solidFill>
                <a:srgbClr val="000000"/>
              </a:solidFill>
            </a:endParaRPr>
          </a:p>
        </p:txBody>
      </p:sp>
      <p:pic>
        <p:nvPicPr>
          <p:cNvPr id="3074" name="Picture 2" descr="C:\Users\jjirousova\AppData\Local\Microsoft\Windows\Temporary Internet Files\Content.IE5\MO1RJOY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60664"/>
            <a:ext cx="2736304" cy="2254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01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539552" y="3356992"/>
            <a:ext cx="822960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Zdroje:</a:t>
            </a:r>
          </a:p>
          <a:p>
            <a:r>
              <a:rPr lang="cs-CZ" sz="2000" dirty="0"/>
              <a:t>NAVRÁTIL, Pavel. </a:t>
            </a:r>
            <a:r>
              <a:rPr lang="cs-CZ" sz="2000" i="1" dirty="0"/>
              <a:t>S počítačem na základní škole</a:t>
            </a:r>
            <a:r>
              <a:rPr lang="cs-CZ" sz="2000" dirty="0"/>
              <a:t>. Kralice na Hané: </a:t>
            </a:r>
            <a:r>
              <a:rPr lang="cs-CZ" sz="2000" dirty="0" err="1"/>
              <a:t>Computer</a:t>
            </a:r>
            <a:r>
              <a:rPr lang="cs-CZ" sz="2000" dirty="0"/>
              <a:t> Media s.r.o., 2005, ISBN 80-86686-49-3.</a:t>
            </a:r>
          </a:p>
          <a:p>
            <a:r>
              <a:rPr lang="cs-CZ" sz="2000" dirty="0"/>
              <a:t>KOVÁŘOVÁ, Libuše; NĚMEC, Vladimír; JIŘÍČEK, Michal a kol. </a:t>
            </a:r>
            <a:r>
              <a:rPr lang="cs-CZ" sz="2000" i="1" dirty="0"/>
              <a:t>Informatika pro základní školy</a:t>
            </a:r>
            <a:r>
              <a:rPr lang="cs-CZ" sz="2000" dirty="0"/>
              <a:t>. Kralice na Hané: </a:t>
            </a:r>
            <a:r>
              <a:rPr lang="cs-CZ" sz="2000" dirty="0" err="1"/>
              <a:t>Computer</a:t>
            </a:r>
            <a:r>
              <a:rPr lang="cs-CZ" sz="2000" dirty="0"/>
              <a:t> Media, 2009, ISBN 978-80-7402-015-5. 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MS Office Klipart</a:t>
            </a:r>
            <a:endParaRPr lang="cs-CZ" sz="2000" dirty="0">
              <a:solidFill>
                <a:srgbClr val="000000"/>
              </a:solidFill>
            </a:endParaRPr>
          </a:p>
          <a:p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39552" y="404664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Anotace: </a:t>
            </a:r>
            <a:r>
              <a:rPr lang="cs-CZ" dirty="0"/>
              <a:t> </a:t>
            </a:r>
            <a:r>
              <a:rPr lang="cs-CZ" dirty="0" smtClean="0"/>
              <a:t>Vnitřní a externí</a:t>
            </a:r>
            <a:r>
              <a:rPr lang="cs-CZ" dirty="0" smtClean="0"/>
              <a:t> zařízení počítače – test.</a:t>
            </a:r>
            <a:endParaRPr lang="cs-CZ" dirty="0"/>
          </a:p>
          <a:p>
            <a:r>
              <a:rPr lang="cs-CZ" b="1" dirty="0"/>
              <a:t>Očekávaný výstup</a:t>
            </a:r>
            <a:r>
              <a:rPr lang="cs-CZ" dirty="0"/>
              <a:t>: </a:t>
            </a:r>
            <a:r>
              <a:rPr lang="cs-CZ" dirty="0" smtClean="0"/>
              <a:t>Materiál slouží k procvičení a ověření znalosti žáků v oblasti </a:t>
            </a:r>
            <a:r>
              <a:rPr lang="cs-CZ" smtClean="0"/>
              <a:t>vnitřních a externích </a:t>
            </a:r>
            <a:r>
              <a:rPr lang="cs-CZ" dirty="0" smtClean="0"/>
              <a:t>zařízení počítače.</a:t>
            </a:r>
            <a:endParaRPr lang="cs-CZ" dirty="0"/>
          </a:p>
          <a:p>
            <a:r>
              <a:rPr lang="cs-CZ" b="1" dirty="0" smtClean="0"/>
              <a:t>Metodika</a:t>
            </a:r>
            <a:r>
              <a:rPr lang="cs-CZ" dirty="0" smtClean="0"/>
              <a:t>:</a:t>
            </a:r>
          </a:p>
          <a:p>
            <a:r>
              <a:rPr lang="cs-CZ" dirty="0" smtClean="0"/>
              <a:t>Žáci pracují samostatně na zadaných úkolech.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63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194063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>
                <a:solidFill>
                  <a:srgbClr val="000000"/>
                </a:solidFill>
              </a:rPr>
              <a:t>Opakování - test</a:t>
            </a:r>
          </a:p>
        </p:txBody>
      </p:sp>
      <p:pic>
        <p:nvPicPr>
          <p:cNvPr id="1026" name="Picture 2" descr="C:\Users\jjirousova\AppData\Local\Microsoft\Windows\Temporary Internet Files\Content.IE5\17OXRTHA\MC900440454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62" y="3544416"/>
            <a:ext cx="2074590" cy="268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45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67744" y="2250738"/>
            <a:ext cx="67687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000000"/>
                </a:solidFill>
              </a:rPr>
              <a:t>Otevřete </a:t>
            </a:r>
            <a:r>
              <a:rPr lang="cs-CZ" sz="3600" dirty="0">
                <a:solidFill>
                  <a:srgbClr val="000000"/>
                </a:solidFill>
              </a:rPr>
              <a:t>nový dokument Word, zapisuj postupně jednotlivé </a:t>
            </a:r>
            <a:r>
              <a:rPr lang="cs-CZ" sz="3600" dirty="0" smtClean="0">
                <a:solidFill>
                  <a:srgbClr val="000000"/>
                </a:solidFill>
              </a:rPr>
              <a:t>odpovědi.</a:t>
            </a:r>
            <a:endParaRPr lang="cs-CZ" sz="3600" dirty="0">
              <a:solidFill>
                <a:srgbClr val="000000"/>
              </a:solidFill>
            </a:endParaRPr>
          </a:p>
        </p:txBody>
      </p:sp>
      <p:pic>
        <p:nvPicPr>
          <p:cNvPr id="2050" name="Picture 2" descr="C:\Users\jjirousova\AppData\Local\Microsoft\Windows\Temporary Internet Files\Content.IE5\K0UFXXG8\MC900438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56" y="2485732"/>
            <a:ext cx="18637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9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8"/>
          <p:cNvSpPr>
            <a:spLocks noChangeShapeType="1"/>
          </p:cNvSpPr>
          <p:nvPr/>
        </p:nvSpPr>
        <p:spPr bwMode="auto">
          <a:xfrm flipV="1">
            <a:off x="2771800" y="4115130"/>
            <a:ext cx="1038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14908" y="373062"/>
            <a:ext cx="2218184" cy="7516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cs typeface="Arial" pitchFamily="34" charset="0"/>
              </a:rPr>
              <a:t>1.</a:t>
            </a:r>
            <a:r>
              <a:rPr lang="cs-CZ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427984" y="3284984"/>
            <a:ext cx="3168352" cy="1728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Paměť RAM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Procesor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Harddisk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/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pic>
        <p:nvPicPr>
          <p:cNvPr id="13" name="Picture 3" descr="C:\Users\jjirousova\AppData\Local\Microsoft\Windows\Temporary Internet Files\Content.IE5\4ZPSI5W2\MC9004059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99" y="2780928"/>
            <a:ext cx="2465901" cy="243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0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462828" y="836712"/>
            <a:ext cx="2218184" cy="7516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cs typeface="Arial" pitchFamily="34" charset="0"/>
              </a:rPr>
              <a:t>2.</a:t>
            </a:r>
            <a:r>
              <a:rPr lang="cs-CZ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 flipV="1">
            <a:off x="2924200" y="3467058"/>
            <a:ext cx="1038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4580384" y="2636912"/>
            <a:ext cx="3168352" cy="1728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Paměť RAM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Procesor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Harddisk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/>
            <a:endParaRPr lang="cs-CZ" dirty="0" smtClean="0">
              <a:solidFill>
                <a:srgbClr val="00000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84" y="2636912"/>
            <a:ext cx="2569216" cy="2382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483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1762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3582961" y="3084697"/>
            <a:ext cx="1038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076056" y="2220601"/>
            <a:ext cx="3168352" cy="1728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Paměť RAM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Procesor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  <a:ea typeface="Times New Roman" pitchFamily="18" charset="0"/>
              </a:rPr>
              <a:t>Harddisk</a:t>
            </a:r>
            <a:endParaRPr lang="cs-CZ" sz="1600" dirty="0" smtClean="0">
              <a:solidFill>
                <a:srgbClr val="000000"/>
              </a:solidFill>
            </a:endParaRPr>
          </a:p>
          <a:p>
            <a:pPr eaLnBrk="0" hangingPunct="0"/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14908" y="373062"/>
            <a:ext cx="2218184" cy="7516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cs typeface="Arial" pitchFamily="34" charset="0"/>
              </a:rPr>
              <a:t>3.</a:t>
            </a:r>
            <a:r>
              <a:rPr lang="cs-CZ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29" y="2348880"/>
            <a:ext cx="3544748" cy="207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25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 flipV="1">
            <a:off x="3389784" y="3256149"/>
            <a:ext cx="1038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580384" y="2426003"/>
            <a:ext cx="4312096" cy="1728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ea typeface="Times New Roman" pitchFamily="18" charset="0"/>
              </a:rPr>
              <a:t>Základní deska</a:t>
            </a:r>
          </a:p>
          <a:p>
            <a:pPr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ea typeface="Times New Roman" pitchFamily="18" charset="0"/>
              </a:rPr>
              <a:t>CD ROM mechanika</a:t>
            </a:r>
          </a:p>
          <a:p>
            <a:pPr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ea typeface="Times New Roman" pitchFamily="18" charset="0"/>
              </a:rPr>
              <a:t>Grafická karta</a:t>
            </a:r>
          </a:p>
          <a:p>
            <a:pPr eaLnBrk="0" hangingPunct="0">
              <a:buFontTx/>
              <a:buChar char="•"/>
            </a:pPr>
            <a:endParaRPr lang="cs-CZ" sz="3200" dirty="0">
              <a:solidFill>
                <a:srgbClr val="000000"/>
              </a:solidFill>
              <a:ea typeface="Times New Roman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67308" y="562600"/>
            <a:ext cx="2218184" cy="7516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cs typeface="Arial" pitchFamily="34" charset="0"/>
              </a:rPr>
              <a:t>4.</a:t>
            </a:r>
            <a:r>
              <a:rPr lang="cs-CZ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pic>
        <p:nvPicPr>
          <p:cNvPr id="5" name="Picture 7" descr="C:\Users\jjirousova\AppData\Local\Microsoft\Windows\Temporary Internet Files\Content.IE5\1G5U7T68\MC9002374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9" y="2575134"/>
            <a:ext cx="3202202" cy="157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27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V="1">
            <a:off x="3491880" y="3206350"/>
            <a:ext cx="1038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4580384" y="2348880"/>
            <a:ext cx="4312096" cy="17281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ea typeface="Times New Roman" pitchFamily="18" charset="0"/>
              </a:rPr>
              <a:t>Základní deska</a:t>
            </a:r>
          </a:p>
          <a:p>
            <a:pPr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ea typeface="Times New Roman" pitchFamily="18" charset="0"/>
              </a:rPr>
              <a:t>CD ROM mechanika</a:t>
            </a:r>
          </a:p>
          <a:p>
            <a:pPr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ea typeface="Times New Roman" pitchFamily="18" charset="0"/>
              </a:rPr>
              <a:t>Grafická karta</a:t>
            </a:r>
          </a:p>
          <a:p>
            <a:pPr eaLnBrk="0" hangingPunct="0">
              <a:buFontTx/>
              <a:buChar char="•"/>
            </a:pPr>
            <a:endParaRPr lang="cs-CZ" sz="3200" dirty="0">
              <a:solidFill>
                <a:srgbClr val="000000"/>
              </a:solidFill>
              <a:ea typeface="Times New Roman" pitchFamily="18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67308" y="525462"/>
            <a:ext cx="2218184" cy="7516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  <a:cs typeface="Arial" pitchFamily="34" charset="0"/>
              </a:rPr>
              <a:t>5.</a:t>
            </a:r>
            <a:r>
              <a:rPr lang="cs-CZ" dirty="0">
                <a:solidFill>
                  <a:srgbClr val="000000"/>
                </a:solidFill>
                <a:cs typeface="Arial" pitchFamily="34" charset="0"/>
              </a:rPr>
              <a:t> </a:t>
            </a:r>
          </a:p>
        </p:txBody>
      </p:sp>
      <p:pic>
        <p:nvPicPr>
          <p:cNvPr id="14" name="Picture 4" descr="C:\Users\jjirousova\AppData\Local\Microsoft\Windows\Temporary Internet Files\Content.IE5\1G5U7T68\MC9003984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3227376" cy="398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1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11560" y="1844824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7</a:t>
            </a:r>
            <a:r>
              <a:rPr lang="cs-CZ" sz="3200" dirty="0" smtClean="0">
                <a:solidFill>
                  <a:srgbClr val="000000"/>
                </a:solidFill>
              </a:rPr>
              <a:t>. </a:t>
            </a:r>
            <a:r>
              <a:rPr lang="cs-CZ" sz="3200" dirty="0">
                <a:solidFill>
                  <a:srgbClr val="000000"/>
                </a:solidFill>
              </a:rPr>
              <a:t>Vyjmenujte alespoň dvě výstupní zařízení počítače:</a:t>
            </a:r>
          </a:p>
        </p:txBody>
      </p:sp>
      <p:sp>
        <p:nvSpPr>
          <p:cNvPr id="8" name="Obdélník 7"/>
          <p:cNvSpPr/>
          <p:nvPr/>
        </p:nvSpPr>
        <p:spPr>
          <a:xfrm>
            <a:off x="611560" y="332656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000000"/>
                </a:solidFill>
              </a:rPr>
              <a:t>6</a:t>
            </a:r>
            <a:r>
              <a:rPr lang="cs-CZ" sz="3200" dirty="0" smtClean="0">
                <a:solidFill>
                  <a:srgbClr val="000000"/>
                </a:solidFill>
              </a:rPr>
              <a:t>. </a:t>
            </a:r>
            <a:r>
              <a:rPr lang="cs-CZ" sz="3200" dirty="0">
                <a:solidFill>
                  <a:srgbClr val="000000"/>
                </a:solidFill>
              </a:rPr>
              <a:t>Vyjmenujte alespoň dvě vstupní zařízení počítače:</a:t>
            </a:r>
          </a:p>
        </p:txBody>
      </p:sp>
      <p:pic>
        <p:nvPicPr>
          <p:cNvPr id="9" name="Picture 4" descr="C:\Users\jjirousova\AppData\Local\Microsoft\Windows\Temporary Internet Files\Content.IE5\DE5MU4JE\MC90043478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028684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Users\jjirousova\AppData\Local\Microsoft\Windows\Temporary Internet Files\Content.IE5\8IJQ2D9L\MC900360556[2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96" y="3717032"/>
            <a:ext cx="972344" cy="104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jjirousova\AppData\Local\Microsoft\Windows\Temporary Internet Files\Content.IE5\8IJQ2D9L\MP90040214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31" y="5301208"/>
            <a:ext cx="1700075" cy="144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jjirousova\AppData\Local\Microsoft\Windows\Temporary Internet Files\Content.IE5\HNM9IT47\MP90040214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497" y="3861048"/>
            <a:ext cx="1035050" cy="104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jjirousova\AppData\Local\Microsoft\Windows\Temporary Internet Files\Content.IE5\8IJQ2D9L\MC900440404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632" y="5211878"/>
            <a:ext cx="1155576" cy="115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jjirousova\AppData\Local\Microsoft\Windows\Temporary Internet Files\Content.IE5\HNM9IT47\MC900431568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911364"/>
            <a:ext cx="1844652" cy="185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jjirousova\AppData\Local\Microsoft\Windows\Temporary Internet Files\Content.IE5\WCKSZU7V\MP90040215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864" y="3487098"/>
            <a:ext cx="2180582" cy="130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jjirousova\AppData\Local\Microsoft\Windows\Temporary Internet Files\Content.IE5\8IJQ2D9L\MP90040215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091" y="3628351"/>
            <a:ext cx="1684781" cy="21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02820" y="3225488"/>
            <a:ext cx="2304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Nabídka: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9860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</p:bldLst>
  </p:timing>
</p:sld>
</file>

<file path=ppt/theme/theme1.xml><?xml version="1.0" encoding="utf-8"?>
<a:theme xmlns:a="http://schemas.openxmlformats.org/drawingml/2006/main" name="1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286</Words>
  <Application>Microsoft Office PowerPoint</Application>
  <PresentationFormat>Předvádění na obrazovce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11_Výchozí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9</cp:revision>
  <dcterms:created xsi:type="dcterms:W3CDTF">2011-10-08T09:40:17Z</dcterms:created>
  <dcterms:modified xsi:type="dcterms:W3CDTF">2012-11-25T10:54:47Z</dcterms:modified>
</cp:coreProperties>
</file>