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721" r:id="rId4"/>
    <p:sldMasterId id="2147483736" r:id="rId5"/>
    <p:sldMasterId id="2147483751" r:id="rId6"/>
    <p:sldMasterId id="2147483766" r:id="rId7"/>
    <p:sldMasterId id="2147483811" r:id="rId8"/>
    <p:sldMasterId id="2147483826" r:id="rId9"/>
  </p:sldMasterIdLst>
  <p:sldIdLst>
    <p:sldId id="283" r:id="rId10"/>
    <p:sldId id="258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62" r:id="rId19"/>
    <p:sldId id="284" r:id="rId20"/>
    <p:sldId id="28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995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6144-5CF2-4B36-9494-C2D8A5D285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897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1BD1-8669-4F5C-953A-644DFF7A9FA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936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06DE-3F5E-40D7-A74B-29A60254A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758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1371-4E1D-4F7D-8DD6-597A05350E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669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1B99-6980-425E-B8B5-A4FD6F4A5C8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953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CF6-27F8-4F9E-8F77-69EBB534E5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261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1AFF-B288-4373-981E-EFFBA737501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108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150672-9814-436B-8A44-2CE5ABC693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152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2E7A-7C34-423C-ADC0-E784A44E53F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957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93B37-D0E0-45AE-B9F4-A3F8AB0B16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5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4836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2A5-8391-4091-AF66-F19F2B6330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640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AD2A-C01B-432A-A4F6-807491BE7F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181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856-82BE-4CA2-AF00-F2EEF893B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015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E350-6810-41D0-849B-B5AEF5F3C5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012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6144-5CF2-4B36-9494-C2D8A5D285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179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1BD1-8669-4F5C-953A-644DFF7A9FA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390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06DE-3F5E-40D7-A74B-29A60254A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62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1371-4E1D-4F7D-8DD6-597A05350E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689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1B99-6980-425E-B8B5-A4FD6F4A5C8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122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CF6-27F8-4F9E-8F77-69EBB534E5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5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2A5-8391-4091-AF66-F19F2B6330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67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1AFF-B288-4373-981E-EFFBA737501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198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150672-9814-436B-8A44-2CE5ABC693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152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2E7A-7C34-423C-ADC0-E784A44E53F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982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93B37-D0E0-45AE-B9F4-A3F8AB0B16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5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AD2A-C01B-432A-A4F6-807491BE7F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0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856-82BE-4CA2-AF00-F2EEF893B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1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E350-6810-41D0-849B-B5AEF5F3C5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6144-5CF2-4B36-9494-C2D8A5D285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7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1BD1-8669-4F5C-953A-644DFF7A9FA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0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06DE-3F5E-40D7-A74B-29A60254A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13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1371-4E1D-4F7D-8DD6-597A05350E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532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1B99-6980-425E-B8B5-A4FD6F4A5C8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8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CF6-27F8-4F9E-8F77-69EBB534E5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34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1AFF-B288-4373-981E-EFFBA737501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150672-9814-436B-8A44-2CE5ABC693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92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2E7A-7C34-423C-ADC0-E784A44E53F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2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93B37-D0E0-45AE-B9F4-A3F8AB0B16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2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2A5-8391-4091-AF66-F19F2B6330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4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AD2A-C01B-432A-A4F6-807491BE7F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26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856-82BE-4CA2-AF00-F2EEF893B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21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E350-6810-41D0-849B-B5AEF5F3C5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2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895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6144-5CF2-4B36-9494-C2D8A5D285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16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1BD1-8669-4F5C-953A-644DFF7A9FA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0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06DE-3F5E-40D7-A74B-29A60254A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72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1371-4E1D-4F7D-8DD6-597A05350E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46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1B99-6980-425E-B8B5-A4FD6F4A5C8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0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CF6-27F8-4F9E-8F77-69EBB534E5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1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1AFF-B288-4373-981E-EFFBA737501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0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150672-9814-436B-8A44-2CE5ABC693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3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2E7A-7C34-423C-ADC0-E784A44E53F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36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93B37-D0E0-45AE-B9F4-A3F8AB0B16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9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077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2A5-8391-4091-AF66-F19F2B6330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85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AD2A-C01B-432A-A4F6-807491BE7F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4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856-82BE-4CA2-AF00-F2EEF893B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42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E350-6810-41D0-849B-B5AEF5F3C5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45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6144-5CF2-4B36-9494-C2D8A5D285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41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1BD1-8669-4F5C-953A-644DFF7A9FA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87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06DE-3F5E-40D7-A74B-29A60254A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5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1371-4E1D-4F7D-8DD6-597A05350E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60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1B99-6980-425E-B8B5-A4FD6F4A5C8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71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CF6-27F8-4F9E-8F77-69EBB534E5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7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420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1AFF-B288-4373-981E-EFFBA737501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25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150672-9814-436B-8A44-2CE5ABC693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96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2E7A-7C34-423C-ADC0-E784A44E53F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90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93B37-D0E0-45AE-B9F4-A3F8AB0B16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03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2A5-8391-4091-AF66-F19F2B6330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70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AD2A-C01B-432A-A4F6-807491BE7F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34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856-82BE-4CA2-AF00-F2EEF893B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56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E350-6810-41D0-849B-B5AEF5F3C5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81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6144-5CF2-4B36-9494-C2D8A5D285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3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1BD1-8669-4F5C-953A-644DFF7A9FA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2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3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06DE-3F5E-40D7-A74B-29A60254A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91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1371-4E1D-4F7D-8DD6-597A05350E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81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1B99-6980-425E-B8B5-A4FD6F4A5C8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28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CF6-27F8-4F9E-8F77-69EBB534E5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98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1AFF-B288-4373-981E-EFFBA737501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35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150672-9814-436B-8A44-2CE5ABC693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89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2E7A-7C34-423C-ADC0-E784A44E53F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52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93B37-D0E0-45AE-B9F4-A3F8AB0B16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38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2A5-8391-4091-AF66-F19F2B6330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52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AD2A-C01B-432A-A4F6-807491BE7F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47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856-82BE-4CA2-AF00-F2EEF893B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59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E350-6810-41D0-849B-B5AEF5F3C5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6144-5CF2-4B36-9494-C2D8A5D285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50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1BD1-8669-4F5C-953A-644DFF7A9FA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21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06DE-3F5E-40D7-A74B-29A60254A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28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1371-4E1D-4F7D-8DD6-597A05350E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800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1B99-6980-425E-B8B5-A4FD6F4A5C8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30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CF6-27F8-4F9E-8F77-69EBB534E5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46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1AFF-B288-4373-981E-EFFBA737501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743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150672-9814-436B-8A44-2CE5ABC693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3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4689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2E7A-7C34-423C-ADC0-E784A44E53F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072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93B37-D0E0-45AE-B9F4-A3F8AB0B16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723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2A5-8391-4091-AF66-F19F2B6330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80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AD2A-C01B-432A-A4F6-807491BE7F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64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856-82BE-4CA2-AF00-F2EEF893B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622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E350-6810-41D0-849B-B5AEF5F3C5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943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76144-5CF2-4B36-9494-C2D8A5D285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429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1BD1-8669-4F5C-953A-644DFF7A9FA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80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06DE-3F5E-40D7-A74B-29A60254A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17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1371-4E1D-4F7D-8DD6-597A05350E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969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1B99-6980-425E-B8B5-A4FD6F4A5C8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64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ACF6-27F8-4F9E-8F77-69EBB534E5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16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1AFF-B288-4373-981E-EFFBA737501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73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150672-9814-436B-8A44-2CE5ABC693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77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2E7A-7C34-423C-ADC0-E784A44E53F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0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93B37-D0E0-45AE-B9F4-A3F8AB0B16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900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2A5-8391-4091-AF66-F19F2B6330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445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AD2A-C01B-432A-A4F6-807491BE7F9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439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2856-82BE-4CA2-AF00-F2EEF893B0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623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E350-6810-41D0-849B-B5AEF5F3C5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1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918A-C313-48D9-881F-CD72ABF6E22A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DC88-CB05-4FBE-8673-9CD77A4A6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35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2D85D-1806-4721-8D9A-0E0D06297F0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2D85D-1806-4721-8D9A-0E0D06297F0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7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2D85D-1806-4721-8D9A-0E0D06297F0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2D85D-1806-4721-8D9A-0E0D06297F0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2D85D-1806-4721-8D9A-0E0D06297F0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2D85D-1806-4721-8D9A-0E0D06297F0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5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2D85D-1806-4721-8D9A-0E0D06297F0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2D85D-1806-4721-8D9A-0E0D06297F0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wmf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riedljr\Desktop\Dotace pro školy\Základní logolink\logolinkI_ba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4813"/>
            <a:ext cx="5257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088" y="2492375"/>
            <a:ext cx="7777162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VM vytvořen: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říjen 2011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výukový materiál určen pro: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ročník, </a:t>
            </a: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Základy práce s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počítačem, Externí zařízení počítače 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komunikační </a:t>
            </a:r>
            <a:r>
              <a:rPr lang="cs-CZ" b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technologie_04</a:t>
            </a:r>
            <a:endParaRPr lang="cs-CZ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519035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/>
              <a:t>Autorem materiálu a všech jeho částí, není-li uvedeno jinak, je </a:t>
            </a:r>
            <a:r>
              <a:rPr lang="cs-CZ" i="1" dirty="0" smtClean="0"/>
              <a:t>Mgr. Jana </a:t>
            </a:r>
            <a:r>
              <a:rPr lang="cs-CZ" i="1" dirty="0"/>
              <a:t>Jiroušová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9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1028"/>
          <p:cNvSpPr txBox="1">
            <a:spLocks noChangeArrowheads="1"/>
          </p:cNvSpPr>
          <p:nvPr/>
        </p:nvSpPr>
        <p:spPr bwMode="auto">
          <a:xfrm>
            <a:off x="381000" y="3048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Záznamová média a jejich porovnání</a:t>
            </a:r>
          </a:p>
        </p:txBody>
      </p:sp>
      <p:sp>
        <p:nvSpPr>
          <p:cNvPr id="74773" name="Text Box 1045"/>
          <p:cNvSpPr txBox="1">
            <a:spLocks noChangeArrowheads="1"/>
          </p:cNvSpPr>
          <p:nvPr/>
        </p:nvSpPr>
        <p:spPr bwMode="auto">
          <a:xfrm>
            <a:off x="251520" y="2923754"/>
            <a:ext cx="4346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Disketa   1,44 MB</a:t>
            </a:r>
          </a:p>
        </p:txBody>
      </p:sp>
      <p:sp>
        <p:nvSpPr>
          <p:cNvPr id="74774" name="Text Box 1046"/>
          <p:cNvSpPr txBox="1">
            <a:spLocks noChangeArrowheads="1"/>
          </p:cNvSpPr>
          <p:nvPr/>
        </p:nvSpPr>
        <p:spPr bwMode="auto">
          <a:xfrm>
            <a:off x="35496" y="6228601"/>
            <a:ext cx="3022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 CD   650 MB</a:t>
            </a:r>
          </a:p>
        </p:txBody>
      </p:sp>
      <p:sp>
        <p:nvSpPr>
          <p:cNvPr id="74775" name="Text Box 1047"/>
          <p:cNvSpPr txBox="1">
            <a:spLocks noChangeArrowheads="1"/>
          </p:cNvSpPr>
          <p:nvPr/>
        </p:nvSpPr>
        <p:spPr bwMode="auto">
          <a:xfrm>
            <a:off x="2699792" y="5333748"/>
            <a:ext cx="26356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DVD   17 GB</a:t>
            </a:r>
          </a:p>
        </p:txBody>
      </p:sp>
      <p:sp>
        <p:nvSpPr>
          <p:cNvPr id="74776" name="Text Box 1048"/>
          <p:cNvSpPr txBox="1">
            <a:spLocks noChangeArrowheads="1"/>
          </p:cNvSpPr>
          <p:nvPr/>
        </p:nvSpPr>
        <p:spPr bwMode="auto">
          <a:xfrm>
            <a:off x="3995936" y="3048000"/>
            <a:ext cx="51480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Harddisk Cca 80 – </a:t>
            </a: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……. </a:t>
            </a: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GB</a:t>
            </a:r>
          </a:p>
        </p:txBody>
      </p:sp>
      <p:pic>
        <p:nvPicPr>
          <p:cNvPr id="1026" name="Picture 2" descr="http://vyuka-ict.ic.cz/obrazky/hardware/hard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842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jirousova\AppData\Local\Microsoft\Windows\Temporary Internet Files\Content.IE5\YPQTR952\MC9003969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9" y="4800819"/>
            <a:ext cx="1628546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jirousova\AppData\Local\Microsoft\Windows\Temporary Internet Files\Content.IE5\IF2UOAA2\MC9004260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2" y="3666026"/>
            <a:ext cx="15652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jirousova\AppData\Local\Microsoft\Windows\Temporary Internet Files\Content.IE5\9WY6LJ28\MC9002331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9" y="1287494"/>
            <a:ext cx="1705023" cy="16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135621" y="5524703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USB disk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36096" y="6084585"/>
            <a:ext cx="39043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16 MB – </a:t>
            </a: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cca ….  </a:t>
            </a: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GB</a:t>
            </a:r>
          </a:p>
        </p:txBody>
      </p:sp>
      <p:pic>
        <p:nvPicPr>
          <p:cNvPr id="16" name="Picture 2" descr="C:\Users\jjirousova\AppData\Local\Microsoft\Windows\Temporary Internet Files\Content.IE5\R84979U7\MC90043387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49" y="372549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73" grpId="0"/>
      <p:bldP spid="74774" grpId="0"/>
      <p:bldP spid="74775" grpId="0"/>
      <p:bldP spid="74776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52196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b="1" dirty="0"/>
              <a:t>Anotace: </a:t>
            </a:r>
            <a:r>
              <a:rPr lang="cs-CZ" dirty="0"/>
              <a:t> </a:t>
            </a:r>
            <a:r>
              <a:rPr lang="cs-CZ" dirty="0" smtClean="0"/>
              <a:t>Externí zařízení počítače</a:t>
            </a:r>
            <a:endParaRPr lang="cs-CZ" dirty="0"/>
          </a:p>
          <a:p>
            <a:r>
              <a:rPr lang="cs-CZ" b="1" dirty="0"/>
              <a:t>Očekávaný výstup</a:t>
            </a:r>
            <a:r>
              <a:rPr lang="cs-CZ" dirty="0"/>
              <a:t>: Žák si osvojí základní pojmy</a:t>
            </a:r>
            <a:r>
              <a:rPr lang="cs-CZ" dirty="0" smtClean="0"/>
              <a:t>. Umí rozlišit vstupní a výstupní zařízení. Rozumí pojmu přídavná zařízení a dokáže jednotlivá přídavná zařízení vyjmenovat. Zvládá popsat monitor, myš, klávesnici. Umí vyjmenovat a porovnat záznamová média.</a:t>
            </a:r>
            <a:endParaRPr lang="cs-CZ" dirty="0"/>
          </a:p>
          <a:p>
            <a:r>
              <a:rPr lang="cs-CZ" b="1" dirty="0"/>
              <a:t>Osvojení pojmů</a:t>
            </a:r>
            <a:r>
              <a:rPr lang="cs-CZ" dirty="0" smtClean="0"/>
              <a:t>: </a:t>
            </a:r>
            <a:r>
              <a:rPr lang="cs-CZ" dirty="0"/>
              <a:t>Externí pevný disk, USB disk, digitální fotoaparát a kamera, </a:t>
            </a:r>
            <a:r>
              <a:rPr lang="cs-CZ" dirty="0" err="1"/>
              <a:t>router</a:t>
            </a:r>
            <a:r>
              <a:rPr lang="cs-CZ" dirty="0"/>
              <a:t> – modem, disketa, CD, DVD, rolovací </a:t>
            </a:r>
            <a:r>
              <a:rPr lang="cs-CZ" dirty="0" smtClean="0"/>
              <a:t>kolečko. </a:t>
            </a:r>
            <a:endParaRPr lang="cs-CZ" dirty="0"/>
          </a:p>
          <a:p>
            <a:r>
              <a:rPr lang="cs-CZ" b="1" dirty="0" smtClean="0"/>
              <a:t>Frontální </a:t>
            </a:r>
            <a:r>
              <a:rPr lang="cs-CZ" b="1" dirty="0"/>
              <a:t>prezentace </a:t>
            </a:r>
            <a:r>
              <a:rPr lang="cs-CZ" dirty="0"/>
              <a:t> </a:t>
            </a:r>
          </a:p>
          <a:p>
            <a:r>
              <a:rPr lang="cs-CZ" dirty="0"/>
              <a:t>Na základě frontální </a:t>
            </a:r>
            <a:r>
              <a:rPr lang="cs-CZ" dirty="0" smtClean="0"/>
              <a:t>prezentace a vlastní zkušenosti žáků vyvodit přídavná zařízení počítače (snímky 3 – 8).</a:t>
            </a:r>
          </a:p>
          <a:p>
            <a:r>
              <a:rPr lang="cs-CZ" dirty="0" smtClean="0"/>
              <a:t>Vyvodit další možná přídavná zařízení, rozhovor o vlastních zkušenostech žáků se zařízením (snímek 9).</a:t>
            </a:r>
          </a:p>
          <a:p>
            <a:r>
              <a:rPr lang="cs-CZ" dirty="0" smtClean="0"/>
              <a:t>Seznámení se záznamovými médii, praktická ukázka (snímek 10 – 11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3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08720"/>
            <a:ext cx="8229600" cy="55446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cs-CZ" sz="2400" dirty="0" smtClean="0"/>
              <a:t>Zdroje:</a:t>
            </a:r>
          </a:p>
          <a:p>
            <a:r>
              <a:rPr lang="cs-CZ" sz="2000" dirty="0"/>
              <a:t>KOVÁŘOVÁ, Libuše; NĚMEC, Vladimír; JIŘÍČEK, Michal a kol. </a:t>
            </a:r>
            <a:r>
              <a:rPr lang="cs-CZ" sz="2000" i="1" dirty="0"/>
              <a:t>Informatika pro základní školy</a:t>
            </a:r>
            <a:r>
              <a:rPr lang="cs-CZ" sz="2000" dirty="0"/>
              <a:t>. Kralice na Hané: </a:t>
            </a:r>
            <a:r>
              <a:rPr lang="cs-CZ" sz="2000" dirty="0" err="1"/>
              <a:t>Computer</a:t>
            </a:r>
            <a:r>
              <a:rPr lang="cs-CZ" sz="2000" dirty="0"/>
              <a:t> Media, 2009, ISBN 978-80-7402-015-5. </a:t>
            </a:r>
          </a:p>
          <a:p>
            <a:r>
              <a:rPr lang="cs-CZ" sz="2000" dirty="0"/>
              <a:t>NAVRÁTIL, Pavel. </a:t>
            </a:r>
            <a:r>
              <a:rPr lang="cs-CZ" sz="2000" i="1" dirty="0"/>
              <a:t>S počítačem na základní škole</a:t>
            </a:r>
            <a:r>
              <a:rPr lang="cs-CZ" sz="2000" dirty="0"/>
              <a:t>. Kralice na Hané: </a:t>
            </a:r>
            <a:r>
              <a:rPr lang="cs-CZ" sz="2000" dirty="0" err="1"/>
              <a:t>Computer</a:t>
            </a:r>
            <a:r>
              <a:rPr lang="cs-CZ" sz="2000" dirty="0"/>
              <a:t> Media s.r.o., 2005, ISBN 80-86686-49-3. </a:t>
            </a:r>
            <a:endParaRPr lang="cs-CZ" sz="2000" dirty="0" smtClean="0"/>
          </a:p>
          <a:p>
            <a:r>
              <a:rPr lang="cs-CZ" sz="2000" dirty="0" smtClean="0"/>
              <a:t>MS </a:t>
            </a:r>
            <a:r>
              <a:rPr lang="cs-CZ" sz="2000" dirty="0" smtClean="0"/>
              <a:t>Office </a:t>
            </a:r>
            <a:r>
              <a:rPr lang="cs-CZ" sz="2000" dirty="0" smtClean="0"/>
              <a:t>Klipart</a:t>
            </a:r>
            <a:endParaRPr lang="cs-CZ" sz="2400" dirty="0" smtClean="0"/>
          </a:p>
          <a:p>
            <a:r>
              <a:rPr lang="cs-CZ" sz="1800" dirty="0"/>
              <a:t>AUTOR NEZNÁMÝ. </a:t>
            </a:r>
            <a:r>
              <a:rPr lang="cs-CZ" sz="1800" i="1" dirty="0"/>
              <a:t>Chytré tabule</a:t>
            </a:r>
            <a:r>
              <a:rPr lang="cs-CZ" sz="1800" dirty="0"/>
              <a:t> [online]. [cit. 6.6.2012]. Dostupný na WWW: &lt;</a:t>
            </a:r>
            <a:r>
              <a:rPr lang="cs-CZ" sz="1800" dirty="0" err="1"/>
              <a:t>hhttp</a:t>
            </a:r>
            <a:r>
              <a:rPr lang="cs-CZ" sz="1800" dirty="0"/>
              <a:t>://www.google.cz/</a:t>
            </a:r>
            <a:r>
              <a:rPr lang="cs-CZ" sz="1800" dirty="0" err="1"/>
              <a:t>imgres?q</a:t>
            </a:r>
            <a:r>
              <a:rPr lang="cs-CZ" sz="1800" dirty="0"/>
              <a:t>=chytr%C3%A9+tabule&amp;hl=</a:t>
            </a:r>
            <a:r>
              <a:rPr lang="cs-CZ" sz="1800" dirty="0" err="1"/>
              <a:t>cs&amp;biw</a:t>
            </a:r>
            <a:r>
              <a:rPr lang="cs-CZ" sz="1800" dirty="0"/>
              <a:t>=1249&amp;bih=615&amp;gbv=2&amp;tbm=</a:t>
            </a:r>
            <a:r>
              <a:rPr lang="cs-CZ" sz="1800" dirty="0" err="1"/>
              <a:t>isch&amp;tbnid</a:t>
            </a:r>
            <a:r>
              <a:rPr lang="cs-CZ" sz="1800" dirty="0"/>
              <a:t>=aWORtVAaVdf8GM:&amp;</a:t>
            </a:r>
            <a:r>
              <a:rPr lang="cs-CZ" sz="1800" dirty="0" err="1"/>
              <a:t>imgrefurl</a:t>
            </a:r>
            <a:r>
              <a:rPr lang="cs-CZ" sz="1800" dirty="0"/>
              <a:t>=http://www.chytretabule.cz/&amp;</a:t>
            </a:r>
            <a:r>
              <a:rPr lang="cs-CZ" sz="1800" dirty="0" err="1"/>
              <a:t>docid</a:t>
            </a:r>
            <a:r>
              <a:rPr lang="cs-CZ" sz="1800" dirty="0"/>
              <a:t>=TrHDxRLHll4I7M&amp;imgurl=http://www.chytretabule.cz/</a:t>
            </a:r>
            <a:r>
              <a:rPr lang="cs-CZ" sz="1800" dirty="0" err="1"/>
              <a:t>upload</a:t>
            </a:r>
            <a:r>
              <a:rPr lang="cs-CZ" sz="1800" dirty="0"/>
              <a:t>/smartboard2.jpg&amp;w=202&amp;h=258&amp;ei=FJHPT9_LEK6K4gSG_ZieDA&amp;zoom=1&amp;iact=</a:t>
            </a:r>
            <a:r>
              <a:rPr lang="cs-CZ" sz="1800" dirty="0" err="1"/>
              <a:t>hc&amp;vpx</a:t>
            </a:r>
            <a:r>
              <a:rPr lang="cs-CZ" sz="1800" dirty="0"/>
              <a:t>=142&amp;vpy=84&amp;dur=275&amp;hovh=206&amp;hovw=161&amp;tx=78&amp;ty=122&amp;sig=107824805968279870055&amp;page=1&amp;tbnh=131&amp;tbnw=103&amp;start=0&amp;ndsp=18&amp;ved=1t:429,r:0,s:0,i:70</a:t>
            </a:r>
            <a:r>
              <a:rPr lang="cs-CZ" sz="2400" dirty="0"/>
              <a:t>&gt;.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30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EXTERNÍ ZAŘÍZENÍ POČÍTAČE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35190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jjirousova\AppData\Local\Microsoft\Windows\Temporary Internet Files\Content.IE5\8IJQ2D9L\MP9004021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" y="2261950"/>
            <a:ext cx="327324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jjirousova\AppData\Local\Microsoft\Windows\Temporary Internet Files\Content.IE5\HNM9IT47\MC90043156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82" y="4100085"/>
            <a:ext cx="1765418" cy="17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jirousova\AppData\Local\Microsoft\Windows\Temporary Internet Files\Content.IE5\8IJQ2D9L\MP9004021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41" y="1268760"/>
            <a:ext cx="1700075" cy="14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jjirousova\AppData\Local\Microsoft\Windows\Temporary Internet Files\Content.IE5\WCKSZU7V\MP90040215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/>
          <a:stretch/>
        </p:blipFill>
        <p:spPr bwMode="auto">
          <a:xfrm>
            <a:off x="4787900" y="4602223"/>
            <a:ext cx="3001541" cy="19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2197100" y="144463"/>
            <a:ext cx="4679950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333399"/>
                </a:solidFill>
                <a:latin typeface="Comic Sans MS" pitchFamily="66" charset="0"/>
              </a:rPr>
              <a:t>Přídavná zařízení</a:t>
            </a:r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H="1">
            <a:off x="2987675" y="4002088"/>
            <a:ext cx="3600450" cy="579437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H="1">
            <a:off x="2916237" y="3617748"/>
            <a:ext cx="1138237" cy="316078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flipH="1" flipV="1">
            <a:off x="2843213" y="5661025"/>
            <a:ext cx="2087562" cy="142875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H="1">
            <a:off x="2916237" y="2492375"/>
            <a:ext cx="2014537" cy="936625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>
            <a:off x="2339974" y="2347913"/>
            <a:ext cx="466607" cy="649287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H="1">
            <a:off x="2843213" y="5300663"/>
            <a:ext cx="647700" cy="73025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684213" y="1196975"/>
            <a:ext cx="576262" cy="1728788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 flipH="1">
            <a:off x="1908175" y="1700213"/>
            <a:ext cx="0" cy="129540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3" name="Picture 4" descr="C:\Users\jjirousova\AppData\Local\Microsoft\Windows\Temporary Internet Files\Content.IE5\8IJQ2D9L\MP90040215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65" y="1134347"/>
            <a:ext cx="250230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jirousova\AppData\Local\Microsoft\Windows\Temporary Internet Files\Content.IE5\HNM9IT47\MP90040214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3097331"/>
            <a:ext cx="1035050" cy="10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jirousova\AppData\Local\Microsoft\Windows\Temporary Internet Files\Content.IE5\DE5MU4JE\MC90043478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2436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jirousova\AppData\Local\Microsoft\Windows\Temporary Internet Files\Content.IE5\8IJQ2D9L\MC900440404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jirousova\AppData\Local\Microsoft\Windows\Temporary Internet Files\Content.IE5\8IJQ2D9L\MC900360556[2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" y="92550"/>
            <a:ext cx="972344" cy="10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2" grpId="0" animBg="1"/>
      <p:bldP spid="16423" grpId="0" animBg="1"/>
      <p:bldP spid="16424" grpId="0" animBg="1"/>
      <p:bldP spid="16425" grpId="0" animBg="1"/>
      <p:bldP spid="16426" grpId="0" animBg="1"/>
      <p:bldP spid="16427" grpId="0" animBg="1"/>
      <p:bldP spid="16429" grpId="0" animBg="1"/>
      <p:bldP spid="16432" grpId="0" animBg="1"/>
      <p:bldP spid="164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900113" y="476250"/>
            <a:ext cx="2303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042988" y="47625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600" b="1" smtClean="0">
                <a:solidFill>
                  <a:srgbClr val="000000"/>
                </a:solidFill>
                <a:latin typeface="Comic Sans MS" pitchFamily="66" charset="0"/>
              </a:rPr>
              <a:t>Monitor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63938" y="549275"/>
            <a:ext cx="4249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výstupní zařízení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042988" y="4868863"/>
            <a:ext cx="2519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smtClean="0">
                <a:solidFill>
                  <a:srgbClr val="000000"/>
                </a:solidFill>
              </a:rPr>
              <a:t>LCD monitor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932363" y="4926013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smtClean="0">
                <a:solidFill>
                  <a:srgbClr val="000000"/>
                </a:solidFill>
              </a:rPr>
              <a:t>Klasický monitor</a:t>
            </a:r>
          </a:p>
        </p:txBody>
      </p:sp>
      <p:pic>
        <p:nvPicPr>
          <p:cNvPr id="3075" name="Picture 3" descr="C:\Users\jjirousova\AppData\Local\Microsoft\Windows\Temporary Internet Files\Content.IE5\HNM9IT47\MP9004021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70" y="1484784"/>
            <a:ext cx="3641333" cy="32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jirousova\AppData\Local\Microsoft\Windows\Temporary Internet Files\Content.IE5\8IJQ2D9L\MP9004021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0" y="1536204"/>
            <a:ext cx="250230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59" grpId="0" autoUpdateAnimBg="0"/>
      <p:bldP spid="23560" grpId="0" autoUpdateAnimBg="0"/>
      <p:bldP spid="23566" grpId="0" autoUpdateAnimBg="0"/>
      <p:bldP spid="2356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jjirousova\AppData\Local\Microsoft\Windows\Temporary Internet Files\Content.IE5\HNM9IT47\MP90040214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4945" r="7282" b="8791"/>
          <a:stretch/>
        </p:blipFill>
        <p:spPr bwMode="auto">
          <a:xfrm>
            <a:off x="4954137" y="1646238"/>
            <a:ext cx="3111690" cy="28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Monitory hodnotíme podle různých kategorií: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Podle </a:t>
            </a: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velikosti úhlopříčky</a:t>
            </a: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V="1">
            <a:off x="5562600" y="2408238"/>
            <a:ext cx="1828800" cy="1236786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8054280" y="15240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14“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8054280" y="25146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17“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8054280" y="198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15“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11560" y="4648200"/>
            <a:ext cx="586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Podle </a:t>
            </a:r>
            <a:r>
              <a:rPr lang="cs-CZ" sz="3200" b="1" dirty="0" smtClean="0">
                <a:solidFill>
                  <a:srgbClr val="000000"/>
                </a:solidFill>
                <a:latin typeface="Comic Sans MS" pitchFamily="66" charset="0"/>
              </a:rPr>
              <a:t>rozlišení</a:t>
            </a: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 (počet bodů na šířku krát počet bodů na výšku)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797352" y="4876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640x480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797352" y="5410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800x600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721152" y="59436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1024x768</a:t>
            </a:r>
          </a:p>
        </p:txBody>
      </p:sp>
    </p:spTree>
    <p:extLst>
      <p:ext uri="{BB962C8B-B14F-4D97-AF65-F5344CB8AC3E}">
        <p14:creationId xmlns:p14="http://schemas.microsoft.com/office/powerpoint/2010/main" val="6810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0" grpId="0"/>
      <p:bldP spid="70662" grpId="0" animBg="1"/>
      <p:bldP spid="70663" grpId="0"/>
      <p:bldP spid="70664" grpId="0"/>
      <p:bldP spid="70665" grpId="0"/>
      <p:bldP spid="70666" grpId="0"/>
      <p:bldP spid="70667" grpId="0"/>
      <p:bldP spid="70668" grpId="0"/>
      <p:bldP spid="706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55650" y="476250"/>
            <a:ext cx="30241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000000"/>
                </a:solidFill>
                <a:latin typeface="Comic Sans MS" pitchFamily="66" charset="0"/>
              </a:rPr>
              <a:t>Klávesnice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284663" y="549275"/>
            <a:ext cx="3671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vstupní zařízení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95288" y="5516563"/>
            <a:ext cx="856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000000"/>
                </a:solidFill>
                <a:latin typeface="Comic Sans MS" pitchFamily="66" charset="0"/>
              </a:rPr>
              <a:t>Vkládáme data (informace) prostřednictvím kláves</a:t>
            </a:r>
          </a:p>
        </p:txBody>
      </p:sp>
      <p:pic>
        <p:nvPicPr>
          <p:cNvPr id="2050" name="Picture 2" descr="C:\Users\jjirousova\AppData\Local\Microsoft\Windows\Temporary Internet Files\Content.IE5\WCKSZU7V\MP9004021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44" y="1628800"/>
            <a:ext cx="6205816" cy="3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 autoUpdateAnimBg="0"/>
      <p:bldP spid="9234" grpId="0" autoUpdateAnimBg="0"/>
      <p:bldP spid="92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jirousova\AppData\Local\Microsoft\Windows\Temporary Internet Files\Content.IE5\HNM9IT47\MC9004315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68" y="2542278"/>
            <a:ext cx="3384440" cy="34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1547813" y="404813"/>
            <a:ext cx="194468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000000"/>
                </a:solidFill>
                <a:latin typeface="Comic Sans MS" pitchFamily="66" charset="0"/>
              </a:rPr>
              <a:t>Myš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500563" y="476250"/>
            <a:ext cx="4103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</a:rPr>
              <a:t>Vstupní zařízení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221288" y="1989138"/>
            <a:ext cx="29876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pravé tlačítko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12775" y="4797425"/>
            <a:ext cx="266541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levé tlačítko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539750" y="2420938"/>
            <a:ext cx="3313113" cy="9350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Rolovací kolečko</a:t>
            </a:r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 rot="7975247">
            <a:off x="4573587" y="2925763"/>
            <a:ext cx="792163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auto">
          <a:xfrm rot="2598896">
            <a:off x="3636963" y="3213100"/>
            <a:ext cx="792162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auto">
          <a:xfrm rot="-2817097">
            <a:off x="3059113" y="4367213"/>
            <a:ext cx="10810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5" grpId="0"/>
      <p:bldP spid="3118" grpId="0" animBg="1"/>
      <p:bldP spid="3119" grpId="0" animBg="1"/>
      <p:bldP spid="3120" grpId="0" animBg="1"/>
      <p:bldP spid="3128" grpId="0" animBg="1"/>
      <p:bldP spid="3129" grpId="0" animBg="1"/>
      <p:bldP spid="3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jjirousova\AppData\Local\Microsoft\Windows\Temporary Internet Files\Content.IE5\HNM9IT47\MC9004315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384440" cy="34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688013" y="333375"/>
            <a:ext cx="29876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pravé tlačítko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4213" y="3933825"/>
            <a:ext cx="266541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levé tlačítko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11188" y="549275"/>
            <a:ext cx="3313112" cy="9350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Rolovací kolečko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7975247">
            <a:off x="4570413" y="1419225"/>
            <a:ext cx="1255712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 rot="2598896">
            <a:off x="3335338" y="1727200"/>
            <a:ext cx="1223962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-2817097">
            <a:off x="3130550" y="3030538"/>
            <a:ext cx="1081087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68313" y="5229225"/>
            <a:ext cx="7775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Používá se častěji, slouží k běžné práci s programy, výběr a potvrzování operací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156325" y="1628775"/>
            <a:ext cx="29876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Používá se méně, vyvolává místní nabídku příkazů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23850" y="1844675"/>
            <a:ext cx="324008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3200" smtClean="0">
                <a:solidFill>
                  <a:srgbClr val="000000"/>
                </a:solidFill>
                <a:latin typeface="Comic Sans MS" pitchFamily="66" charset="0"/>
              </a:rPr>
              <a:t>Pomocník při posunu obrazovky</a:t>
            </a:r>
          </a:p>
        </p:txBody>
      </p:sp>
    </p:spTree>
    <p:extLst>
      <p:ext uri="{BB962C8B-B14F-4D97-AF65-F5344CB8AC3E}">
        <p14:creationId xmlns:p14="http://schemas.microsoft.com/office/powerpoint/2010/main" val="14442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/>
      <p:bldP spid="55308" grpId="0"/>
      <p:bldP spid="553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8"/>
          <p:cNvSpPr>
            <a:spLocks noGrp="1" noChangeArrowheads="1"/>
          </p:cNvSpPr>
          <p:nvPr>
            <p:ph/>
          </p:nvPr>
        </p:nvSpPr>
        <p:spPr bwMode="auto">
          <a:xfrm>
            <a:off x="179512" y="130622"/>
            <a:ext cx="4834880" cy="7780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3200" b="1" dirty="0" smtClean="0">
                <a:solidFill>
                  <a:srgbClr val="333399"/>
                </a:solidFill>
                <a:latin typeface="Comic Sans MS" pitchFamily="66" charset="0"/>
              </a:rPr>
              <a:t>Další přídavná zařízení</a:t>
            </a:r>
          </a:p>
        </p:txBody>
      </p:sp>
      <p:pic>
        <p:nvPicPr>
          <p:cNvPr id="1030" name="Picture 6" descr="http://harddriveportable.net/wp-content/uploads/best-external-hard-dr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5" y="4188510"/>
            <a:ext cx="2376264" cy="122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196" y="5415607"/>
            <a:ext cx="339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Externí pevný disk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03848" y="5775647"/>
            <a:ext cx="167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USB disk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591056" y="1396491"/>
            <a:ext cx="186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Digitální fotoaparát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343185" y="1626065"/>
            <a:ext cx="167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Digitální kamera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823433" y="3543399"/>
            <a:ext cx="305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Modem - </a:t>
            </a:r>
            <a:r>
              <a:rPr lang="cs-CZ" sz="2400" b="1" dirty="0" err="1" smtClean="0">
                <a:latin typeface="Comic Sans MS" pitchFamily="66" charset="0"/>
              </a:rPr>
              <a:t>router</a:t>
            </a:r>
            <a:endParaRPr lang="cs-CZ" sz="2400" b="1" dirty="0">
              <a:latin typeface="Comic Sans MS" pitchFamily="66" charset="0"/>
            </a:endParaRPr>
          </a:p>
        </p:txBody>
      </p:sp>
      <p:pic>
        <p:nvPicPr>
          <p:cNvPr id="1050" name="Picture 26" descr="http://www.nc.cz/benq-dataprojektor-mp575-dlp-xga-3000ansi-dcr-2600-1-_i20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99" y="2682800"/>
            <a:ext cx="1666875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jirousova\AppData\Local\Microsoft\Windows\Temporary Internet Files\Content.IE5\DE5MU4JE\MC9003985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05" y="2129651"/>
            <a:ext cx="1822399" cy="11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jirousova\AppData\Local\Microsoft\Windows\Temporary Internet Files\Content.IE5\9DHM1SD9\MC90043486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28" y="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jirousova\AppData\Local\Microsoft\Windows\Temporary Internet Files\Content.IE5\LFY2680N\MC9003968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48" y="70275"/>
            <a:ext cx="1810512" cy="13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jirousova\AppData\Local\Microsoft\Windows\Temporary Internet Files\Content.IE5\PU7O77FK\MC900433894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44" y="438675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hytretabule.cz/upload/smartboard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97" y="4246115"/>
            <a:ext cx="19240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jjirousova\AppData\Local\Microsoft\Windows\Temporary Internet Files\Content.IE5\9DHM1SD9\MC90044133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5" y="972019"/>
            <a:ext cx="2891103" cy="28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8" grpId="0"/>
      <p:bldP spid="27" grpId="0"/>
      <p:bldP spid="29" grpId="0"/>
      <p:bldP spid="3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420</Words>
  <Application>Microsoft Office PowerPoint</Application>
  <PresentationFormat>Předvádění na obrazovce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Motiv systému Office</vt:lpstr>
      <vt:lpstr>Výchozí návrh</vt:lpstr>
      <vt:lpstr>1_Výchozí návrh</vt:lpstr>
      <vt:lpstr>4_Výchozí návrh</vt:lpstr>
      <vt:lpstr>5_Výchozí návrh</vt:lpstr>
      <vt:lpstr>6_Výchozí návrh</vt:lpstr>
      <vt:lpstr>7_Výchozí návrh</vt:lpstr>
      <vt:lpstr>10_Výchozí návrh</vt:lpstr>
      <vt:lpstr>11_Výchozí návrh</vt:lpstr>
      <vt:lpstr>Prezentace aplikace PowerPoint</vt:lpstr>
      <vt:lpstr>EXTERNÍ ZAŘÍZENÍ POČÍTAČE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jjirousova</cp:lastModifiedBy>
  <cp:revision>36</cp:revision>
  <dcterms:created xsi:type="dcterms:W3CDTF">2011-10-02T17:35:08Z</dcterms:created>
  <dcterms:modified xsi:type="dcterms:W3CDTF">2012-11-25T10:22:09Z</dcterms:modified>
</cp:coreProperties>
</file>