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847A8-23A8-45D8-B13C-62F66BF60C10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5FF41-7999-45D7-87D3-2E7320CC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98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5FF41-7999-45D7-87D3-2E7320CC210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87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8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2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2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D19AB22-8FDA-4B43-8143-6D2ABE2996E3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21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5BAC1A-D761-4615-A222-C374275360F0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3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8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6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4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2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8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5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2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2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97000">
              <a:srgbClr val="FFC000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AC2E-C6E4-496F-A613-7C5E1E31CDC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B92AA-E864-45B0-A39D-783B731A857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4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prstClr val="white">
                    <a:lumMod val="50000"/>
                  </a:prstClr>
                </a:solidFill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prstClr val="white">
                    <a:lumMod val="50000"/>
                  </a:prstClr>
                </a:solidFill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prstClr val="white">
                    <a:lumMod val="50000"/>
                  </a:prstClr>
                </a:solidFill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prstClr val="white">
                    <a:lumMod val="50000"/>
                  </a:prstClr>
                </a:solidFill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prstClr val="white">
                    <a:lumMod val="50000"/>
                  </a:prstClr>
                </a:solidFill>
                <a:cs typeface="Calibri" pitchFamily="34" charset="0"/>
              </a:rPr>
              <a:t> VM vytvořen: září 2011, </a:t>
            </a:r>
          </a:p>
          <a:p>
            <a:pPr algn="ctr">
              <a:defRPr/>
            </a:pPr>
            <a:r>
              <a:rPr lang="cs-CZ" b="1" dirty="0">
                <a:solidFill>
                  <a:prstClr val="white">
                    <a:lumMod val="50000"/>
                  </a:prstClr>
                </a:solidFill>
                <a:cs typeface="Calibri" pitchFamily="34" charset="0"/>
              </a:rPr>
              <a:t>výukový materiál určen pro: 5. ročník, </a:t>
            </a:r>
          </a:p>
          <a:p>
            <a:pPr algn="ctr">
              <a:defRPr/>
            </a:pPr>
            <a:r>
              <a:rPr lang="cs-CZ" b="1" dirty="0">
                <a:solidFill>
                  <a:prstClr val="white">
                    <a:lumMod val="50000"/>
                  </a:prstClr>
                </a:solidFill>
                <a:cs typeface="Calibri" pitchFamily="34" charset="0"/>
              </a:rPr>
              <a:t>Základy práce s počítačem, Obsah počítačové skříně </a:t>
            </a:r>
          </a:p>
          <a:p>
            <a:pPr algn="ctr">
              <a:defRPr/>
            </a:pPr>
            <a:r>
              <a:rPr lang="cs-CZ" b="1" dirty="0">
                <a:solidFill>
                  <a:prstClr val="white">
                    <a:lumMod val="50000"/>
                  </a:prstClr>
                </a:solidFill>
                <a:cs typeface="Calibri" pitchFamily="34" charset="0"/>
              </a:rPr>
              <a:t>číslo DUM: 32_211_informatika a </a:t>
            </a:r>
            <a:r>
              <a:rPr lang="cs-CZ" b="1">
                <a:solidFill>
                  <a:prstClr val="white">
                    <a:lumMod val="50000"/>
                  </a:prstClr>
                </a:solidFill>
                <a:cs typeface="Calibri" pitchFamily="34" charset="0"/>
              </a:rPr>
              <a:t>komunikační technologie_03</a:t>
            </a:r>
            <a:endParaRPr lang="cs-CZ" dirty="0">
              <a:solidFill>
                <a:prstClr val="white">
                  <a:lumMod val="50000"/>
                </a:prstClr>
              </a:solidFill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5541863"/>
            <a:ext cx="9286876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6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476672"/>
            <a:ext cx="5184576" cy="8639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prstClr val="black"/>
                </a:solidFill>
              </a:rPr>
              <a:t>Grafická karta (videoadaptér)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2636912"/>
            <a:ext cx="4752528" cy="8639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prstClr val="black"/>
                </a:solidFill>
              </a:rPr>
              <a:t>Zvuková karta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1556792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</a:rPr>
              <a:t>Převádí informace z procesoru tak, aby je mohl monitor zpracovat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536" y="3573016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</a:rPr>
              <a:t>Je potřebná k vytváření a poslechu zvuků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558924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</a:rPr>
              <a:t>Slouží k připojení počítače k lokální počítačové síti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4581128"/>
            <a:ext cx="4752528" cy="8639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prstClr val="black"/>
                </a:solidFill>
              </a:rPr>
              <a:t>Síťová karta</a:t>
            </a:r>
          </a:p>
        </p:txBody>
      </p:sp>
    </p:spTree>
    <p:extLst>
      <p:ext uri="{BB962C8B-B14F-4D97-AF65-F5344CB8AC3E}">
        <p14:creationId xmlns:p14="http://schemas.microsoft.com/office/powerpoint/2010/main" val="205451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10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63688" y="476672"/>
            <a:ext cx="1944216" cy="8639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prstClr val="black"/>
                </a:solidFill>
              </a:rPr>
              <a:t>Zdroj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2492896"/>
            <a:ext cx="3816424" cy="8639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prstClr val="black"/>
                </a:solidFill>
              </a:rPr>
              <a:t>Optická mechanika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55679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Přivádí elektrickou energii do jednotlivých komponentů počítače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393305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Převádí data z CD/DVD do počítače a při vypalování zapisuje zpět.</a:t>
            </a:r>
          </a:p>
        </p:txBody>
      </p:sp>
      <p:pic>
        <p:nvPicPr>
          <p:cNvPr id="9" name="Picture 7" descr="C:\Users\jjirousova\AppData\Local\Microsoft\Windows\Temporary Internet Files\Content.IE5\1G5U7T68\MC9002374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762" y="4725144"/>
            <a:ext cx="292052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62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pocitacova skrin 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4572000" y="1484784"/>
            <a:ext cx="1752600" cy="3822700"/>
          </a:xfrm>
          <a:noFill/>
          <a:ln/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4213" y="404813"/>
            <a:ext cx="460851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prstClr val="black"/>
                </a:solidFill>
              </a:rPr>
              <a:t>Zadní panel počítače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H="1">
            <a:off x="3103240" y="1865784"/>
            <a:ext cx="1900808" cy="627112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6172200" y="1905000"/>
            <a:ext cx="1280120" cy="371872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6084168" y="2996952"/>
            <a:ext cx="936104" cy="648072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234888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Hlavní vypínač zdroje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7544" y="328498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Zadní panel základní desky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516216" y="2276872"/>
            <a:ext cx="262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Ventilátor zdroje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660232" y="3429000"/>
            <a:ext cx="248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Odvětrávání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494116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Výstup přídavných karet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2987824" y="2780928"/>
            <a:ext cx="1900808" cy="627112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3131840" y="4365104"/>
            <a:ext cx="1900808" cy="627112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4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  <p:bldP spid="67590" grpId="0" animBg="1"/>
      <p:bldP spid="67591" grpId="0" animBg="1"/>
      <p:bldP spid="7" grpId="0"/>
      <p:bldP spid="8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jjirousova\AppData\Local\Microsoft\Windows\Temporary Internet Files\Content.IE5\DE5MU4JE\MP9004021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415" y="4545988"/>
            <a:ext cx="1654239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78" name="Picture 2" descr="D:\JANA\JANA\animace\port lpt tiskar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800" y="273187"/>
            <a:ext cx="2286000" cy="2286000"/>
          </a:xfrm>
          <a:prstGeom prst="rect">
            <a:avLst/>
          </a:prstGeom>
          <a:noFill/>
        </p:spPr>
      </p:pic>
      <p:pic>
        <p:nvPicPr>
          <p:cNvPr id="75779" name="Picture 3" descr="D:\JANA\JANA\animace\konektory myš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484784"/>
            <a:ext cx="2286000" cy="2286000"/>
          </a:xfrm>
          <a:prstGeom prst="rect">
            <a:avLst/>
          </a:prstGeom>
          <a:noFill/>
        </p:spPr>
      </p:pic>
      <p:pic>
        <p:nvPicPr>
          <p:cNvPr id="75780" name="Picture 4" descr="D:\JANA\JANA\animace\konektory klavesni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657600"/>
            <a:ext cx="2286000" cy="2286000"/>
          </a:xfrm>
          <a:prstGeom prst="rect">
            <a:avLst/>
          </a:prstGeom>
          <a:noFill/>
        </p:spPr>
      </p:pic>
      <p:pic>
        <p:nvPicPr>
          <p:cNvPr id="75781" name="Picture 5" descr="pocitacova skrin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1371600"/>
            <a:ext cx="22701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124200" y="304800"/>
            <a:ext cx="563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prstClr val="black"/>
                </a:solidFill>
              </a:rPr>
              <a:t>Zapojení počítačové sestavy</a:t>
            </a:r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H="1">
            <a:off x="4283968" y="2276872"/>
            <a:ext cx="3600400" cy="57606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V="1">
            <a:off x="1600200" y="2895600"/>
            <a:ext cx="25146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 flipV="1">
            <a:off x="4499992" y="4581128"/>
            <a:ext cx="2304256" cy="144016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1026" name="Picture 2" descr="C:\Users\jjirousova\AppData\Local\Microsoft\Windows\Temporary Internet Files\Content.IE5\8IJQ2D9L\MC90044040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43100"/>
            <a:ext cx="15621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jirousova\AppData\Local\Microsoft\Windows\Temporary Internet Files\Content.IE5\HNM9IT47\MP900402151[1]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9" t="6866" r="5113" b="8023"/>
          <a:stretch/>
        </p:blipFill>
        <p:spPr bwMode="auto">
          <a:xfrm>
            <a:off x="362496" y="5584213"/>
            <a:ext cx="1473200" cy="94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jirousova\AppData\Local\Microsoft\Windows\Temporary Internet Files\Content.IE5\DE5MU4JE\MP900433098[2]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45" t="27182" r="9965" b="3572"/>
          <a:stretch/>
        </p:blipFill>
        <p:spPr bwMode="auto">
          <a:xfrm>
            <a:off x="7990931" y="2724150"/>
            <a:ext cx="75604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83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6" grpId="0" animBg="1"/>
      <p:bldP spid="7578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37984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Anotace</a:t>
            </a:r>
            <a:r>
              <a:rPr lang="cs-CZ" b="1" dirty="0"/>
              <a:t>: </a:t>
            </a:r>
            <a:r>
              <a:rPr lang="cs-CZ" dirty="0"/>
              <a:t> </a:t>
            </a:r>
            <a:r>
              <a:rPr lang="cs-CZ" dirty="0" smtClean="0"/>
              <a:t>Obsah počítačové skříně</a:t>
            </a:r>
            <a:endParaRPr lang="cs-CZ" dirty="0"/>
          </a:p>
          <a:p>
            <a:r>
              <a:rPr lang="cs-CZ" b="1" dirty="0"/>
              <a:t>Očekávaný výstup</a:t>
            </a:r>
            <a:r>
              <a:rPr lang="cs-CZ" dirty="0"/>
              <a:t>: Žák si osvojí základní pojmy. </a:t>
            </a:r>
            <a:r>
              <a:rPr lang="cs-CZ" dirty="0" smtClean="0"/>
              <a:t>Seznámí se s vnitřními částmi počítače</a:t>
            </a:r>
            <a:r>
              <a:rPr lang="cs-CZ" smtClean="0"/>
              <a:t>, </a:t>
            </a:r>
            <a:r>
              <a:rPr lang="cs-CZ" smtClean="0"/>
              <a:t>rozumí, </a:t>
            </a:r>
            <a:r>
              <a:rPr lang="cs-CZ" dirty="0" smtClean="0"/>
              <a:t>k čemu slouží jednotlivé vnitřní části počítače jako procesor, operační paměť, základní deska, harddisk, zdroj, optická mechanika, přídavné karty. Chápe připojení jednotlivých externích zařízení na zadním panelu počítače.</a:t>
            </a:r>
          </a:p>
          <a:p>
            <a:r>
              <a:rPr lang="cs-CZ" b="1" dirty="0" smtClean="0"/>
              <a:t>Osvojení </a:t>
            </a:r>
            <a:r>
              <a:rPr lang="cs-CZ" b="1" dirty="0"/>
              <a:t>pojmů</a:t>
            </a:r>
            <a:r>
              <a:rPr lang="cs-CZ" dirty="0"/>
              <a:t>: </a:t>
            </a:r>
            <a:r>
              <a:rPr lang="cs-CZ" dirty="0" smtClean="0"/>
              <a:t>procesor, harddisk, operační paměť, zvuková karta, optická mechanika, základní deska, zdroj, grafická karta, síťová karta.</a:t>
            </a:r>
            <a:endParaRPr lang="cs-CZ" dirty="0"/>
          </a:p>
          <a:p>
            <a:r>
              <a:rPr lang="cs-CZ" b="1" dirty="0" smtClean="0">
                <a:solidFill>
                  <a:prstClr val="black"/>
                </a:solidFill>
              </a:rPr>
              <a:t>Frontální </a:t>
            </a:r>
            <a:r>
              <a:rPr lang="cs-CZ" b="1" dirty="0">
                <a:solidFill>
                  <a:prstClr val="black"/>
                </a:solidFill>
              </a:rPr>
              <a:t>prezentace </a:t>
            </a:r>
            <a:r>
              <a:rPr lang="cs-CZ" dirty="0">
                <a:solidFill>
                  <a:prstClr val="black"/>
                </a:solidFill>
              </a:rPr>
              <a:t> </a:t>
            </a:r>
          </a:p>
          <a:p>
            <a:r>
              <a:rPr lang="cs-CZ" dirty="0">
                <a:solidFill>
                  <a:prstClr val="black"/>
                </a:solidFill>
              </a:rPr>
              <a:t>Na základě frontální prezentace a vlastních zkušeností žáků vyvodit podle snímku č. 3 - 4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vnitřní části počítače.</a:t>
            </a:r>
          </a:p>
          <a:p>
            <a:r>
              <a:rPr lang="cs-CZ" b="1" dirty="0">
                <a:solidFill>
                  <a:prstClr val="black"/>
                </a:solidFill>
              </a:rPr>
              <a:t>Fixace</a:t>
            </a:r>
          </a:p>
          <a:p>
            <a:r>
              <a:rPr lang="cs-CZ" dirty="0">
                <a:solidFill>
                  <a:prstClr val="black"/>
                </a:solidFill>
              </a:rPr>
              <a:t>Shrnutí a upevnění informací (snímek č. </a:t>
            </a:r>
            <a:r>
              <a:rPr lang="cs-CZ" dirty="0" smtClean="0">
                <a:solidFill>
                  <a:prstClr val="black"/>
                </a:solidFill>
              </a:rPr>
              <a:t>5).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b="1" dirty="0">
                <a:solidFill>
                  <a:prstClr val="black"/>
                </a:solidFill>
              </a:rPr>
              <a:t>Frontální prezentace </a:t>
            </a:r>
            <a:r>
              <a:rPr lang="cs-CZ" dirty="0">
                <a:solidFill>
                  <a:prstClr val="black"/>
                </a:solidFill>
              </a:rPr>
              <a:t> </a:t>
            </a:r>
          </a:p>
          <a:p>
            <a:r>
              <a:rPr lang="cs-CZ" dirty="0">
                <a:solidFill>
                  <a:prstClr val="black"/>
                </a:solidFill>
              </a:rPr>
              <a:t>Informace k čemu slouží v počítači jednotlivé části počítače (snímek č. </a:t>
            </a:r>
            <a:r>
              <a:rPr lang="cs-CZ" dirty="0" smtClean="0">
                <a:solidFill>
                  <a:prstClr val="black"/>
                </a:solidFill>
              </a:rPr>
              <a:t>6 </a:t>
            </a:r>
            <a:r>
              <a:rPr lang="cs-CZ" dirty="0">
                <a:solidFill>
                  <a:prstClr val="black"/>
                </a:solidFill>
              </a:rPr>
              <a:t>– </a:t>
            </a:r>
            <a:r>
              <a:rPr lang="cs-CZ" dirty="0" smtClean="0">
                <a:solidFill>
                  <a:prstClr val="black"/>
                </a:solidFill>
              </a:rPr>
              <a:t>11).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Zásady připojení jednotlivých externích zařízení (</a:t>
            </a:r>
            <a:r>
              <a:rPr lang="cs-CZ" dirty="0" smtClean="0">
                <a:solidFill>
                  <a:prstClr val="black"/>
                </a:solidFill>
              </a:rPr>
              <a:t>12 ).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b="1" dirty="0">
                <a:solidFill>
                  <a:prstClr val="black"/>
                </a:solidFill>
              </a:rPr>
              <a:t>Fixace 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Shrnutí a upevnění informací (</a:t>
            </a:r>
            <a:r>
              <a:rPr lang="cs-CZ" dirty="0" smtClean="0">
                <a:solidFill>
                  <a:prstClr val="black"/>
                </a:solidFill>
              </a:rPr>
              <a:t>13).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b="1" dirty="0">
                <a:solidFill>
                  <a:prstClr val="black"/>
                </a:solidFill>
              </a:rPr>
              <a:t>Evaluace </a:t>
            </a:r>
          </a:p>
          <a:p>
            <a:r>
              <a:rPr lang="cs-CZ" dirty="0">
                <a:solidFill>
                  <a:prstClr val="black"/>
                </a:solidFill>
              </a:rPr>
              <a:t>Praktické zapojení </a:t>
            </a:r>
          </a:p>
        </p:txBody>
      </p:sp>
    </p:spTree>
    <p:extLst>
      <p:ext uri="{BB962C8B-B14F-4D97-AF65-F5344CB8AC3E}">
        <p14:creationId xmlns:p14="http://schemas.microsoft.com/office/powerpoint/2010/main" val="12308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Zdroje:</a:t>
            </a:r>
          </a:p>
          <a:p>
            <a:r>
              <a:rPr lang="cs-CZ" sz="1800" dirty="0" smtClean="0"/>
              <a:t>NAVRÁTIL</a:t>
            </a:r>
            <a:r>
              <a:rPr lang="cs-CZ" sz="1800" dirty="0"/>
              <a:t>, Pavel. </a:t>
            </a:r>
            <a:r>
              <a:rPr lang="cs-CZ" sz="1800" i="1" dirty="0"/>
              <a:t>S počítačem na základní škole</a:t>
            </a:r>
            <a:r>
              <a:rPr lang="cs-CZ" sz="1800" dirty="0"/>
              <a:t>. Kraslice na Hané: </a:t>
            </a:r>
            <a:r>
              <a:rPr lang="cs-CZ" sz="1800" dirty="0" err="1"/>
              <a:t>Computer</a:t>
            </a:r>
            <a:r>
              <a:rPr lang="cs-CZ" sz="1800" dirty="0"/>
              <a:t> Media, s.r.o., 2005, ISBN 80-86686-49-3. </a:t>
            </a:r>
            <a:endParaRPr lang="cs-CZ" sz="1800" dirty="0" smtClean="0"/>
          </a:p>
          <a:p>
            <a:r>
              <a:rPr lang="cs-CZ" sz="1800" dirty="0"/>
              <a:t>KOVÁŘOVÁ, </a:t>
            </a:r>
            <a:r>
              <a:rPr lang="cs-CZ" sz="1800" dirty="0" smtClean="0"/>
              <a:t>Libuše </a:t>
            </a:r>
            <a:r>
              <a:rPr lang="cs-CZ" sz="1800" dirty="0"/>
              <a:t>a kol. </a:t>
            </a:r>
            <a:r>
              <a:rPr lang="cs-CZ" sz="1800" i="1" dirty="0"/>
              <a:t>Informatika pro základní školy</a:t>
            </a:r>
            <a:r>
              <a:rPr lang="cs-CZ" sz="1800" dirty="0"/>
              <a:t>. Kraslice na Hané: </a:t>
            </a:r>
            <a:r>
              <a:rPr lang="cs-CZ" sz="1800" dirty="0" err="1"/>
              <a:t>Computer</a:t>
            </a:r>
            <a:r>
              <a:rPr lang="cs-CZ" sz="1800" dirty="0"/>
              <a:t> Media, s.r.o., 2009, ISBN 978-80-7402-015-5. </a:t>
            </a:r>
            <a:endParaRPr lang="cs-CZ" sz="1800" dirty="0" smtClean="0"/>
          </a:p>
          <a:p>
            <a:r>
              <a:rPr lang="cs-CZ" sz="1800" dirty="0" smtClean="0"/>
              <a:t>Zdroje obrázků: </a:t>
            </a:r>
          </a:p>
          <a:p>
            <a:pPr marL="400050" lvl="1" indent="0">
              <a:buNone/>
            </a:pPr>
            <a:r>
              <a:rPr lang="cs-CZ" sz="1800" dirty="0" smtClean="0"/>
              <a:t>MS </a:t>
            </a:r>
            <a:r>
              <a:rPr lang="cs-CZ" sz="1800" dirty="0"/>
              <a:t>Office Klipart, </a:t>
            </a:r>
            <a:endParaRPr lang="cs-CZ" sz="1800" dirty="0" smtClean="0"/>
          </a:p>
          <a:p>
            <a:pPr marL="400050" lvl="1" indent="0">
              <a:buNone/>
            </a:pPr>
            <a:r>
              <a:rPr lang="cs-CZ" sz="1800" dirty="0"/>
              <a:t>Kliparty, ZONER software, a.s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647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Obsah počítačové skříně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15151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2124075" y="5805488"/>
            <a:ext cx="42481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676400" y="2057400"/>
            <a:ext cx="758825" cy="360363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981200" y="4572000"/>
            <a:ext cx="1798712" cy="86518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 flipV="1">
            <a:off x="5436095" y="3307307"/>
            <a:ext cx="1439118" cy="25082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5976938" y="1990725"/>
            <a:ext cx="1008062" cy="28733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6553200" y="1676400"/>
            <a:ext cx="1873250" cy="360363"/>
          </a:xfrm>
          <a:prstGeom prst="rect">
            <a:avLst/>
          </a:prstGeom>
          <a:solidFill>
            <a:srgbClr val="3399FF"/>
          </a:solid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800" dirty="0">
                <a:solidFill>
                  <a:prstClr val="black"/>
                </a:solidFill>
                <a:latin typeface="Arial" charset="0"/>
              </a:rPr>
              <a:t>monitor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1600200"/>
            <a:ext cx="2339975" cy="431800"/>
          </a:xfrm>
          <a:prstGeom prst="rect">
            <a:avLst/>
          </a:prstGeom>
          <a:solidFill>
            <a:srgbClr val="3399FF"/>
          </a:solid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800" dirty="0">
                <a:solidFill>
                  <a:prstClr val="black"/>
                </a:solidFill>
                <a:latin typeface="Arial" charset="0"/>
              </a:rPr>
              <a:t>Skříň počítače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6875214" y="3377952"/>
            <a:ext cx="1873250" cy="360363"/>
          </a:xfrm>
          <a:prstGeom prst="rect">
            <a:avLst/>
          </a:prstGeom>
          <a:solidFill>
            <a:srgbClr val="3399FF"/>
          </a:solid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800" dirty="0">
                <a:solidFill>
                  <a:prstClr val="black"/>
                </a:solidFill>
                <a:latin typeface="Arial" charset="0"/>
              </a:rPr>
              <a:t>myš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609600" y="5257800"/>
            <a:ext cx="1873250" cy="360363"/>
          </a:xfrm>
          <a:prstGeom prst="rect">
            <a:avLst/>
          </a:prstGeom>
          <a:solidFill>
            <a:srgbClr val="3399FF"/>
          </a:solid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800" dirty="0">
                <a:solidFill>
                  <a:prstClr val="black"/>
                </a:solidFill>
                <a:latin typeface="Arial" charset="0"/>
              </a:rPr>
              <a:t>klávesnice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09600" y="304800"/>
            <a:ext cx="792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66FF"/>
                </a:solidFill>
              </a:rPr>
              <a:t>Z čeho se počítačová sestava skládá?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268538" y="5805488"/>
            <a:ext cx="4681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rgbClr val="FFFF00"/>
                </a:solidFill>
              </a:rPr>
              <a:t>Počítačová sestava</a:t>
            </a:r>
          </a:p>
        </p:txBody>
      </p:sp>
      <p:pic>
        <p:nvPicPr>
          <p:cNvPr id="2050" name="Picture 2" descr="C:\Users\jjirousova\AppData\Local\Microsoft\Windows\Temporary Internet Files\Content.IE5\9DHM1SD9\MC9004413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423" y="972020"/>
            <a:ext cx="3791745" cy="379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35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nimBg="1"/>
      <p:bldP spid="7176" grpId="0" animBg="1"/>
      <p:bldP spid="7177" grpId="0" animBg="1"/>
      <p:bldP spid="7178" grpId="0" animBg="1"/>
      <p:bldP spid="7180" grpId="0" animBg="1"/>
      <p:bldP spid="7181" grpId="0" animBg="1" autoUpdateAnimBg="0"/>
      <p:bldP spid="7183" grpId="0" animBg="1" autoUpdateAnimBg="0"/>
      <p:bldP spid="7184" grpId="0" animBg="1" autoUpdateAnimBg="0"/>
      <p:bldP spid="7185" grpId="0" animBg="1" autoUpdateAnimBg="0"/>
      <p:bldP spid="7186" grpId="0" autoUpdateAnimBg="0"/>
      <p:bldP spid="718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0878"/>
            <a:ext cx="1403201" cy="130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855" y="2411678"/>
            <a:ext cx="2102729" cy="1230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jjirousova\AppData\Local\Microsoft\Windows\Temporary Internet Files\Content.IE5\1G5U7T68\MC9003984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13" y="3901468"/>
            <a:ext cx="2069287" cy="255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jirousova\AppData\Local\Microsoft\Windows\Temporary Internet Files\Content.IE5\4ZPSI5W2\MC90040594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15" y="4115253"/>
            <a:ext cx="1417168" cy="140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33400" y="1524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prstClr val="black"/>
                </a:solidFill>
              </a:rPr>
              <a:t>Obsah skříně počítače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609600" y="3657600"/>
            <a:ext cx="350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prstClr val="black"/>
                </a:solidFill>
              </a:rPr>
              <a:t>Prázdná skříň počítače</a:t>
            </a: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664831" y="5415880"/>
            <a:ext cx="2438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prstClr val="black"/>
                </a:solidFill>
              </a:rPr>
              <a:t>Zdroj napájení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4495800" y="6172200"/>
            <a:ext cx="2362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prstClr val="black"/>
                </a:solidFill>
              </a:rPr>
              <a:t>základní deska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4427984" y="1671464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prstClr val="black"/>
                </a:solidFill>
              </a:rPr>
              <a:t>harddisk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6588224" y="1295400"/>
            <a:ext cx="2376264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prstClr val="black"/>
                </a:solidFill>
              </a:rPr>
              <a:t>Optická mechanika</a:t>
            </a:r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4876840" y="3063355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prstClr val="black"/>
                </a:solidFill>
              </a:rPr>
              <a:t>paměť RAM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7218784" y="576926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prstClr val="black"/>
                </a:solidFill>
              </a:rPr>
              <a:t>procesor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64831" y="6186636"/>
            <a:ext cx="216024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prstClr val="black"/>
                </a:solidFill>
              </a:rPr>
              <a:t>Grafická karta</a:t>
            </a:r>
          </a:p>
        </p:txBody>
      </p:sp>
      <p:pic>
        <p:nvPicPr>
          <p:cNvPr id="1031" name="Picture 7" descr="C:\Users\jjirousova\AppData\Local\Microsoft\Windows\Temporary Internet Files\Content.IE5\1G5U7T68\MC90023743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203" y="363325"/>
            <a:ext cx="2033993" cy="100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jirousova\AppData\Local\Microsoft\Windows\Temporary Internet Files\Content.IE5\35O2NKFS\MC90034960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64" y="716174"/>
            <a:ext cx="2418192" cy="281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7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75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75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75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75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75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75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75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75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45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7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53" grpId="0" animBg="1" autoUpdateAnimBg="0"/>
      <p:bldP spid="61454" grpId="0" animBg="1" autoUpdateAnimBg="0"/>
      <p:bldP spid="61455" grpId="0" animBg="1" autoUpdateAnimBg="0"/>
      <p:bldP spid="61456" grpId="0" animBg="1" autoUpdateAnimBg="0"/>
      <p:bldP spid="61457" grpId="0" animBg="1" autoUpdateAnimBg="0"/>
      <p:bldP spid="61458" grpId="0" animBg="1" autoUpdateAnimBg="0"/>
      <p:bldP spid="61460" grpId="0" animBg="1" autoUpdateAnimBg="0"/>
      <p:bldP spid="1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123728" y="692696"/>
            <a:ext cx="44640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600" b="1" dirty="0">
                <a:solidFill>
                  <a:prstClr val="black"/>
                </a:solidFill>
              </a:rPr>
              <a:t>Vnitřní části počítače</a:t>
            </a:r>
          </a:p>
        </p:txBody>
      </p:sp>
      <p:pic>
        <p:nvPicPr>
          <p:cNvPr id="1027" name="Picture 3" descr="C:\Users\jjirousova\AppData\Local\Microsoft\Windows\Temporary Internet Files\Content.IE5\J9T2Q2R7\MP9003059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89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412405" y="156054"/>
            <a:ext cx="2735659" cy="8639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prstClr val="black"/>
                </a:solidFill>
              </a:rPr>
              <a:t>Základní deska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92088" y="1020001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prstClr val="black"/>
                </a:solidFill>
              </a:rPr>
              <a:t>slouží k propojení jednotlivých komponentů</a:t>
            </a:r>
          </a:p>
        </p:txBody>
      </p:sp>
      <p:pic>
        <p:nvPicPr>
          <p:cNvPr id="10" name="Picture 4" descr="C:\Users\jjirousova\AppData\Local\Microsoft\Windows\Temporary Internet Files\Content.IE5\1G5U7T68\MC9003984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85301"/>
            <a:ext cx="3960440" cy="488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89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560" y="404664"/>
            <a:ext cx="2735659" cy="8639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prstClr val="black"/>
                </a:solidFill>
              </a:rPr>
              <a:t>Procesor (CPU)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3568" y="1412776"/>
            <a:ext cx="8460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prstClr val="black"/>
                </a:solidFill>
              </a:rPr>
              <a:t>Vypočítává všechny provedené operace (počínaje jednoduchým pohybem myši až po zobrazení dat na monitoru). Je umístěn na základní desce.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83968" y="3573016"/>
            <a:ext cx="4680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Chlazení procesoru:</a:t>
            </a:r>
          </a:p>
          <a:p>
            <a:r>
              <a:rPr lang="cs-CZ" sz="2800" dirty="0">
                <a:solidFill>
                  <a:prstClr val="black"/>
                </a:solidFill>
              </a:rPr>
              <a:t>Procesor obsahuje miliony součástek a díky velkému počtu se zahřívá. Je nutné, aby se ochlazoval ventilátorem.</a:t>
            </a:r>
          </a:p>
        </p:txBody>
      </p:sp>
      <p:pic>
        <p:nvPicPr>
          <p:cNvPr id="20" name="Picture 3" descr="C:\Users\jjirousova\AppData\Local\Microsoft\Windows\Temporary Internet Files\Content.IE5\4ZPSI5W2\MC9004059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3024336" cy="299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43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83568" y="1772965"/>
            <a:ext cx="4752528" cy="8639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prstClr val="black"/>
                </a:solidFill>
              </a:rPr>
              <a:t>Operační paměť (RAM)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188640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Od zapnutí počítače dochází v každém okamžiku ke zpracování statisíce dat (od pohybu myši, stisknutí klávesy, zablikání kurzoru).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299695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Slouží k velmi rychlému ukládání informací, které počítač často potřebuje a nebo těch, které jsou dočasné.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580526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Platí: Čím více operační  paměti, tím rychleji dokáže počítač zpracovat velké množství informací najednou.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4077072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Při vypnutí nebo restartu počítače se paměť RAM maže.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320" y="1196752"/>
            <a:ext cx="3238680" cy="189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3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7704" y="332656"/>
            <a:ext cx="4752528" cy="8639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prstClr val="black"/>
                </a:solidFill>
              </a:rPr>
              <a:t>Harddisk (pevný disk) HDD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1412776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prstClr val="black"/>
                </a:solidFill>
              </a:rPr>
              <a:t>Slouží k trvalému ukládání dat.</a:t>
            </a:r>
          </a:p>
          <a:p>
            <a:r>
              <a:rPr lang="cs-CZ" sz="32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06282" y="573325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</a:rPr>
              <a:t>Po vypnutí počítače se nemaže.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04864"/>
            <a:ext cx="2850976" cy="264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39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535</Words>
  <Application>Microsoft Office PowerPoint</Application>
  <PresentationFormat>Předvádění na obrazovce (4:3)</PresentationFormat>
  <Paragraphs>78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1_Motiv sady Office</vt:lpstr>
      <vt:lpstr>Prezentace aplikace PowerPoint</vt:lpstr>
      <vt:lpstr>Obsah počítačové skříně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18</cp:revision>
  <dcterms:created xsi:type="dcterms:W3CDTF">2011-09-17T06:01:12Z</dcterms:created>
  <dcterms:modified xsi:type="dcterms:W3CDTF">2012-11-25T10:05:07Z</dcterms:modified>
</cp:coreProperties>
</file>