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82" r:id="rId2"/>
    <p:sldId id="256" r:id="rId3"/>
    <p:sldId id="263" r:id="rId4"/>
    <p:sldId id="261" r:id="rId5"/>
    <p:sldId id="273" r:id="rId6"/>
    <p:sldId id="274" r:id="rId7"/>
    <p:sldId id="262" r:id="rId8"/>
    <p:sldId id="272" r:id="rId9"/>
    <p:sldId id="264" r:id="rId10"/>
    <p:sldId id="265" r:id="rId11"/>
    <p:sldId id="283" r:id="rId12"/>
    <p:sldId id="28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D72D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6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19AB22-8FDA-4B43-8143-6D2ABE2996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5BAC1A-D761-4615-A222-C374275360F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27000">
              <a:srgbClr val="FFC000"/>
            </a:gs>
            <a:gs pos="10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AC2E-C6E4-496F-A613-7C5E1E31CDCD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92AA-E864-45B0-A39D-783B731A85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září 2011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výukový materiál určen pro: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ročník,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Základy práce s počítačem,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Základní pojmy výpočetní techniky 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technologie_02</a:t>
            </a:r>
            <a:endParaRPr lang="cs-CZ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5517232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i="1" dirty="0"/>
              <a:t>Autorem materiálu a všech jeho částí, není-li uvedeno jinak, je </a:t>
            </a:r>
            <a:r>
              <a:rPr lang="cs-CZ" i="1" dirty="0" smtClean="0"/>
              <a:t>Mgr. Jana </a:t>
            </a:r>
            <a:r>
              <a:rPr lang="cs-CZ" i="1" dirty="0"/>
              <a:t>Jiroušová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9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066800" y="1143000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1 byt (B)</a:t>
            </a: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3581400" y="1219200"/>
            <a:ext cx="1447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486400" y="1096963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8 bitů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32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1 kilobyte (kB)</a:t>
            </a:r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auto">
          <a:xfrm>
            <a:off x="3657600" y="2133600"/>
            <a:ext cx="1447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638800" y="19812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1024 bytů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33400" y="2971800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1 megabyte (MB)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57200" y="3886200"/>
            <a:ext cx="32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1 gigabyte (GB)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179512" y="4876800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chemeClr val="tx2"/>
                </a:solidFill>
              </a:rPr>
              <a:t>Pomocí bytů se měří kapacita pamětí, harddisků, médií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11" grpId="0"/>
      <p:bldP spid="727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521960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Anotace: </a:t>
            </a:r>
            <a:endParaRPr lang="cs-CZ" dirty="0"/>
          </a:p>
          <a:p>
            <a:r>
              <a:rPr lang="cs-CZ" dirty="0" smtClean="0"/>
              <a:t>Základní pojmy informatiky</a:t>
            </a:r>
            <a:endParaRPr lang="cs-CZ" dirty="0"/>
          </a:p>
          <a:p>
            <a:r>
              <a:rPr lang="cs-CZ" b="1" dirty="0"/>
              <a:t>Očekávaný výstup</a:t>
            </a:r>
            <a:r>
              <a:rPr lang="cs-CZ" dirty="0"/>
              <a:t>: Žák si osvojí základní pojmy. </a:t>
            </a:r>
            <a:r>
              <a:rPr lang="cs-CZ" dirty="0" smtClean="0"/>
              <a:t>Rozliší pojmy hardware a software, seznámí se se základními jednotkami výpočetní techniky, chápe pojem data.</a:t>
            </a:r>
          </a:p>
          <a:p>
            <a:r>
              <a:rPr lang="cs-CZ" b="1" dirty="0" smtClean="0"/>
              <a:t>Osvojení pojmů</a:t>
            </a:r>
            <a:r>
              <a:rPr lang="cs-CZ" dirty="0" smtClean="0"/>
              <a:t>: hardware, software, bity, byty, data, aplikační software.</a:t>
            </a:r>
          </a:p>
          <a:p>
            <a:r>
              <a:rPr lang="cs-CZ" b="1" dirty="0" smtClean="0"/>
              <a:t>Motivace</a:t>
            </a:r>
          </a:p>
          <a:p>
            <a:r>
              <a:rPr lang="cs-CZ" dirty="0" smtClean="0"/>
              <a:t>Seznámení s úvodními pojmy (snímek č. 3)</a:t>
            </a:r>
            <a:endParaRPr lang="cs-CZ" dirty="0"/>
          </a:p>
          <a:p>
            <a:r>
              <a:rPr lang="cs-CZ" b="1" dirty="0" smtClean="0"/>
              <a:t>Frontální </a:t>
            </a:r>
            <a:r>
              <a:rPr lang="cs-CZ" b="1" dirty="0"/>
              <a:t>prezentace </a:t>
            </a:r>
            <a:r>
              <a:rPr lang="cs-CZ" dirty="0"/>
              <a:t> </a:t>
            </a:r>
          </a:p>
          <a:p>
            <a:r>
              <a:rPr lang="cs-CZ" dirty="0"/>
              <a:t>Na základě frontální prezentace </a:t>
            </a:r>
            <a:r>
              <a:rPr lang="cs-CZ" dirty="0" smtClean="0"/>
              <a:t>vyvodit pojmy hardware, software (snímky 3 – </a:t>
            </a:r>
            <a:r>
              <a:rPr lang="cs-CZ" dirty="0" smtClean="0"/>
              <a:t>7).</a:t>
            </a:r>
            <a:endParaRPr lang="cs-CZ" dirty="0"/>
          </a:p>
          <a:p>
            <a:r>
              <a:rPr lang="cs-CZ" b="1" dirty="0" smtClean="0"/>
              <a:t>Fixace </a:t>
            </a:r>
            <a:endParaRPr lang="cs-CZ" dirty="0"/>
          </a:p>
          <a:p>
            <a:r>
              <a:rPr lang="cs-CZ" dirty="0"/>
              <a:t>Shrnutí a upevnění informací (snímek č. </a:t>
            </a:r>
            <a:r>
              <a:rPr lang="cs-CZ" dirty="0"/>
              <a:t>8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b="1" dirty="0"/>
              <a:t>Frontální prezentace </a:t>
            </a:r>
            <a:r>
              <a:rPr lang="cs-CZ" dirty="0"/>
              <a:t> </a:t>
            </a:r>
          </a:p>
          <a:p>
            <a:r>
              <a:rPr lang="cs-CZ" dirty="0" smtClean="0"/>
              <a:t>Základní jednotky výpočetní techniky </a:t>
            </a:r>
            <a:r>
              <a:rPr lang="cs-CZ" dirty="0" smtClean="0"/>
              <a:t>(snímek č. </a:t>
            </a:r>
            <a:r>
              <a:rPr lang="cs-CZ" dirty="0" smtClean="0"/>
              <a:t> </a:t>
            </a:r>
            <a:r>
              <a:rPr lang="cs-CZ" dirty="0" smtClean="0"/>
              <a:t>9</a:t>
            </a:r>
            <a:r>
              <a:rPr lang="cs-CZ" dirty="0" smtClean="0"/>
              <a:t>).</a:t>
            </a:r>
          </a:p>
          <a:p>
            <a:r>
              <a:rPr lang="cs-CZ" dirty="0" smtClean="0"/>
              <a:t>Informativně  převody jednotek (snímek č. 10).</a:t>
            </a:r>
            <a:endParaRPr lang="cs-CZ" dirty="0"/>
          </a:p>
          <a:p>
            <a:r>
              <a:rPr lang="cs-CZ" b="1" dirty="0" smtClean="0"/>
              <a:t>Evaluace</a:t>
            </a:r>
            <a:endParaRPr lang="cs-CZ" b="1" dirty="0" smtClean="0"/>
          </a:p>
          <a:p>
            <a:r>
              <a:rPr lang="cs-CZ" dirty="0" smtClean="0"/>
              <a:t>Převody </a:t>
            </a:r>
            <a:r>
              <a:rPr lang="cs-CZ" dirty="0" smtClean="0"/>
              <a:t>jednotek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7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Zdroje:</a:t>
            </a:r>
          </a:p>
          <a:p>
            <a:r>
              <a:rPr lang="cs-CZ" sz="2800" dirty="0" smtClean="0"/>
              <a:t>KOVÁŘOVÁ</a:t>
            </a:r>
            <a:r>
              <a:rPr lang="cs-CZ" sz="2800" dirty="0"/>
              <a:t>, </a:t>
            </a:r>
            <a:r>
              <a:rPr lang="cs-CZ" sz="2800" dirty="0" smtClean="0"/>
              <a:t>Libuše</a:t>
            </a:r>
            <a:r>
              <a:rPr lang="cs-CZ" sz="2800" dirty="0"/>
              <a:t>; NĚMEC, Vladimír; JIŘÍČEK, Michal a kol. </a:t>
            </a:r>
            <a:r>
              <a:rPr lang="cs-CZ" sz="2800" i="1" dirty="0"/>
              <a:t>Informatika pro základní školy</a:t>
            </a:r>
            <a:r>
              <a:rPr lang="cs-CZ" sz="2800" dirty="0"/>
              <a:t>. Kralice na Hané: </a:t>
            </a:r>
            <a:r>
              <a:rPr lang="cs-CZ" sz="2800" dirty="0" err="1"/>
              <a:t>Computer</a:t>
            </a:r>
            <a:r>
              <a:rPr lang="cs-CZ" sz="2800" dirty="0"/>
              <a:t> Media, 2009, ISBN 978-80-7402-015-5. </a:t>
            </a:r>
            <a:endParaRPr lang="cs-CZ" sz="2800" dirty="0" smtClean="0"/>
          </a:p>
          <a:p>
            <a:r>
              <a:rPr lang="cs-CZ" sz="2800" dirty="0" smtClean="0"/>
              <a:t>MS Office Klipart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Základní pojmy 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579512" y="457200"/>
            <a:ext cx="75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chemeClr val="tx2"/>
                </a:solidFill>
              </a:rPr>
              <a:t>Základní pojmy výpočetní techniky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879576" y="1540594"/>
            <a:ext cx="289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 dirty="0"/>
              <a:t>Hardware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879576" y="2715642"/>
            <a:ext cx="274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 dirty="0"/>
              <a:t>Software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843808" y="4227810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 dirty="0"/>
              <a:t>Data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879576" y="5883994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800" b="1" dirty="0"/>
              <a:t>BIT</a:t>
            </a:r>
            <a:r>
              <a:rPr lang="cs-CZ" sz="2800" b="1" dirty="0"/>
              <a:t> a  </a:t>
            </a:r>
            <a:r>
              <a:rPr lang="cs-CZ" sz="4800" b="1" dirty="0"/>
              <a:t>BYTE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2362200" y="38100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  <p:bldP spid="64516" grpId="0"/>
      <p:bldP spid="64517" grpId="0"/>
      <p:bldP spid="64518" grpId="0"/>
      <p:bldP spid="645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029"/>
          <p:cNvSpPr>
            <a:spLocks noChangeArrowheads="1"/>
          </p:cNvSpPr>
          <p:nvPr/>
        </p:nvSpPr>
        <p:spPr bwMode="auto">
          <a:xfrm>
            <a:off x="2691479" y="404813"/>
            <a:ext cx="288131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4000" b="1" dirty="0"/>
              <a:t>Hardware</a:t>
            </a:r>
          </a:p>
        </p:txBody>
      </p:sp>
      <p:sp>
        <p:nvSpPr>
          <p:cNvPr id="56326" name="Text Box 1030"/>
          <p:cNvSpPr txBox="1">
            <a:spLocks noChangeArrowheads="1"/>
          </p:cNvSpPr>
          <p:nvPr/>
        </p:nvSpPr>
        <p:spPr bwMode="auto">
          <a:xfrm>
            <a:off x="323850" y="1412875"/>
            <a:ext cx="88201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Je veškeré technické vybavení počítače. Je to vše, na co si můžete sáhnout, co je vidět i to co je uvnitř počítače</a:t>
            </a:r>
          </a:p>
        </p:txBody>
      </p:sp>
      <p:pic>
        <p:nvPicPr>
          <p:cNvPr id="1029" name="Picture 5" descr="C:\Users\jjirousova\AppData\Local\Microsoft\Windows\Temporary Internet Files\Content.IE5\HNM9IT47\MC9003984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53" y="2785623"/>
            <a:ext cx="1497787" cy="184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jirousova\AppData\Local\Microsoft\Windows\Temporary Internet Files\Content.IE5\WCKSZU7V\MC9003606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003" y="5116632"/>
            <a:ext cx="1833372" cy="117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jjirousova\AppData\Local\Microsoft\Windows\Temporary Internet Files\Content.IE5\HNM9IT47\MC90039843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23" y="3876808"/>
            <a:ext cx="1722730" cy="184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jjirousova\AppData\Local\Microsoft\Windows\Temporary Internet Files\Content.IE5\8IJQ2D9L\MC9003605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786" y="2794767"/>
            <a:ext cx="1715414" cy="1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jjirousova\AppData\Local\Microsoft\Windows\Temporary Internet Files\Content.IE5\HNM9IT47\MC90039844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044" y="3212976"/>
            <a:ext cx="1737360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jjirousova\AppData\Local\Microsoft\Windows\Temporary Internet Files\Content.IE5\WCKSZU7V\MC90036059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883" y="5416555"/>
            <a:ext cx="1837030" cy="87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 autoUpdateAnimBg="0"/>
      <p:bldP spid="563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5181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Nový počítač s prázdným diskem po zapnutí …………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629400" y="42672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cs typeface="Times New Roman" charset="0"/>
              </a:rPr>
              <a:t>?</a:t>
            </a:r>
            <a:endParaRPr lang="cs-CZ" sz="600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943600" y="4403725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cs typeface="Times New Roman" charset="0"/>
              </a:rPr>
              <a:t>?</a:t>
            </a:r>
            <a:endParaRPr lang="cs-CZ" sz="6000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554960" y="37338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cs typeface="Times New Roman" charset="0"/>
              </a:rPr>
              <a:t>?</a:t>
            </a:r>
            <a:endParaRPr lang="cs-CZ" sz="60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81600" y="51816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cs typeface="Times New Roman" charset="0"/>
              </a:rPr>
              <a:t>?</a:t>
            </a:r>
            <a:endParaRPr lang="cs-CZ" sz="60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514600" y="40386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cs typeface="Times New Roman" charset="0"/>
              </a:rPr>
              <a:t>?</a:t>
            </a:r>
            <a:endParaRPr lang="cs-CZ" sz="6000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76600" y="38862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cs typeface="Times New Roman" charset="0"/>
              </a:rPr>
              <a:t>?</a:t>
            </a:r>
            <a:endParaRPr lang="cs-CZ" sz="6000" dirty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581400" y="50292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cs typeface="Times New Roman" charset="0"/>
              </a:rPr>
              <a:t>?</a:t>
            </a:r>
            <a:endParaRPr lang="cs-CZ" sz="60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895600" y="45720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dirty="0">
                <a:cs typeface="Times New Roman" charset="0"/>
              </a:rPr>
              <a:t>?</a:t>
            </a:r>
            <a:endParaRPr lang="cs-CZ" sz="6000" dirty="0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4343400" y="5638800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04800" y="304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Koupíte si nový počítač</a:t>
            </a:r>
          </a:p>
        </p:txBody>
      </p:sp>
      <p:pic>
        <p:nvPicPr>
          <p:cNvPr id="2050" name="Picture 2" descr="C:\Users\jjirousova\AppData\Local\Microsoft\Windows\Temporary Internet Files\Content.IE5\8IJQ2D9L\MC9004413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09" y="270164"/>
            <a:ext cx="2486891" cy="248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jjirousova\AppData\Local\Microsoft\Windows\Temporary Internet Files\Content.IE5\HNM9IT47\MC9003835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7" y="891932"/>
            <a:ext cx="2237251" cy="222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jjirousova\AppData\Local\Microsoft\Windows\Temporary Internet Files\Content.IE5\DE5MU4JE\MC90042317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929" y="3689350"/>
            <a:ext cx="1827886" cy="182788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jjirousova\AppData\Local\Microsoft\Windows\Temporary Internet Files\Content.IE5\HNM9IT47\MC9003835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3531"/>
            <a:ext cx="2237251" cy="222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2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3" grpId="0" autoUpdateAnimBg="0"/>
      <p:bldP spid="2054" grpId="0" autoUpdateAnimBg="0"/>
      <p:bldP spid="2055" grpId="0" autoUpdateAnimBg="0"/>
      <p:bldP spid="2056" grpId="0" autoUpdateAnimBg="0"/>
      <p:bldP spid="2057" grpId="0" autoUpdateAnimBg="0"/>
      <p:bldP spid="2058" grpId="0" autoUpdateAnimBg="0"/>
      <p:bldP spid="2060" grpId="0" autoUpdateAnimBg="0"/>
      <p:bldP spid="2062" grpId="0" autoUpdateAnimBg="0"/>
      <p:bldP spid="2064" grpId="0" animBg="1"/>
      <p:bldP spid="20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1560" y="2276872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Je nutné do něj nainstalovat základní programové vybavení  </a:t>
            </a:r>
            <a:r>
              <a:rPr lang="cs-CZ" sz="2800" dirty="0" smtClean="0"/>
              <a:t>- software, </a:t>
            </a:r>
            <a:r>
              <a:rPr lang="cs-CZ" sz="2800" dirty="0"/>
              <a:t>který jeho základní funkce oživí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87624" y="749300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……nekomunikuje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528204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Software je to, co počítač po jeho spuštění oživí</a:t>
            </a:r>
            <a:endParaRPr lang="cs-CZ" sz="2800" dirty="0"/>
          </a:p>
        </p:txBody>
      </p:sp>
      <p:pic>
        <p:nvPicPr>
          <p:cNvPr id="3074" name="Picture 2" descr="C:\Users\jjirousova\AppData\Local\Microsoft\Windows\Temporary Internet Files\Content.IE5\DE5MU4JE\MC9004258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18" y="261937"/>
            <a:ext cx="1974642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jirousova\AppData\Local\Microsoft\Windows\Temporary Internet Files\Content.IE5\WCKSZU7V\MC9004238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66467"/>
            <a:ext cx="19018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699792" y="548680"/>
            <a:ext cx="28797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4000" b="1" dirty="0"/>
              <a:t>Software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8893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Je veškeré programové vybavení počítače. </a:t>
            </a:r>
            <a:r>
              <a:rPr lang="cs-CZ" sz="3200" dirty="0" smtClean="0"/>
              <a:t>Vše, </a:t>
            </a:r>
            <a:r>
              <a:rPr lang="cs-CZ" sz="3200" dirty="0"/>
              <a:t>co sice není hmatatelné, ale bez čeho by nemohl počítač pracovat.</a:t>
            </a:r>
          </a:p>
        </p:txBody>
      </p:sp>
      <p:pic>
        <p:nvPicPr>
          <p:cNvPr id="65545" name="Picture 9" descr="D:\JANA\JANA\Obrázky\struktura sloz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84984"/>
            <a:ext cx="558533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 autoUpdateAnimBg="0"/>
      <p:bldP spid="655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1600" y="9828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Hardware a software počítače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05000" y="797768"/>
            <a:ext cx="5181600" cy="1981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 dirty="0">
                <a:solidFill>
                  <a:srgbClr val="000000"/>
                </a:solidFill>
                <a:latin typeface="Century Gothic" pitchFamily="34" charset="0"/>
              </a:rPr>
              <a:t>Aplikační software – programy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(tabulkový kalkulátor, textový editor, 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Grafické editory, kalkulačka, program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 pro posílání počty, atd.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143000" y="2778968"/>
            <a:ext cx="6781800" cy="1752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 dirty="0">
                <a:solidFill>
                  <a:srgbClr val="000000"/>
                </a:solidFill>
                <a:latin typeface="Century Gothic" pitchFamily="34" charset="0"/>
              </a:rPr>
              <a:t>Operační systém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Software, který zabezpečuje základní chod počítače,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prostředník mezi hardwarem a aplikačním softwarem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04800" y="4455368"/>
            <a:ext cx="8382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 dirty="0">
                <a:solidFill>
                  <a:srgbClr val="000000"/>
                </a:solidFill>
                <a:latin typeface="Century Gothic" pitchFamily="34" charset="0"/>
              </a:rPr>
              <a:t>Hardware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Fyzické vybavení počítače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(procesor, harddisk, základní deska, CD-ROM jednotka, klávesnice,</a:t>
            </a:r>
          </a:p>
          <a:p>
            <a:pPr algn="ctr"/>
            <a:r>
              <a:rPr lang="cs-CZ" sz="2400" dirty="0">
                <a:solidFill>
                  <a:srgbClr val="000000"/>
                </a:solidFill>
              </a:rPr>
              <a:t> monitor, myš atd.)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 autoUpdateAnimBg="0"/>
      <p:bldP spid="12" grpId="0" animBg="1" autoUpdateAnimBg="0"/>
      <p:bldP spid="1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339752" y="260648"/>
            <a:ext cx="350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chemeClr val="tx2"/>
                </a:solidFill>
              </a:rPr>
              <a:t>Data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51520" y="764704"/>
            <a:ext cx="8568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/>
              <a:t>Data je v podstatě jiný výraz pro informace </a:t>
            </a:r>
            <a:r>
              <a:rPr lang="cs-CZ" sz="3200" dirty="0" smtClean="0"/>
              <a:t>(data </a:t>
            </a:r>
            <a:r>
              <a:rPr lang="cs-CZ" sz="3200" dirty="0"/>
              <a:t>v podobě </a:t>
            </a:r>
            <a:r>
              <a:rPr lang="cs-CZ" sz="3200" dirty="0" smtClean="0"/>
              <a:t>znaků resp. bytů </a:t>
            </a:r>
            <a:r>
              <a:rPr lang="cs-CZ" sz="3200" dirty="0"/>
              <a:t>a bitů)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63688" y="1988840"/>
            <a:ext cx="24995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BIT a  BYTE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95536" y="2564904"/>
            <a:ext cx="698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Jednotky výpočetní techniky.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71600" y="3140968"/>
            <a:ext cx="502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1 </a:t>
            </a:r>
            <a:r>
              <a:rPr lang="cs-CZ" dirty="0" smtClean="0"/>
              <a:t>byte (bajt) </a:t>
            </a:r>
            <a:r>
              <a:rPr lang="cs-CZ" dirty="0"/>
              <a:t>se skládá z 8 </a:t>
            </a:r>
            <a:r>
              <a:rPr lang="cs-CZ" dirty="0" smtClean="0"/>
              <a:t>bitů (bitů)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23528" y="3501008"/>
          <a:ext cx="6600056" cy="2286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00028"/>
                <a:gridCol w="3300028"/>
              </a:tblGrid>
              <a:tr h="441544">
                <a:tc>
                  <a:txBody>
                    <a:bodyPr/>
                    <a:lstStyle/>
                    <a:p>
                      <a:r>
                        <a:rPr lang="cs-CZ" sz="2400" b="0" dirty="0" smtClean="0"/>
                        <a:t>1</a:t>
                      </a:r>
                      <a:r>
                        <a:rPr lang="cs-CZ" sz="2400" b="0" baseline="0" dirty="0" smtClean="0"/>
                        <a:t> bit</a:t>
                      </a:r>
                      <a:endParaRPr lang="cs-CZ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/>
                        <a:t>1 nebo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 byte (B)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8 bitů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 kilobyte (kB)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1024 bytů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 megabyte</a:t>
                      </a:r>
                      <a:r>
                        <a:rPr lang="cs-CZ" sz="2400" baseline="0" dirty="0" smtClean="0"/>
                        <a:t> (MB)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1024 kilobytů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 gigabyte (GB)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1024 megabytů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564" grpId="0"/>
      <p:bldP spid="66565" grpId="0"/>
      <p:bldP spid="6656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499</Words>
  <Application>Microsoft Office PowerPoint</Application>
  <PresentationFormat>Předvádění na obrazovce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Základní pojmy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jjirousova</cp:lastModifiedBy>
  <cp:revision>75</cp:revision>
  <dcterms:created xsi:type="dcterms:W3CDTF">2011-09-11T08:35:09Z</dcterms:created>
  <dcterms:modified xsi:type="dcterms:W3CDTF">2012-11-25T09:40:21Z</dcterms:modified>
</cp:coreProperties>
</file>