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6" r:id="rId3"/>
    <p:sldId id="265" r:id="rId4"/>
    <p:sldId id="268" r:id="rId5"/>
    <p:sldId id="257" r:id="rId6"/>
    <p:sldId id="258" r:id="rId7"/>
    <p:sldId id="269" r:id="rId8"/>
    <p:sldId id="260" r:id="rId9"/>
    <p:sldId id="261" r:id="rId10"/>
    <p:sldId id="267" r:id="rId11"/>
    <p:sldId id="272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5ED91"/>
    <a:srgbClr val="E2F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A683-588E-4CFA-A264-B2DDB77148B8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DB25C-D8E7-4490-898D-1A83EF6458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43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B25C-D8E7-4490-898D-1A83EF64586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9000">
              <a:srgbClr val="FF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1467-E375-411C-8EF5-6FFCB251A7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185B-D783-4CA3-B8F2-0AB3BF1BE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září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2011,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Hygiena práce s počítačem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technologie_01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5517232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47539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právné sezení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5832648" cy="551286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47664" y="4462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Pozorně si prohlédni tento obrázek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5572397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Úkol:</a:t>
            </a:r>
          </a:p>
          <a:p>
            <a:r>
              <a:rPr lang="cs-CZ" sz="2800" b="1" dirty="0" smtClean="0"/>
              <a:t>Zapiš do otevřeného dokumentu Word, co je na obrázku špatně</a:t>
            </a:r>
            <a:r>
              <a:rPr lang="cs-CZ" sz="2800" dirty="0" smtClean="0"/>
              <a:t>. </a:t>
            </a:r>
            <a:r>
              <a:rPr lang="cs-CZ" sz="2800" b="1" dirty="0" smtClean="0"/>
              <a:t>Dokument ulož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Anotace: </a:t>
            </a:r>
            <a:r>
              <a:rPr lang="cs-CZ" dirty="0" smtClean="0"/>
              <a:t> Hygiena práce s počítačem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pojmy. </a:t>
            </a:r>
            <a:r>
              <a:rPr lang="cs-CZ" dirty="0" smtClean="0"/>
              <a:t>Osvojí si základní pravidla bezpečnosti při práci s počítačem, zásady práce s počítačem, zdravotní zásady pro práci s  počítačem. </a:t>
            </a:r>
            <a:r>
              <a:rPr lang="cs-CZ" dirty="0"/>
              <a:t>Respektuje pravidla bezpečné práce s hardware i software </a:t>
            </a:r>
            <a:r>
              <a:rPr lang="cs-CZ" dirty="0" smtClean="0"/>
              <a:t>a </a:t>
            </a:r>
            <a:r>
              <a:rPr lang="cs-CZ" dirty="0"/>
              <a:t>postupuje poučeně v případě jejich závady.              </a:t>
            </a:r>
          </a:p>
          <a:p>
            <a:r>
              <a:rPr lang="cs-CZ" b="1" dirty="0" smtClean="0"/>
              <a:t>Osvojení </a:t>
            </a:r>
            <a:r>
              <a:rPr lang="cs-CZ" b="1" dirty="0"/>
              <a:t>pojmů</a:t>
            </a:r>
            <a:r>
              <a:rPr lang="cs-CZ" dirty="0"/>
              <a:t>: </a:t>
            </a:r>
            <a:r>
              <a:rPr lang="cs-CZ" dirty="0" smtClean="0"/>
              <a:t>Ergonomická židle.</a:t>
            </a:r>
            <a:endParaRPr lang="cs-CZ" dirty="0"/>
          </a:p>
          <a:p>
            <a:r>
              <a:rPr lang="cs-CZ" b="1" dirty="0" smtClean="0"/>
              <a:t>Motivace: </a:t>
            </a:r>
            <a:r>
              <a:rPr lang="cs-CZ" dirty="0" smtClean="0"/>
              <a:t>Rozhovor </a:t>
            </a:r>
            <a:r>
              <a:rPr lang="cs-CZ" dirty="0"/>
              <a:t>o práci na počítači. </a:t>
            </a:r>
            <a:r>
              <a:rPr lang="cs-CZ" i="1" dirty="0"/>
              <a:t>Co může být na práci s počítačem riskantní? Na co si dát pozor?</a:t>
            </a:r>
            <a:endParaRPr lang="cs-CZ" dirty="0"/>
          </a:p>
          <a:p>
            <a:r>
              <a:rPr lang="cs-CZ" b="1" dirty="0"/>
              <a:t>Frontální prezentace </a:t>
            </a:r>
            <a:r>
              <a:rPr lang="cs-CZ" b="1" dirty="0" smtClean="0"/>
              <a:t>: </a:t>
            </a:r>
            <a:r>
              <a:rPr lang="cs-CZ" dirty="0" smtClean="0"/>
              <a:t>Na </a:t>
            </a:r>
            <a:r>
              <a:rPr lang="cs-CZ" dirty="0"/>
              <a:t>základě frontální prezentace a vlastních zkušeností žáků vyvodit podle snímku č. 2 -3 jak šetřit počítač.</a:t>
            </a:r>
          </a:p>
          <a:p>
            <a:r>
              <a:rPr lang="cs-CZ" dirty="0"/>
              <a:t>Za spolupráce žáků vytyčit zásady práce s počítačem na základě snímku č. 4 – 5.</a:t>
            </a:r>
          </a:p>
          <a:p>
            <a:r>
              <a:rPr lang="cs-CZ" b="1" dirty="0" smtClean="0"/>
              <a:t>Fixace: </a:t>
            </a:r>
            <a:r>
              <a:rPr lang="cs-CZ" dirty="0" smtClean="0"/>
              <a:t>Shrnutí </a:t>
            </a:r>
            <a:r>
              <a:rPr lang="cs-CZ" dirty="0"/>
              <a:t>a upevnění informací (snímek č. 6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/>
              <a:t>Frontální </a:t>
            </a:r>
            <a:r>
              <a:rPr lang="cs-CZ" b="1" dirty="0" smtClean="0"/>
              <a:t>prezentace: </a:t>
            </a:r>
            <a:r>
              <a:rPr lang="cs-CZ" dirty="0" smtClean="0"/>
              <a:t>Motivační </a:t>
            </a:r>
            <a:r>
              <a:rPr lang="cs-CZ" dirty="0"/>
              <a:t>rozhovor o častých zdravotních problémech souvisejících s prací na počítači. Jak šetřit sebe? (snímek č. </a:t>
            </a:r>
            <a:r>
              <a:rPr lang="cs-CZ" dirty="0" smtClean="0"/>
              <a:t>7, 8).</a:t>
            </a:r>
            <a:endParaRPr lang="cs-CZ" dirty="0"/>
          </a:p>
          <a:p>
            <a:r>
              <a:rPr lang="cs-CZ" b="1" dirty="0"/>
              <a:t>Fixace </a:t>
            </a:r>
            <a:r>
              <a:rPr lang="cs-CZ" b="1" dirty="0" smtClean="0"/>
              <a:t>: </a:t>
            </a:r>
            <a:r>
              <a:rPr lang="cs-CZ" dirty="0" smtClean="0"/>
              <a:t>Shrnutí </a:t>
            </a:r>
            <a:r>
              <a:rPr lang="cs-CZ" dirty="0"/>
              <a:t>a upevnění informací </a:t>
            </a:r>
            <a:r>
              <a:rPr lang="cs-CZ" dirty="0" smtClean="0"/>
              <a:t>(snímek </a:t>
            </a:r>
            <a:r>
              <a:rPr lang="cs-CZ" dirty="0"/>
              <a:t>č. 9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 smtClean="0"/>
              <a:t>Evaluace:</a:t>
            </a:r>
            <a:endParaRPr lang="cs-CZ" dirty="0"/>
          </a:p>
          <a:p>
            <a:r>
              <a:rPr lang="cs-CZ" b="1" dirty="0"/>
              <a:t>Samostatná práce</a:t>
            </a:r>
            <a:endParaRPr lang="cs-CZ" dirty="0"/>
          </a:p>
          <a:p>
            <a:r>
              <a:rPr lang="cs-CZ" dirty="0"/>
              <a:t>Prohlédnout obrázek (snímek č. </a:t>
            </a:r>
            <a:r>
              <a:rPr lang="cs-CZ" dirty="0" smtClean="0"/>
              <a:t>10). </a:t>
            </a:r>
            <a:r>
              <a:rPr lang="cs-CZ" dirty="0"/>
              <a:t>Otevřít prázdný dokument Word, zapsat co je na snímku špatně, dokument uložit do své složky a na síťový disk pod názvem Zdraví a počítač.</a:t>
            </a:r>
          </a:p>
        </p:txBody>
      </p:sp>
    </p:spTree>
    <p:extLst>
      <p:ext uri="{BB962C8B-B14F-4D97-AF65-F5344CB8AC3E}">
        <p14:creationId xmlns:p14="http://schemas.microsoft.com/office/powerpoint/2010/main" val="184605179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3" y="62068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MS </a:t>
            </a:r>
            <a:r>
              <a:rPr lang="cs-CZ" smtClean="0"/>
              <a:t>Office </a:t>
            </a:r>
            <a:r>
              <a:rPr lang="cs-CZ" smtClean="0"/>
              <a:t> 2010 Klipart</a:t>
            </a:r>
            <a:endParaRPr lang="cs-CZ" dirty="0" smtClean="0"/>
          </a:p>
          <a:p>
            <a:r>
              <a:rPr lang="cs-CZ" dirty="0"/>
              <a:t>KOVÁŘOVÁ, </a:t>
            </a:r>
            <a:r>
              <a:rPr lang="cs-CZ" dirty="0" smtClean="0"/>
              <a:t>Libuše</a:t>
            </a:r>
            <a:r>
              <a:rPr lang="cs-CZ" dirty="0"/>
              <a:t>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6982544" cy="2448272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Hygiena práce s počítačem</a:t>
            </a:r>
            <a:endParaRPr lang="cs-CZ" sz="6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5" descr="C:\Users\jjirousova\AppData\Local\Microsoft\Windows\Temporary Internet Files\Content.IE5\WCKSZU7V\MC900056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75" y="3552659"/>
            <a:ext cx="1789481" cy="162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 šetřit počítač?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1296" y="1052736"/>
            <a:ext cx="6491064" cy="74868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Bezpečnost při používání  počítače</a:t>
            </a:r>
          </a:p>
        </p:txBody>
      </p:sp>
      <p:pic>
        <p:nvPicPr>
          <p:cNvPr id="1027" name="Picture 3" descr="C:\Users\Jana\AppData\Local\Microsoft\Windows\Temporary Internet Files\Content.IE5\9IR0HP05\MC9003496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294099" cy="1152128"/>
          </a:xfrm>
          <a:prstGeom prst="rect">
            <a:avLst/>
          </a:prstGeom>
          <a:noFill/>
        </p:spPr>
      </p:pic>
      <p:sp>
        <p:nvSpPr>
          <p:cNvPr id="9" name="Násobení 8"/>
          <p:cNvSpPr/>
          <p:nvPr/>
        </p:nvSpPr>
        <p:spPr>
          <a:xfrm>
            <a:off x="6444208" y="3068960"/>
            <a:ext cx="2699792" cy="259228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1772816"/>
            <a:ext cx="77768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800" dirty="0" smtClean="0"/>
              <a:t>Nikdy nezasahovat do nepřístupných částí počítače!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924944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800" dirty="0" smtClean="0"/>
              <a:t>Nesnažte se sami připojit vytažené kabely z počítače</a:t>
            </a:r>
            <a:r>
              <a:rPr lang="cs-CZ" dirty="0" smtClean="0"/>
              <a:t>!</a:t>
            </a:r>
          </a:p>
          <a:p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23528" y="4149080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dirty="0" smtClean="0"/>
              <a:t>Nezakrývejte kryty a otvory sloužící k odvětrávání přístroje!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5445224"/>
            <a:ext cx="77048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800" dirty="0" smtClean="0"/>
              <a:t>Veškerou manipulaci s elektroinstalací provádí pouze vyučující!</a:t>
            </a:r>
          </a:p>
          <a:p>
            <a:endParaRPr lang="cs-CZ" dirty="0"/>
          </a:p>
        </p:txBody>
      </p:sp>
      <p:pic>
        <p:nvPicPr>
          <p:cNvPr id="15" name="Picture 3" descr="C:\Users\Jana\AppData\Local\Microsoft\Windows\Temporary Internet Files\Content.IE5\9IR0HP05\MC9003496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294099" cy="1152128"/>
          </a:xfrm>
          <a:prstGeom prst="rect">
            <a:avLst/>
          </a:prstGeom>
          <a:noFill/>
        </p:spPr>
      </p:pic>
      <p:pic>
        <p:nvPicPr>
          <p:cNvPr id="16" name="Picture 3" descr="C:\Users\Jana\AppData\Local\Microsoft\Windows\Temporary Internet Files\Content.IE5\9IR0HP05\MC9003496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294099" cy="1152128"/>
          </a:xfrm>
          <a:prstGeom prst="rect">
            <a:avLst/>
          </a:prstGeom>
          <a:noFill/>
        </p:spPr>
      </p:pic>
      <p:pic>
        <p:nvPicPr>
          <p:cNvPr id="17" name="Picture 3" descr="C:\Users\Jana\AppData\Local\Microsoft\Windows\Temporary Internet Files\Content.IE5\9IR0HP05\MC9003496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294099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367136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Elektrická</a:t>
            </a:r>
            <a:r>
              <a:rPr lang="cs-CZ" dirty="0" smtClean="0"/>
              <a:t> </a:t>
            </a:r>
            <a:r>
              <a:rPr lang="cs-CZ" sz="3200" b="1" dirty="0" smtClean="0"/>
              <a:t>zařízení se vodou nehasí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11" name="Picture 7" descr="C:\Users\jjirousova\AppData\Local\Microsoft\Windows\Temporary Internet Files\Content.IE5\35O2NKFS\MC9003699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06884"/>
            <a:ext cx="4104456" cy="330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jjirousova\AppData\Local\Microsoft\Windows\Temporary Internet Files\Content.IE5\OQTO00DE\MC9004417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27" y="1206884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ásobení 1"/>
          <p:cNvSpPr/>
          <p:nvPr/>
        </p:nvSpPr>
        <p:spPr>
          <a:xfrm>
            <a:off x="5148064" y="1516126"/>
            <a:ext cx="3109203" cy="29819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508104" y="4359271"/>
            <a:ext cx="33517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800" b="1" dirty="0" smtClean="0">
                <a:solidFill>
                  <a:srgbClr val="FF0000"/>
                </a:solidFill>
              </a:rPr>
              <a:t>NE!</a:t>
            </a:r>
            <a:endParaRPr lang="cs-CZ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43608" y="332656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/>
              <a:t>Zásady práce s počítačem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Pokud odcházíte na krátkou dobu od počítače, nevypínejte jej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528" y="254574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Ne do místnosti s teplotními rozdíly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8080" y="326582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Pevný stůl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1880" y="4047455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Do zásuvky s počítačem nezapínejte jiné elektrické spotřebiče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7336" y="51275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Ne prašné prostředí</a:t>
            </a: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366" y="2116520"/>
            <a:ext cx="1215106" cy="124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jjirousova\AppData\Local\Microsoft\Windows\Temporary Internet Files\Content.IE5\U25G9LJL\MC9002149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78" y="4541973"/>
            <a:ext cx="1635994" cy="169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9592" y="471945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latin typeface="Calibri" pitchFamily="34" charset="0"/>
              </a:rPr>
              <a:t>Co škodí počítači?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800" y="1447800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prach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cs-CZ">
              <a:latin typeface="Comic Sans MS" pitchFamily="66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15616" y="2204864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tepelné šoky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15616" y="2924944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elektrické šoky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115616" y="3645024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vlhko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15616" y="4437112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otřesy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115616" y="5157192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>
                <a:latin typeface="Calibri" pitchFamily="34" charset="0"/>
              </a:rPr>
              <a:t> statická elektřina</a:t>
            </a:r>
          </a:p>
        </p:txBody>
      </p:sp>
      <p:pic>
        <p:nvPicPr>
          <p:cNvPr id="11" name="Picture 14" descr="C:\Users\jjirousova\AppData\Local\Microsoft\Windows\Temporary Internet Files\Content.IE5\8IJQ2D9L\MC9000345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95333"/>
            <a:ext cx="4108993" cy="383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67744" y="-27384"/>
            <a:ext cx="64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b="1" dirty="0">
                <a:solidFill>
                  <a:srgbClr val="FF0000"/>
                </a:solidFill>
                <a:latin typeface="Calibri" pitchFamily="34" charset="0"/>
              </a:rPr>
              <a:t>Jak šetřit sebe?</a:t>
            </a:r>
          </a:p>
        </p:txBody>
      </p:sp>
      <p:pic>
        <p:nvPicPr>
          <p:cNvPr id="3074" name="Picture 2" descr="C:\Users\jjirousova\AppData\Local\Microsoft\Windows\Temporary Internet Files\Content.IE5\U25G9LJL\MP9004223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61" y="870111"/>
            <a:ext cx="3744416" cy="561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3923928" y="1556792"/>
            <a:ext cx="1512168" cy="864096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2995161" y="3284984"/>
            <a:ext cx="0" cy="237626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6156176" y="3862433"/>
            <a:ext cx="0" cy="1798815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6516216" y="1844838"/>
            <a:ext cx="0" cy="1798815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04248" y="1988840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Výška opěradla</a:t>
            </a:r>
            <a:endParaRPr lang="cs-CZ" sz="32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14363" y="4100120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Výška sedačky</a:t>
            </a:r>
            <a:endParaRPr lang="cs-CZ" sz="32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1520" y="343840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Výška pracovní plochy</a:t>
            </a:r>
            <a:endParaRPr lang="cs-CZ" sz="28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69488" y="914537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Vzdálenost očí od monitoru</a:t>
            </a:r>
            <a:endParaRPr lang="cs-CZ" sz="32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2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latin typeface="Calibri" pitchFamily="34" charset="0"/>
              </a:rPr>
              <a:t>Jak šetřit sebe?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9087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/>
              <a:t>Největší vyzařování za </a:t>
            </a:r>
            <a:r>
              <a:rPr lang="cs-CZ" sz="2800" dirty="0" smtClean="0"/>
              <a:t>monitorem u starších typů monitoru</a:t>
            </a:r>
            <a:endParaRPr lang="cs-CZ" sz="28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2257708"/>
            <a:ext cx="7575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/>
              <a:t>Na monitor by nemělo dopadat přímé světlo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3337828"/>
            <a:ext cx="7099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/>
              <a:t>Ne příliš velký kontrast a jas monitoru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1000" y="4417948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/>
              <a:t>Ergonomická židle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3528" y="542606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dirty="0"/>
              <a:t>Správné parametry vzdáleností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324600" y="8458200"/>
            <a:ext cx="944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Správné sezení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839200" y="8534400"/>
            <a:ext cx="881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Výška sedačky</a:t>
            </a:r>
          </a:p>
        </p:txBody>
      </p:sp>
      <p:pic>
        <p:nvPicPr>
          <p:cNvPr id="4098" name="Picture 2" descr="C:\Users\jjirousova\AppData\Local\Microsoft\Windows\Temporary Internet Files\Content.IE5\HNM9IT47\MP900402902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6" r="23333"/>
          <a:stretch/>
        </p:blipFill>
        <p:spPr bwMode="auto">
          <a:xfrm>
            <a:off x="4859956" y="3859522"/>
            <a:ext cx="1026172" cy="13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jirousova\AppData\Local\Microsoft\Windows\Temporary Internet Files\Content.IE5\WCKSZU7V\MC90044135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777" y="1742420"/>
            <a:ext cx="1155576" cy="11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jjirousova\AppData\Local\Microsoft\Windows\Temporary Internet Files\Content.IE5\HNM9IT47\MC9004357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553" y="4974292"/>
            <a:ext cx="939835" cy="162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8" grpId="0" autoUpdateAnimBg="0"/>
      <p:bldP spid="12299" grpId="0" autoUpdateAnimBg="0"/>
      <p:bldP spid="1230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87760" y="404664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Správné sezení, časté protahování</a:t>
            </a:r>
          </a:p>
        </p:txBody>
      </p:sp>
      <p:pic>
        <p:nvPicPr>
          <p:cNvPr id="5121" name="Picture 1" descr="C:\Users\Jana\AppData\Local\Microsoft\Windows\Temporary Internet Files\Content.IE5\6M4FMXUN\MC9003496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772816"/>
            <a:ext cx="457200" cy="1790700"/>
          </a:xfrm>
          <a:prstGeom prst="rect">
            <a:avLst/>
          </a:prstGeom>
          <a:noFill/>
        </p:spPr>
      </p:pic>
      <p:pic>
        <p:nvPicPr>
          <p:cNvPr id="9" name="Picture 1" descr="C:\Users\Jana\AppData\Local\Microsoft\Windows\Temporary Internet Files\Content.IE5\6M4FMXUN\MC9003496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588594"/>
            <a:ext cx="457200" cy="1790700"/>
          </a:xfrm>
          <a:prstGeom prst="rect">
            <a:avLst/>
          </a:prstGeom>
          <a:noFill/>
        </p:spPr>
      </p:pic>
      <p:pic>
        <p:nvPicPr>
          <p:cNvPr id="5125" name="Picture 5" descr="C:\Users\jjirousova\AppData\Local\Microsoft\Windows\Temporary Internet Files\Content.IE5\HNM9IT47\MC9004346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61" y="4588594"/>
            <a:ext cx="1311275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jjirousova\AppData\Local\Microsoft\Windows\Temporary Internet Files\Content.IE5\8IJQ2D9L\MC9004346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1143000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jjirousova\AppData\Local\Microsoft\Windows\Temporary Internet Files\Content.IE5\HNM9IT47\MC900435714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7985"/>
            <a:ext cx="2448272" cy="422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362</Words>
  <Application>Microsoft Office PowerPoint</Application>
  <PresentationFormat>Předvádění na obrazovce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Hygiena práce s počítačem</vt:lpstr>
      <vt:lpstr>Jak šetřit počítač?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jjirousova</cp:lastModifiedBy>
  <cp:revision>51</cp:revision>
  <dcterms:created xsi:type="dcterms:W3CDTF">2011-09-11T08:27:17Z</dcterms:created>
  <dcterms:modified xsi:type="dcterms:W3CDTF">2012-11-25T09:10:19Z</dcterms:modified>
</cp:coreProperties>
</file>