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D631-4FE7-42C3-B4F3-8A54BD533F62}" type="datetimeFigureOut">
              <a:rPr lang="cs-CZ" smtClean="0"/>
              <a:t>1.5.2012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6D8-9E67-49EB-897C-A38412AF488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D631-4FE7-42C3-B4F3-8A54BD533F62}" type="datetimeFigureOut">
              <a:rPr lang="cs-CZ" smtClean="0"/>
              <a:t>1.5.2012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6D8-9E67-49EB-897C-A38412AF48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D631-4FE7-42C3-B4F3-8A54BD533F62}" type="datetimeFigureOut">
              <a:rPr lang="cs-CZ" smtClean="0"/>
              <a:t>1.5.2012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6D8-9E67-49EB-897C-A38412AF48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D631-4FE7-42C3-B4F3-8A54BD533F62}" type="datetimeFigureOut">
              <a:rPr lang="cs-CZ" smtClean="0"/>
              <a:t>1.5.2012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6D8-9E67-49EB-897C-A38412AF48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D631-4FE7-42C3-B4F3-8A54BD533F62}" type="datetimeFigureOut">
              <a:rPr lang="cs-CZ" smtClean="0"/>
              <a:t>1.5.2012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6D8-9E67-49EB-897C-A38412AF488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D631-4FE7-42C3-B4F3-8A54BD533F62}" type="datetimeFigureOut">
              <a:rPr lang="cs-CZ" smtClean="0"/>
              <a:t>1.5.2012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6D8-9E67-49EB-897C-A38412AF48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D631-4FE7-42C3-B4F3-8A54BD533F62}" type="datetimeFigureOut">
              <a:rPr lang="cs-CZ" smtClean="0"/>
              <a:t>1.5.2012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6D8-9E67-49EB-897C-A38412AF488D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D631-4FE7-42C3-B4F3-8A54BD533F62}" type="datetimeFigureOut">
              <a:rPr lang="cs-CZ" smtClean="0"/>
              <a:t>1.5.2012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6D8-9E67-49EB-897C-A38412AF48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D631-4FE7-42C3-B4F3-8A54BD533F62}" type="datetimeFigureOut">
              <a:rPr lang="cs-CZ" smtClean="0"/>
              <a:t>1.5.2012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6D8-9E67-49EB-897C-A38412AF48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D631-4FE7-42C3-B4F3-8A54BD533F62}" type="datetimeFigureOut">
              <a:rPr lang="cs-CZ" smtClean="0"/>
              <a:t>1.5.2012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6D8-9E67-49EB-897C-A38412AF488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D631-4FE7-42C3-B4F3-8A54BD533F62}" type="datetimeFigureOut">
              <a:rPr lang="cs-CZ" smtClean="0"/>
              <a:t>1.5.2012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6D8-9E67-49EB-897C-A38412AF48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1CD631-4FE7-42C3-B4F3-8A54BD533F62}" type="datetimeFigureOut">
              <a:rPr lang="cs-CZ" smtClean="0"/>
              <a:t>1.5.2012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C8E06D8-9E67-49EB-897C-A38412AF488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ch-hilfen.de/en/grammar/have_have_got.htm" TargetMode="External"/><Relationship Id="rId2" Type="http://schemas.openxmlformats.org/officeDocument/2006/relationships/hyperlink" Target="http://www.helpforenglish.cz/gramatika/slovesa/c2006111902-sloveso-have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learner.com/beginner/have-has-got-1.shtml" TargetMode="External"/><Relationship Id="rId2" Type="http://schemas.openxmlformats.org/officeDocument/2006/relationships/hyperlink" Target="http://www.ego4u.com/en/cram-up/grammar/simple-present/form/exercises?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glishbee.net/grammar/have-has-got/ex2.htm" TargetMode="External"/><Relationship Id="rId5" Type="http://schemas.openxmlformats.org/officeDocument/2006/relationships/hyperlink" Target="http://englishbee.net/grammar/have-has-got/ex1.htm" TargetMode="External"/><Relationship Id="rId4" Type="http://schemas.openxmlformats.org/officeDocument/2006/relationships/hyperlink" Target="http://www.englisch-hilfen.de/en/exercises/tenses/have_got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Verb „to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270576" cy="1752600"/>
          </a:xfrm>
        </p:spPr>
        <p:txBody>
          <a:bodyPr>
            <a:normAutofit/>
          </a:bodyPr>
          <a:lstStyle/>
          <a:p>
            <a:pPr algn="l"/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Šablona: VY_32_INOVACE_175_02.01</a:t>
            </a:r>
          </a:p>
          <a:p>
            <a:pPr algn="l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Autor: Mgr. Iveta Truhlářová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Zdroje: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http://www.helpforenglish.cz/gramatika/slovesa/c2006111902-sloveso-have.html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www.englisch-hilfen.de/en/grammar/have_have_got.htm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20688"/>
            <a:ext cx="5761037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0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Verb „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sloveso HAVE se používá jako sloveso pomocné (např. v předpřítomném čase, či ve vazbě HAVE GOT) i jako sloveso významové (např. ve významu 'mít' či 'dávat si' či 'muset'). Z toho plyne, že se v různých situacích používá různě. Jako pomocné sloveso tvoří např. otázku pomocí inverze (převrácením slovosledu) a zápor pomocí částice NOT. Jako významové sloveso však nikoliv. To se chová jako jakékoliv jiné anglické sloveso, jako např. GO, LIKE, SLEEP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5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028523"/>
              </p:ext>
            </p:extLst>
          </p:nvPr>
        </p:nvGraphicFramePr>
        <p:xfrm>
          <a:off x="611560" y="1809591"/>
          <a:ext cx="7869500" cy="4107180"/>
        </p:xfrm>
        <a:graphic>
          <a:graphicData uri="http://schemas.openxmlformats.org/drawingml/2006/table">
            <a:tbl>
              <a:tblPr/>
              <a:tblGrid>
                <a:gridCol w="2016224"/>
                <a:gridCol w="1944216"/>
                <a:gridCol w="1954530"/>
                <a:gridCol w="195453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>
                          <a:effectLst/>
                        </a:rPr>
                        <a:t/>
                      </a:r>
                      <a:br>
                        <a:rPr lang="cs-CZ" dirty="0">
                          <a:effectLst/>
                        </a:rPr>
                      </a:br>
                      <a:endParaRPr lang="cs-CZ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b="1">
                          <a:effectLst/>
                        </a:rPr>
                        <a:t>oznamovací</a:t>
                      </a:r>
                      <a:br>
                        <a:rPr lang="cs-CZ" b="1">
                          <a:effectLst/>
                        </a:rPr>
                      </a:br>
                      <a:endParaRPr lang="cs-CZ" b="1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b="1">
                          <a:effectLst/>
                        </a:rPr>
                        <a:t>otázka</a:t>
                      </a:r>
                      <a:br>
                        <a:rPr lang="cs-CZ" b="1">
                          <a:effectLst/>
                        </a:rPr>
                      </a:br>
                      <a:endParaRPr lang="cs-CZ" b="1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b="1" dirty="0">
                          <a:effectLst/>
                        </a:rPr>
                        <a:t>zápor</a:t>
                      </a:r>
                      <a:br>
                        <a:rPr lang="cs-CZ" b="1" dirty="0">
                          <a:effectLst/>
                        </a:rPr>
                      </a:br>
                      <a:endParaRPr lang="cs-CZ" b="1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b="1" dirty="0">
                          <a:effectLst/>
                        </a:rPr>
                        <a:t>I</a:t>
                      </a:r>
                      <a:br>
                        <a:rPr lang="cs-CZ" b="1" dirty="0">
                          <a:effectLst/>
                        </a:rPr>
                      </a:br>
                      <a:endParaRPr lang="cs-CZ" b="1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I have got</a:t>
                      </a:r>
                      <a:br>
                        <a:rPr lang="cs-CZ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have I got?</a:t>
                      </a:r>
                      <a:br>
                        <a:rPr lang="cs-CZ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>
                          <a:effectLst/>
                        </a:rPr>
                        <a:t>I </a:t>
                      </a:r>
                      <a:r>
                        <a:rPr lang="cs-CZ" dirty="0" err="1">
                          <a:effectLst/>
                        </a:rPr>
                        <a:t>haven't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got</a:t>
                      </a:r>
                      <a:r>
                        <a:rPr lang="cs-CZ" dirty="0">
                          <a:effectLst/>
                        </a:rPr>
                        <a:t/>
                      </a:r>
                      <a:br>
                        <a:rPr lang="cs-CZ" dirty="0">
                          <a:effectLst/>
                        </a:rPr>
                      </a:br>
                      <a:endParaRPr lang="cs-CZ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b="1">
                          <a:effectLst/>
                        </a:rPr>
                        <a:t>you</a:t>
                      </a:r>
                      <a:br>
                        <a:rPr lang="cs-CZ" b="1">
                          <a:effectLst/>
                        </a:rPr>
                      </a:br>
                      <a:endParaRPr lang="cs-CZ" b="1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you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have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got</a:t>
                      </a:r>
                      <a:r>
                        <a:rPr lang="cs-CZ" dirty="0">
                          <a:effectLst/>
                        </a:rPr>
                        <a:t/>
                      </a:r>
                      <a:br>
                        <a:rPr lang="cs-CZ" dirty="0">
                          <a:effectLst/>
                        </a:rPr>
                      </a:br>
                      <a:endParaRPr lang="cs-CZ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have you got?</a:t>
                      </a:r>
                      <a:br>
                        <a:rPr lang="cs-CZ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you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haven't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got</a:t>
                      </a:r>
                      <a:r>
                        <a:rPr lang="cs-CZ" dirty="0">
                          <a:effectLst/>
                        </a:rPr>
                        <a:t/>
                      </a:r>
                      <a:br>
                        <a:rPr lang="cs-CZ" dirty="0">
                          <a:effectLst/>
                        </a:rPr>
                      </a:br>
                      <a:endParaRPr lang="cs-CZ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b="1">
                          <a:effectLst/>
                        </a:rPr>
                        <a:t>he/she/it</a:t>
                      </a:r>
                      <a:br>
                        <a:rPr lang="cs-CZ" b="1">
                          <a:effectLst/>
                        </a:rPr>
                      </a:br>
                      <a:endParaRPr lang="cs-CZ" b="1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he has got</a:t>
                      </a:r>
                      <a:br>
                        <a:rPr lang="cs-CZ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has he got?</a:t>
                      </a:r>
                      <a:br>
                        <a:rPr lang="cs-CZ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>
                          <a:effectLst/>
                        </a:rPr>
                        <a:t>he </a:t>
                      </a:r>
                      <a:r>
                        <a:rPr lang="cs-CZ" dirty="0" err="1">
                          <a:effectLst/>
                        </a:rPr>
                        <a:t>hasn't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got</a:t>
                      </a:r>
                      <a:r>
                        <a:rPr lang="cs-CZ" dirty="0">
                          <a:effectLst/>
                        </a:rPr>
                        <a:t/>
                      </a:r>
                      <a:br>
                        <a:rPr lang="cs-CZ" dirty="0">
                          <a:effectLst/>
                        </a:rPr>
                      </a:br>
                      <a:endParaRPr lang="cs-CZ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b="1" dirty="0" err="1">
                          <a:effectLst/>
                        </a:rPr>
                        <a:t>we</a:t>
                      </a:r>
                      <a:r>
                        <a:rPr lang="cs-CZ" b="1" dirty="0">
                          <a:effectLst/>
                        </a:rPr>
                        <a:t/>
                      </a:r>
                      <a:br>
                        <a:rPr lang="cs-CZ" b="1" dirty="0">
                          <a:effectLst/>
                        </a:rPr>
                      </a:br>
                      <a:endParaRPr lang="cs-CZ" b="1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we have got</a:t>
                      </a:r>
                      <a:br>
                        <a:rPr lang="cs-CZ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have we got?</a:t>
                      </a:r>
                      <a:br>
                        <a:rPr lang="cs-CZ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we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haven't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got</a:t>
                      </a:r>
                      <a:r>
                        <a:rPr lang="cs-CZ" dirty="0">
                          <a:effectLst/>
                        </a:rPr>
                        <a:t/>
                      </a:r>
                      <a:br>
                        <a:rPr lang="cs-CZ" dirty="0">
                          <a:effectLst/>
                        </a:rPr>
                      </a:br>
                      <a:endParaRPr lang="cs-CZ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b="1" dirty="0" err="1">
                          <a:effectLst/>
                        </a:rPr>
                        <a:t>you</a:t>
                      </a:r>
                      <a:r>
                        <a:rPr lang="cs-CZ" b="1" dirty="0">
                          <a:effectLst/>
                        </a:rPr>
                        <a:t/>
                      </a:r>
                      <a:br>
                        <a:rPr lang="cs-CZ" b="1" dirty="0">
                          <a:effectLst/>
                        </a:rPr>
                      </a:br>
                      <a:endParaRPr lang="cs-CZ" b="1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you have got</a:t>
                      </a:r>
                      <a:br>
                        <a:rPr lang="cs-CZ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have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you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got</a:t>
                      </a:r>
                      <a:r>
                        <a:rPr lang="cs-CZ" dirty="0">
                          <a:effectLst/>
                        </a:rPr>
                        <a:t>?</a:t>
                      </a:r>
                      <a:br>
                        <a:rPr lang="cs-CZ" dirty="0">
                          <a:effectLst/>
                        </a:rPr>
                      </a:br>
                      <a:endParaRPr lang="cs-CZ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you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haven't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got</a:t>
                      </a:r>
                      <a:r>
                        <a:rPr lang="cs-CZ" dirty="0">
                          <a:effectLst/>
                        </a:rPr>
                        <a:t/>
                      </a:r>
                      <a:br>
                        <a:rPr lang="cs-CZ" dirty="0">
                          <a:effectLst/>
                        </a:rPr>
                      </a:br>
                      <a:endParaRPr lang="cs-CZ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b="1" dirty="0" err="1">
                          <a:effectLst/>
                        </a:rPr>
                        <a:t>they</a:t>
                      </a:r>
                      <a:r>
                        <a:rPr lang="cs-CZ" b="1" dirty="0">
                          <a:effectLst/>
                        </a:rPr>
                        <a:t/>
                      </a:r>
                      <a:br>
                        <a:rPr lang="cs-CZ" b="1" dirty="0">
                          <a:effectLst/>
                        </a:rPr>
                      </a:br>
                      <a:endParaRPr lang="cs-CZ" b="1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they have got</a:t>
                      </a:r>
                      <a:br>
                        <a:rPr lang="cs-CZ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have they got?</a:t>
                      </a:r>
                      <a:br>
                        <a:rPr lang="cs-CZ">
                          <a:effectLst/>
                        </a:rPr>
                      </a:b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>
                          <a:effectLst/>
                        </a:rPr>
                        <a:t>they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haven't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got</a:t>
                      </a:r>
                      <a:r>
                        <a:rPr lang="cs-CZ" dirty="0">
                          <a:effectLst/>
                        </a:rPr>
                        <a:t/>
                      </a:r>
                      <a:br>
                        <a:rPr lang="cs-CZ" dirty="0">
                          <a:effectLst/>
                        </a:rPr>
                      </a:br>
                      <a:endParaRPr lang="cs-CZ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63575" y="1148031"/>
            <a:ext cx="593277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Tento způsob použití je typický pro britskou angličtinu. </a:t>
            </a:r>
            <a:b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0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Affirmative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sentences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singular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331079"/>
              </p:ext>
            </p:extLst>
          </p:nvPr>
        </p:nvGraphicFramePr>
        <p:xfrm>
          <a:off x="1259632" y="1556792"/>
          <a:ext cx="6572920" cy="4475952"/>
        </p:xfrm>
        <a:graphic>
          <a:graphicData uri="http://schemas.openxmlformats.org/drawingml/2006/table">
            <a:tbl>
              <a:tblPr/>
              <a:tblGrid>
                <a:gridCol w="3286460"/>
                <a:gridCol w="3286460"/>
              </a:tblGrid>
              <a:tr h="388932">
                <a:tc>
                  <a:txBody>
                    <a:bodyPr/>
                    <a:lstStyle/>
                    <a:p>
                      <a:r>
                        <a:rPr lang="cs-CZ" sz="2400" smtClean="0">
                          <a:latin typeface="Times New Roman" pitchFamily="18" charset="0"/>
                          <a:cs typeface="Times New Roman" pitchFamily="18" charset="0"/>
                        </a:rPr>
                        <a:t>        have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33" marR="75433" marT="37716" marB="37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got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33" marR="75433" marT="37716" marB="37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68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cs-CZ" sz="2400" dirty="0" err="1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cs-CZ" sz="2400" dirty="0" err="1">
                          <a:latin typeface="Times New Roman" pitchFamily="18" charset="0"/>
                          <a:cs typeface="Times New Roman" pitchFamily="18" charset="0"/>
                        </a:rPr>
                        <a:t>brother</a:t>
                      </a:r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b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33" marR="75433" marT="37716" marB="37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itchFamily="18" charset="0"/>
                          <a:cs typeface="Times New Roman" pitchFamily="18" charset="0"/>
                        </a:rPr>
                        <a:t>I have got a brother.</a:t>
                      </a:r>
                      <a:br>
                        <a:rPr lang="en-US" sz="240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400">
                          <a:latin typeface="Times New Roman" pitchFamily="18" charset="0"/>
                          <a:cs typeface="Times New Roman" pitchFamily="18" charset="0"/>
                        </a:rPr>
                        <a:t>I've got a brother.</a:t>
                      </a:r>
                    </a:p>
                  </a:txBody>
                  <a:tcPr marL="75433" marR="75433" marT="37716" marB="37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68">
                <a:tc>
                  <a:txBody>
                    <a:bodyPr/>
                    <a:lstStyle/>
                    <a:p>
                      <a:r>
                        <a:rPr lang="cs-CZ" sz="2400">
                          <a:latin typeface="Times New Roman" pitchFamily="18" charset="0"/>
                          <a:cs typeface="Times New Roman" pitchFamily="18" charset="0"/>
                        </a:rPr>
                        <a:t>You have a sister.</a:t>
                      </a:r>
                      <a:br>
                        <a:rPr lang="cs-CZ" sz="240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s-CZ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33" marR="75433" marT="37716" marB="37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You have got a sister.</a:t>
                      </a:r>
                      <a:b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You've got a sister.</a:t>
                      </a:r>
                    </a:p>
                  </a:txBody>
                  <a:tcPr marL="75433" marR="75433" marT="37716" marB="37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68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He has a </a:t>
                      </a:r>
                      <a:r>
                        <a:rPr lang="cs-CZ" sz="2400" dirty="0" err="1">
                          <a:latin typeface="Times New Roman" pitchFamily="18" charset="0"/>
                          <a:cs typeface="Times New Roman" pitchFamily="18" charset="0"/>
                        </a:rPr>
                        <a:t>cat</a:t>
                      </a:r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b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33" marR="75433" marT="37716" marB="37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He has got a cat.</a:t>
                      </a:r>
                      <a:b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He's got a cat.</a:t>
                      </a:r>
                    </a:p>
                  </a:txBody>
                  <a:tcPr marL="75433" marR="75433" marT="37716" marB="37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68"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 has a dog.</a:t>
                      </a:r>
                      <a:b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33" marR="75433" marT="37716" marB="37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She has got a dog.</a:t>
                      </a:r>
                      <a:b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She's got a dog.</a:t>
                      </a:r>
                    </a:p>
                  </a:txBody>
                  <a:tcPr marL="75433" marR="75433" marT="37716" marB="37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68"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 has </a:t>
                      </a:r>
                      <a:r>
                        <a:rPr lang="cs-CZ" sz="2400" dirty="0" err="1">
                          <a:latin typeface="Times New Roman" pitchFamily="18" charset="0"/>
                          <a:cs typeface="Times New Roman" pitchFamily="18" charset="0"/>
                        </a:rPr>
                        <a:t>Bluetooth</a:t>
                      </a:r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5433" marR="75433" marT="37716" marB="37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It has got Bluetooth.</a:t>
                      </a:r>
                      <a:b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It's got Bluetooth.</a:t>
                      </a:r>
                    </a:p>
                  </a:txBody>
                  <a:tcPr marL="75433" marR="75433" marT="37716" marB="37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4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Affirmative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sentences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plural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818198"/>
              </p:ext>
            </p:extLst>
          </p:nvPr>
        </p:nvGraphicFramePr>
        <p:xfrm>
          <a:off x="395536" y="1988840"/>
          <a:ext cx="8229600" cy="36880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cs-CZ" sz="3200" dirty="0" err="1">
                          <a:latin typeface="Times New Roman" pitchFamily="18" charset="0"/>
                          <a:cs typeface="Times New Roman" pitchFamily="18" charset="0"/>
                        </a:rPr>
                        <a:t>We</a:t>
                      </a:r>
                      <a:r>
                        <a:rPr lang="cs-CZ" sz="3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3200" dirty="0" err="1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cs-CZ" sz="3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3200" dirty="0" err="1">
                          <a:latin typeface="Times New Roman" pitchFamily="18" charset="0"/>
                          <a:cs typeface="Times New Roman" pitchFamily="18" charset="0"/>
                        </a:rPr>
                        <a:t>books</a:t>
                      </a:r>
                      <a:r>
                        <a:rPr lang="cs-CZ" sz="3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br>
                        <a:rPr lang="cs-CZ" sz="32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s-CZ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>
                          <a:latin typeface="Times New Roman" pitchFamily="18" charset="0"/>
                          <a:cs typeface="Times New Roman" pitchFamily="18" charset="0"/>
                        </a:rPr>
                        <a:t>We have got books.</a:t>
                      </a:r>
                      <a:br>
                        <a:rPr lang="en-US" sz="320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3200">
                          <a:latin typeface="Times New Roman" pitchFamily="18" charset="0"/>
                          <a:cs typeface="Times New Roman" pitchFamily="18" charset="0"/>
                        </a:rPr>
                        <a:t>We've got books.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You have a nice room.</a:t>
                      </a:r>
                      <a:b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You have got a nice room.</a:t>
                      </a:r>
                      <a:b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You've got a nice room.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3200" dirty="0" err="1">
                          <a:latin typeface="Times New Roman" pitchFamily="18" charset="0"/>
                          <a:cs typeface="Times New Roman" pitchFamily="18" charset="0"/>
                        </a:rPr>
                        <a:t>They</a:t>
                      </a:r>
                      <a:r>
                        <a:rPr lang="cs-CZ" sz="3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3200" dirty="0" err="1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cs-CZ" sz="3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3200" dirty="0" err="1">
                          <a:latin typeface="Times New Roman" pitchFamily="18" charset="0"/>
                          <a:cs typeface="Times New Roman" pitchFamily="18" charset="0"/>
                        </a:rPr>
                        <a:t>pets</a:t>
                      </a:r>
                      <a:r>
                        <a:rPr lang="cs-CZ" sz="3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br>
                        <a:rPr lang="cs-CZ" sz="32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s-CZ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They have got pets.</a:t>
                      </a:r>
                      <a:b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They've got pets.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7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Negative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50147442"/>
              </p:ext>
            </p:extLst>
          </p:nvPr>
        </p:nvGraphicFramePr>
        <p:xfrm>
          <a:off x="457200" y="1556792"/>
          <a:ext cx="4186808" cy="5184577"/>
        </p:xfrm>
        <a:graphic>
          <a:graphicData uri="http://schemas.openxmlformats.org/drawingml/2006/table">
            <a:tbl>
              <a:tblPr/>
              <a:tblGrid>
                <a:gridCol w="4186808"/>
              </a:tblGrid>
              <a:tr h="117338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I have not got a brother. or</a:t>
                      </a:r>
                      <a:b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I haven't got a brother. </a:t>
                      </a:r>
                      <a:b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988" marR="88988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79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You have not got a sister. or</a:t>
                      </a:r>
                      <a:b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You haven't got a sister. </a:t>
                      </a:r>
                    </a:p>
                  </a:txBody>
                  <a:tcPr marL="88988" marR="88988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79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He has not got a cat. or</a:t>
                      </a:r>
                      <a:b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He hasn't got a cat. </a:t>
                      </a:r>
                    </a:p>
                  </a:txBody>
                  <a:tcPr marL="88988" marR="88988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79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She has not got a dog. or</a:t>
                      </a:r>
                      <a:b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She hasn't got a dog. </a:t>
                      </a:r>
                    </a:p>
                  </a:txBody>
                  <a:tcPr marL="88988" marR="88988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79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It has not got Bluetooth. or</a:t>
                      </a:r>
                      <a:b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It hasn't got Bluetooth. </a:t>
                      </a:r>
                    </a:p>
                  </a:txBody>
                  <a:tcPr marL="88988" marR="88988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Zástupný symbol pro obsah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9731108"/>
              </p:ext>
            </p:extLst>
          </p:nvPr>
        </p:nvGraphicFramePr>
        <p:xfrm>
          <a:off x="4788022" y="1556793"/>
          <a:ext cx="3672409" cy="5184576"/>
        </p:xfrm>
        <a:graphic>
          <a:graphicData uri="http://schemas.openxmlformats.org/drawingml/2006/table">
            <a:tbl>
              <a:tblPr/>
              <a:tblGrid>
                <a:gridCol w="3672409"/>
              </a:tblGrid>
              <a:tr h="1728192">
                <a:tc>
                  <a:txBody>
                    <a:bodyPr/>
                    <a:lstStyle/>
                    <a:p>
                      <a:endParaRPr lang="cs-C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We 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have not got books. or</a:t>
                      </a:r>
                      <a:b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We haven't got books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 marT="22437" marB="224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You have not got a nice room. or</a:t>
                      </a:r>
                      <a:b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You haven't got a nice room. </a:t>
                      </a:r>
                    </a:p>
                  </a:txBody>
                  <a:tcPr marL="44873" marR="44873" marT="22437" marB="224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They have not got pets. or</a:t>
                      </a:r>
                      <a:b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They haven't got pets. </a:t>
                      </a:r>
                    </a:p>
                  </a:txBody>
                  <a:tcPr marL="44873" marR="44873" marT="22437" marB="224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55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Interrogative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sentences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81043895"/>
              </p:ext>
            </p:extLst>
          </p:nvPr>
        </p:nvGraphicFramePr>
        <p:xfrm>
          <a:off x="395536" y="1628801"/>
          <a:ext cx="4032448" cy="4464495"/>
        </p:xfrm>
        <a:graphic>
          <a:graphicData uri="http://schemas.openxmlformats.org/drawingml/2006/table">
            <a:tbl>
              <a:tblPr/>
              <a:tblGrid>
                <a:gridCol w="4032448"/>
              </a:tblGrid>
              <a:tr h="892899">
                <a:tc>
                  <a:txBody>
                    <a:bodyPr/>
                    <a:lstStyle/>
                    <a:p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 I </a:t>
                      </a:r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got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44873" marR="44873" marT="22437" marB="224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got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pets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44873" marR="44873" marT="22437" marB="224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Has he got a computer?</a:t>
                      </a:r>
                    </a:p>
                  </a:txBody>
                  <a:tcPr marL="44873" marR="44873" marT="22437" marB="224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Has she got a mobile phone?</a:t>
                      </a:r>
                    </a:p>
                  </a:txBody>
                  <a:tcPr marL="44873" marR="44873" marT="22437" marB="224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Has </a:t>
                      </a:r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got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mudguards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44873" marR="44873" marT="22437" marB="224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2645785"/>
              </p:ext>
            </p:extLst>
          </p:nvPr>
        </p:nvGraphicFramePr>
        <p:xfrm>
          <a:off x="4648200" y="1628799"/>
          <a:ext cx="3812232" cy="4464498"/>
        </p:xfrm>
        <a:graphic>
          <a:graphicData uri="http://schemas.openxmlformats.org/drawingml/2006/table">
            <a:tbl>
              <a:tblPr/>
              <a:tblGrid>
                <a:gridCol w="3812232"/>
              </a:tblGrid>
              <a:tr h="1488166">
                <a:tc>
                  <a:txBody>
                    <a:bodyPr/>
                    <a:lstStyle/>
                    <a:p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we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got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dirty="0" err="1">
                          <a:latin typeface="Times New Roman" pitchFamily="18" charset="0"/>
                          <a:cs typeface="Times New Roman" pitchFamily="18" charset="0"/>
                        </a:rPr>
                        <a:t>ketchup</a:t>
                      </a:r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44873" marR="44873" marT="22437" marB="224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6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Have you got a yellow car?</a:t>
                      </a:r>
                    </a:p>
                  </a:txBody>
                  <a:tcPr marL="44873" marR="44873" marT="22437" marB="224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6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Have they got nice teachers?</a:t>
                      </a:r>
                    </a:p>
                  </a:txBody>
                  <a:tcPr marL="44873" marR="44873" marT="22437" marB="224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4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370114"/>
              </p:ext>
            </p:extLst>
          </p:nvPr>
        </p:nvGraphicFramePr>
        <p:xfrm>
          <a:off x="467544" y="1540270"/>
          <a:ext cx="8219256" cy="4753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710003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Jméno autora výukového materiálu: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Mgr. Iveta Truhlářová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</a:tr>
              <a:tr h="40131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Datum, kdy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byl VM vytvořen: 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11. 2011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</a:tr>
              <a:tr h="40131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Ročník, 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 který je VM určen: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šestý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</a:tr>
              <a:tr h="40131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Vzdělávací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oblast: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Jazyk a jazyková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komunikace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</a:tr>
              <a:tr h="40131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Vzdělávací obor: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Cizí jazyk - angličtina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</a:tr>
              <a:tr h="40131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Tematický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okruh: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02/My </a:t>
                      </a:r>
                      <a:r>
                        <a:rPr lang="cs-CZ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world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</a:tr>
              <a:tr h="40131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Téma: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Časování slovesa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„</a:t>
                      </a:r>
                      <a:r>
                        <a:rPr lang="cs-CZ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got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</a:tr>
              <a:tr h="1636077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Anotace: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5039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1007943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511915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2015886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519858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3023829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527801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4031772" algn="l" defTabSz="100794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just"/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 prezentaci se žáci naučí časovat a používat sloveso „</a:t>
                      </a:r>
                      <a:r>
                        <a:rPr lang="cs-CZ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got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“. Naleznou zde i odkazy na on-line cvičení a konkrétní procvičení časování k zopakování.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6" marB="45726"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371"/>
            <a:ext cx="8496944" cy="149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39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On-line </a:t>
            </a:r>
            <a:r>
              <a:rPr lang="cs-CZ" dirty="0" err="1" smtClean="0"/>
              <a:t>exercises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http://www.ego4u.com/en/cram-up/grammar/simple-present/form/exercises?07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http://englishlearner.com/beginner/have-has-got-1.shtml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http://www.englisch-hilfen.de/en/exercises/tenses/have_got.htm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http://englishbee.net/grammar/have-has-got/ex1.htm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http://englishbee.net/grammar/have-has-got/ex2.htm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48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</TotalTime>
  <Words>515</Words>
  <Application>Microsoft Office PowerPoint</Application>
  <PresentationFormat>Předvádění na obrazovce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Přehlednost</vt:lpstr>
      <vt:lpstr>Verb „to have got“</vt:lpstr>
      <vt:lpstr>Verb „have got“</vt:lpstr>
      <vt:lpstr>I have got</vt:lpstr>
      <vt:lpstr>Affirmative sentences - singular</vt:lpstr>
      <vt:lpstr>Affirmative sentences - plural</vt:lpstr>
      <vt:lpstr>Negative sentences </vt:lpstr>
      <vt:lpstr>Interrogative sentences</vt:lpstr>
      <vt:lpstr>Prezentace aplikace PowerPoint</vt:lpstr>
      <vt:lpstr>On-line exercises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„to have got“</dc:title>
  <dc:creator>Ivetka</dc:creator>
  <cp:lastModifiedBy>Ivetka</cp:lastModifiedBy>
  <cp:revision>8</cp:revision>
  <dcterms:created xsi:type="dcterms:W3CDTF">2011-11-27T19:15:00Z</dcterms:created>
  <dcterms:modified xsi:type="dcterms:W3CDTF">2012-05-01T19:30:06Z</dcterms:modified>
</cp:coreProperties>
</file>