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73" r:id="rId3"/>
    <p:sldId id="257" r:id="rId4"/>
    <p:sldId id="258" r:id="rId5"/>
    <p:sldId id="259" r:id="rId6"/>
    <p:sldId id="260" r:id="rId7"/>
    <p:sldId id="261" r:id="rId8"/>
    <p:sldId id="262" r:id="rId9"/>
    <p:sldId id="270" r:id="rId10"/>
    <p:sldId id="269" r:id="rId11"/>
    <p:sldId id="266" r:id="rId12"/>
    <p:sldId id="267" r:id="rId13"/>
    <p:sldId id="274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05A31-4A10-4FA7-8695-7BA60E4FDE48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1DEA7-63A1-4FAF-BB5E-DA9D5CB3BBF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216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D1DEA7-63A1-4FAF-BB5E-DA9D5CB3BBF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132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41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313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8783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44EC-4175-48B7-8893-1C2D5FEE71E9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FC815-5A46-45F3-A9AC-CE5894387C6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3609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C482-A758-4569-B53B-616A0FDD82B0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BB6C-D9B9-4932-A263-FB13B743F613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264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9626C-3DF1-4355-96D8-320B5CF12846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EE3AC-302D-4D86-967A-B8047CDF3A4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95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27F31-4D0C-4FB7-86F4-483988027E3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9CD2A-FA76-4BC6-884F-57430ED3F3E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4226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C312C-DD86-42C7-AA44-642485BE760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83610-1242-41F8-BCF1-C81C2950D73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203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E6BA-EBD6-4D2D-93A3-9D61A38395E7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83402-085F-4261-84CD-736645F8021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307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DA3E3-68C7-4B6C-A544-A21A84FFE49B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B1DE9-D93F-4AC0-9A81-EDF7F9881DF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7517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6A190-EDDB-4E7E-BBB5-1199645B87E1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4679E-53EF-44F7-A220-3AB6B82095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84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479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7E7B6-1148-4819-83C1-93A9A2198358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8F5FB-3D28-45C4-A617-2DC30E1EE4F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96060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A0431-E4D4-4DE3-86B5-D6C42C57610F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A6892-C2A8-4DF8-8A5B-42D464F1CBC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62234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1FBAC-0F3B-457E-A191-AC25AA5AD41E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2433E-4985-4E69-B32D-0E449756B94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93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749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2084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39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14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087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561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880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F5FF-BF65-4ED6-AD2B-BD445AC1E6D7}" type="datetimeFigureOut">
              <a:rPr lang="cs-CZ" smtClean="0"/>
              <a:t>23.10.2012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F2BB0-5263-49F6-8822-3278737ED3F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464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F81898-8288-4959-B390-ABFE9EFC45CC}" type="datetime1">
              <a:rPr lang="cs-CZ"/>
              <a:pPr>
                <a:defRPr/>
              </a:pPr>
              <a:t>23.10.2012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Dostupné z Metodického portálu www.rvp.cz, ISSN: 1802-4785, financovaného z ESF a státního rozpočtu ČR. Provozováno Výzkumným ústavem pedagogickým v Praze.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73A51F-8B48-47BD-ABE0-9B99F66BA9B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9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4/4a/Makovy_frgal.jpg/250px-Makovy_frgal.jpg" TargetMode="External"/><Relationship Id="rId3" Type="http://schemas.openxmlformats.org/officeDocument/2006/relationships/hyperlink" Target="http://upload.wikimedia.org/wikipedia/commons/thumb/4/4b/Morava_reka.JPG/200px-Morava_reka.JPG" TargetMode="External"/><Relationship Id="rId7" Type="http://schemas.openxmlformats.org/officeDocument/2006/relationships/hyperlink" Target="http://upload.wikimedia.org/wikipedia/commons/thumb/d/d0/Zlin42m_PICT0069.JPG/220px-Zlin42m_PICT0069.JPG" TargetMode="External"/><Relationship Id="rId2" Type="http://schemas.openxmlformats.org/officeDocument/2006/relationships/hyperlink" Target="http://upload.wikimedia.org/wikipedia/commons/thumb/a/a4/2004_Zlinsky_kraj.PNG/240px-2004_Zlinsky_kraj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thumb/c/c9/Tomas_Bata.jpg/220px-Tomas_Bata.jpg" TargetMode="External"/><Relationship Id="rId5" Type="http://schemas.openxmlformats.org/officeDocument/2006/relationships/hyperlink" Target="http://upload.wikimedia.org/wikipedia/commons/thumb/5/50/Petr_%C4%8Caj%C3%A1nek.jpg/250px-Petr_%C4%8Caj%C3%A1nek.jpg" TargetMode="External"/><Relationship Id="rId4" Type="http://schemas.openxmlformats.org/officeDocument/2006/relationships/hyperlink" Target="http://upload.wikimedia.org/wikipedia/commons/thumb/c/c0/Leona_Mach%C3%A1lkov%C3%A1_Vy%C5%A1kov.JPG/220px-Leona_Mach%C3%A1lkov%C3%A1_Vy%C5%A1kov.JPG" TargetMode="External"/><Relationship Id="rId9" Type="http://schemas.openxmlformats.org/officeDocument/2006/relationships/hyperlink" Target="http://upload.wikimedia.org/wikipedia/commons/thumb/1/10/Plastic_Metaphors.jpg/220px-Plastic_Metaphors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560" y="477838"/>
            <a:ext cx="7772400" cy="6380162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latin typeface="+mn-lt"/>
              </a:rPr>
              <a:t>Základní škola a Mateřská škola, Šumná, okres Znojmo</a:t>
            </a:r>
            <a:br>
              <a:rPr lang="cs-CZ" sz="2400" b="1" dirty="0" smtClean="0">
                <a:latin typeface="+mn-lt"/>
              </a:rPr>
            </a:br>
            <a:r>
              <a:rPr lang="cs-CZ" sz="2400" b="1" dirty="0" smtClean="0">
                <a:latin typeface="+mn-lt"/>
              </a:rPr>
              <a:t>OP VK 1.4 75022320</a:t>
            </a:r>
            <a:br>
              <a:rPr lang="cs-CZ" sz="2400" b="1" dirty="0" smtClean="0">
                <a:latin typeface="+mn-lt"/>
              </a:rPr>
            </a:br>
            <a:r>
              <a:rPr lang="cs-CZ" sz="3200" b="1" dirty="0" smtClean="0">
                <a:latin typeface="+mn-lt"/>
              </a:rPr>
              <a:t>Tematický celek:  </a:t>
            </a:r>
            <a:r>
              <a:rPr lang="cs-CZ" sz="3200" b="1" i="1" dirty="0">
                <a:latin typeface="+mn-lt"/>
              </a:rPr>
              <a:t>P</a:t>
            </a:r>
            <a:r>
              <a:rPr lang="cs-CZ" sz="3200" b="1" i="1" dirty="0" smtClean="0">
                <a:latin typeface="+mn-lt"/>
              </a:rPr>
              <a:t>rvouka pro 1.stupeň ZŠ</a:t>
            </a:r>
            <a:br>
              <a:rPr lang="cs-CZ" sz="3200" b="1" i="1" dirty="0" smtClean="0">
                <a:latin typeface="+mn-lt"/>
              </a:rPr>
            </a:br>
            <a:r>
              <a:rPr lang="cs-CZ" sz="3200" b="1" i="1" dirty="0" smtClean="0">
                <a:latin typeface="+mn-lt"/>
              </a:rPr>
              <a:t>Zlínský  kraj</a:t>
            </a:r>
            <a:r>
              <a:rPr lang="cs-CZ" sz="3200" b="1" smtClean="0">
                <a:latin typeface="+mn-lt"/>
              </a:rPr>
              <a:t/>
            </a:r>
            <a:br>
              <a:rPr lang="cs-CZ" sz="3200" b="1" smtClean="0">
                <a:latin typeface="+mn-lt"/>
              </a:rPr>
            </a:br>
            <a:r>
              <a:rPr lang="cs-CZ" sz="2400" b="1" i="1" smtClean="0"/>
              <a:t>VY_03_INOVACE_32_11</a:t>
            </a:r>
            <a:r>
              <a:rPr lang="cs-CZ" sz="2400" b="1" i="1" dirty="0" smtClean="0"/>
              <a:t/>
            </a:r>
            <a:br>
              <a:rPr lang="cs-CZ" sz="2400" b="1" i="1" dirty="0" smtClean="0"/>
            </a:br>
            <a:r>
              <a:rPr lang="cs-CZ" sz="2400" b="1" i="1" dirty="0" smtClean="0"/>
              <a:t>Mgr. Hana Slabá</a:t>
            </a:r>
            <a:br>
              <a:rPr lang="cs-CZ" sz="2400" b="1" i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Anotace: </a:t>
            </a:r>
            <a:r>
              <a:rPr lang="cs-CZ" sz="2400" b="1" i="1" dirty="0" smtClean="0"/>
              <a:t>informace, zajímavosti, úkoly</a:t>
            </a:r>
            <a:br>
              <a:rPr lang="cs-CZ" sz="2400" b="1" i="1" dirty="0" smtClean="0"/>
            </a:br>
            <a:r>
              <a:rPr lang="cs-CZ" sz="2400" b="1" dirty="0" smtClean="0"/>
              <a:t>Metodika: prezentace slouží k předvedení na interaktivní tabuli</a:t>
            </a:r>
            <a:endParaRPr lang="cs-CZ" sz="2400" dirty="0" smtClean="0">
              <a:latin typeface="+mn-lt"/>
            </a:endParaRP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5610225"/>
            <a:ext cx="5715000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99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Folklórní oblasti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775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 Slovácko</a:t>
            </a:r>
          </a:p>
          <a:p>
            <a:pPr marL="0" indent="0">
              <a:buNone/>
            </a:pPr>
            <a:r>
              <a:rPr lang="cs-CZ" dirty="0" smtClean="0"/>
              <a:t> Haná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Valašsko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   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2643188"/>
            <a:ext cx="3928070" cy="2514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7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jsme určitě nevěděli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Otrokovice – vyrábějí  letadla pro rekreační nebo sportovní létání – </a:t>
            </a:r>
            <a:r>
              <a:rPr lang="cs-CZ" dirty="0" err="1" smtClean="0"/>
              <a:t>warbird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3384376" cy="2235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274080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27584" y="5829061"/>
            <a:ext cx="5839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Napajedla- podnik Fatra –výrobky z plastu</a:t>
            </a:r>
            <a:endParaRPr lang="cs-CZ" sz="24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676" y="3509019"/>
            <a:ext cx="20955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56176" y="3509019"/>
            <a:ext cx="2987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/>
              <a:t>Frgál</a:t>
            </a:r>
            <a:r>
              <a:rPr lang="cs-CZ" sz="2400" dirty="0" smtClean="0"/>
              <a:t> -  valašský koláč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 smtClean="0"/>
              <a:t>První písemné zmínky pocházejí z roku 1826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57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400" dirty="0"/>
              <a:t>Znak :http://</a:t>
            </a:r>
            <a:r>
              <a:rPr lang="cs-CZ" sz="1400" dirty="0" smtClean="0"/>
              <a:t>upload.wikimedia.org/</a:t>
            </a:r>
            <a:r>
              <a:rPr lang="cs-CZ" sz="1400" dirty="0" err="1" smtClean="0"/>
              <a:t>wikipedia</a:t>
            </a:r>
            <a:r>
              <a:rPr lang="cs-CZ" sz="1400" dirty="0" smtClean="0"/>
              <a:t>/</a:t>
            </a:r>
            <a:r>
              <a:rPr lang="cs-CZ" sz="1400" dirty="0" err="1" smtClean="0"/>
              <a:t>commons</a:t>
            </a:r>
            <a:r>
              <a:rPr lang="cs-CZ" sz="1400" dirty="0" smtClean="0"/>
              <a:t>/</a:t>
            </a:r>
            <a:r>
              <a:rPr lang="cs-CZ" sz="1400" dirty="0" err="1" smtClean="0"/>
              <a:t>thumb</a:t>
            </a:r>
            <a:r>
              <a:rPr lang="cs-CZ" sz="1400" dirty="0" smtClean="0"/>
              <a:t>/f/f8/</a:t>
            </a:r>
            <a:r>
              <a:rPr lang="cs-CZ" sz="1400" dirty="0" err="1" smtClean="0"/>
              <a:t>Zlin_Region_CoA_CZ.svg</a:t>
            </a:r>
            <a:r>
              <a:rPr lang="cs-CZ" sz="1400" dirty="0" smtClean="0"/>
              <a:t>/90px-Zlin_Region_CoA_CZ.svg.png</a:t>
            </a:r>
          </a:p>
          <a:p>
            <a:pPr marL="0" indent="0">
              <a:buNone/>
            </a:pPr>
            <a:r>
              <a:rPr lang="cs-CZ" sz="1400" dirty="0"/>
              <a:t>Mapa :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upload.wikimedia.org/wikipedia/commons/thumb/a/a4/2004_Zlinsky_kraj.PNG/240px-2004_Zlinsky_kraj.PNG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Vodstvo </a:t>
            </a:r>
            <a:r>
              <a:rPr lang="cs-CZ" sz="1400" dirty="0"/>
              <a:t>: </a:t>
            </a: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upload.wikimedia.org/wikipedia/commons/thumb/4/4b/Morava_reka.JPG/200px-Morava_reka.JPG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Příroda : http://upload.wikimedia.org/wikipedia/commons/thumb/f/f1/Sptn-rmnk-zbnc_19oct_017.jpg/250px-Sptn-rmnk-zbnc_19oct_017.jpg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Osobnosti : http://upload.wikimedia.org/wikipedia/commons/thumb/4/4b/Morava_reka.JPG/200px-Morava_reka.JPG</a:t>
            </a:r>
            <a:r>
              <a:rPr lang="cs-CZ" sz="1400" dirty="0" smtClean="0">
                <a:hlinkClick r:id="rId4"/>
              </a:rPr>
              <a:t>http</a:t>
            </a:r>
            <a:r>
              <a:rPr lang="cs-CZ" sz="1400" dirty="0">
                <a:hlinkClick r:id="rId4"/>
              </a:rPr>
              <a:t>://</a:t>
            </a:r>
            <a:r>
              <a:rPr lang="cs-CZ" sz="1400" dirty="0" smtClean="0">
                <a:hlinkClick r:id="rId4"/>
              </a:rPr>
              <a:t>upload.wikimedia.org/wikipedia/commons/thumb/c/c0/Leona_Mach%C3%A1lkov%C3%A1_Vy%C5%A1kov.JPG/220px-Leona_Mach%C3%A1lkov%C3%A1_Vy%C5%A1kov.JPG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5"/>
              </a:rPr>
              <a:t>http://upload.wikimedia.org/wikipedia/commons/thumb/5/50/Petr_%C4%8Caj%C3%A1nek.jpg/250px-Petr_%</a:t>
            </a:r>
            <a:r>
              <a:rPr lang="cs-CZ" sz="1400" dirty="0" smtClean="0">
                <a:hlinkClick r:id="rId5"/>
              </a:rPr>
              <a:t>C4%8Caj%C3%A1nek.jpg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upload.wikimedia.org/wikipedia/commons/thumb/c/c9/Tomas_Bata.jpg/220px-Tomas_Bata.jpg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Ostatní </a:t>
            </a:r>
            <a:r>
              <a:rPr lang="cs-CZ" sz="1400" dirty="0"/>
              <a:t>: </a:t>
            </a: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upload.wikimedia.org/wikipedia/commons/thumb/d/d0/Zlin42m_PICT0069.JPG/220px-Zlin42m_PICT0069.JPG</a:t>
            </a:r>
            <a:endParaRPr lang="cs-CZ" sz="1400" dirty="0" smtClean="0"/>
          </a:p>
          <a:p>
            <a:pPr marL="0" indent="0">
              <a:buNone/>
            </a:pP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upload.wikimedia.org/wikipedia/commons/thumb/4/4a/Makovy_frgal.jpg/250px-Makovy_frgal.jpg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upload.wikimedia.org/wikipedia/commons/thumb/1/10/Plastic_Metaphors.jpg/220px-Plastic_Metaphors.jpg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/>
              <a:t>http://upload.wikimedia.org/wikipedia/commons/thumb/b/bc/Krojovany_pruvod_Mala_Rusava.jpg/220px-Krojovany_pruvod_Mala_Rusava.jpg</a:t>
            </a:r>
          </a:p>
        </p:txBody>
      </p:sp>
    </p:spTree>
    <p:extLst>
      <p:ext uri="{BB962C8B-B14F-4D97-AF65-F5344CB8AC3E}">
        <p14:creationId xmlns:p14="http://schemas.microsoft.com/office/powerpoint/2010/main" val="163386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dirty="0" smtClean="0"/>
              <a:t>Zlínský kraj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0768"/>
            <a:ext cx="2304256" cy="1829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0" y="-1035496"/>
            <a:ext cx="91440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  <a:p>
            <a:r>
              <a:rPr lang="cs-CZ" dirty="0" smtClean="0"/>
              <a:t> </a:t>
            </a:r>
          </a:p>
          <a:p>
            <a:endParaRPr lang="cs-CZ" sz="2400" dirty="0" smtClean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 smtClean="0"/>
          </a:p>
          <a:p>
            <a:r>
              <a:rPr lang="cs-CZ" sz="2400" dirty="0" smtClean="0"/>
              <a:t>Rozloha:3 964 km²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Počet obyvatel:597 813</a:t>
            </a:r>
          </a:p>
          <a:p>
            <a:r>
              <a:rPr lang="cs-CZ" sz="2400" dirty="0" smtClean="0"/>
              <a:t> </a:t>
            </a:r>
          </a:p>
          <a:p>
            <a:r>
              <a:rPr lang="cs-CZ" sz="2400" dirty="0" smtClean="0"/>
              <a:t>Hustota zalidnění:149 obyvatel/km²</a:t>
            </a:r>
          </a:p>
          <a:p>
            <a:r>
              <a:rPr lang="cs-CZ" sz="2400" dirty="0" smtClean="0"/>
              <a:t>Nejvyšší bod: Čertův mlýn (1 206 m. n. m</a:t>
            </a:r>
            <a:r>
              <a:rPr lang="cs-CZ" dirty="0" smtClean="0"/>
              <a:t>.)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40768"/>
            <a:ext cx="54006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79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Průmysl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Průmysl zpracovatelský a gumárenský, kovodělný a elektrotechnický. Ekonomicky patří kraj k těm zaostalejším, mnohé podniky stagnují či krachují a špatná je i dopravní obslužnost v hornatém terénu.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924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odstvo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Území kraje odvodňuje řeka Morava a její přítoky, např. Bečva a Olšava. Morava se vlévá do Dunaje, který její vody odvádí do Černého moře. Okrajové části kraje na severu a severovýchodě odvodňuje řeka Odra do Baltského moře.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380" y="4437112"/>
            <a:ext cx="3485004" cy="2076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96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Příroda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Ú</a:t>
            </a:r>
            <a:r>
              <a:rPr lang="cs-CZ" dirty="0" smtClean="0"/>
              <a:t>zemí zahrnují dvě chráněné krajinné oblasti, Beskydy a Bílé Karpaty.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0" y="2852936"/>
            <a:ext cx="366831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31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633663"/>
            <a:ext cx="238125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Osobnosti kraje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Jan Šťastný, herec</a:t>
            </a:r>
          </a:p>
          <a:p>
            <a:pPr marL="0" indent="0">
              <a:buNone/>
            </a:pPr>
            <a:r>
              <a:rPr lang="cs-CZ" dirty="0" smtClean="0"/>
              <a:t>Tomáš Baťa, podnikatel, zakladatel obuvnického koncernu Baťa</a:t>
            </a:r>
          </a:p>
          <a:p>
            <a:pPr marL="0" indent="0">
              <a:buNone/>
            </a:pPr>
            <a:r>
              <a:rPr lang="cs-CZ" dirty="0" smtClean="0"/>
              <a:t> Petr </a:t>
            </a:r>
            <a:r>
              <a:rPr lang="cs-CZ" dirty="0" err="1" smtClean="0"/>
              <a:t>Čajánek</a:t>
            </a:r>
            <a:r>
              <a:rPr lang="cs-CZ" dirty="0" smtClean="0"/>
              <a:t>, hokejista</a:t>
            </a:r>
          </a:p>
          <a:p>
            <a:pPr marL="0" indent="0">
              <a:buNone/>
            </a:pPr>
            <a:r>
              <a:rPr lang="cs-CZ" dirty="0" smtClean="0"/>
              <a:t>Felix Slováček, hudebník</a:t>
            </a:r>
          </a:p>
          <a:p>
            <a:pPr marL="0" indent="0">
              <a:buNone/>
            </a:pPr>
            <a:r>
              <a:rPr lang="cs-CZ" dirty="0" smtClean="0"/>
              <a:t>Miloš </a:t>
            </a:r>
            <a:r>
              <a:rPr lang="cs-CZ" dirty="0"/>
              <a:t>Macourek ,</a:t>
            </a:r>
            <a:r>
              <a:rPr lang="cs-CZ" dirty="0" smtClean="0"/>
              <a:t> </a:t>
            </a:r>
            <a:r>
              <a:rPr lang="cs-CZ" dirty="0"/>
              <a:t>básník, dramatik, autor pohádkových próz a filmový scenárista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Leona Machálková, zpěvačka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96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Tomáš   </a:t>
            </a:r>
            <a:r>
              <a:rPr lang="cs-CZ" dirty="0" smtClean="0"/>
              <a:t>Baťa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První ZOO ve Zlíně založil Tomáš Baťa v  květnu 1930.</a:t>
            </a:r>
            <a:r>
              <a:rPr lang="pl-PL" dirty="0" smtClean="0"/>
              <a:t> Zakladatel obuvnické firmy Baťa a jeden z největších podnikatelů své </a:t>
            </a:r>
            <a:r>
              <a:rPr lang="pl-PL" dirty="0" smtClean="0"/>
              <a:t>doby </a:t>
            </a:r>
            <a:r>
              <a:rPr lang="pl-PL" dirty="0" smtClean="0"/>
              <a:t>(1876- 1932</a:t>
            </a:r>
            <a:r>
              <a:rPr lang="pl-PL" dirty="0" smtClean="0"/>
              <a:t>).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86375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869160"/>
            <a:ext cx="23812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28" y="3462892"/>
            <a:ext cx="20955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18557"/>
            <a:ext cx="209550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09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97635"/>
            <a:ext cx="2143125" cy="261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692696"/>
            <a:ext cx="9144000" cy="51740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Tomáš Baťa užíval čtyři základní druhy mezd:</a:t>
            </a:r>
          </a:p>
          <a:p>
            <a:pPr marL="0" indent="0">
              <a:buNone/>
            </a:pPr>
            <a:r>
              <a:rPr lang="cs-CZ" dirty="0"/>
              <a:t> pevná mzda – brali </a:t>
            </a:r>
            <a:r>
              <a:rPr lang="cs-CZ" dirty="0" err="1"/>
              <a:t>technicko-hospodářští</a:t>
            </a:r>
            <a:r>
              <a:rPr lang="cs-CZ" dirty="0"/>
              <a:t> a administrativní pracovníci</a:t>
            </a:r>
          </a:p>
          <a:p>
            <a:pPr marL="0" indent="0">
              <a:buNone/>
            </a:pPr>
            <a:r>
              <a:rPr lang="cs-CZ" dirty="0"/>
              <a:t> individuální úkolová mzda – dostávali dělníci na některých speciálních postech</a:t>
            </a:r>
          </a:p>
          <a:p>
            <a:pPr marL="0" indent="0">
              <a:buNone/>
            </a:pPr>
            <a:r>
              <a:rPr lang="cs-CZ" dirty="0"/>
              <a:t> kolektivní úkolová mzda – pro dělníky v dílnách</a:t>
            </a:r>
          </a:p>
          <a:p>
            <a:pPr marL="0" indent="0">
              <a:buNone/>
            </a:pPr>
            <a:r>
              <a:rPr lang="cs-CZ" dirty="0"/>
              <a:t> mzda účasti na zisku – pobírali někteří vedoucí pracovních úseků</a:t>
            </a:r>
          </a:p>
          <a:p>
            <a:pPr marL="0" indent="0">
              <a:buNone/>
            </a:pPr>
            <a:r>
              <a:rPr lang="cs-CZ" dirty="0"/>
              <a:t> Baťa byl čtvrtým nejbohatším člověkem v </a:t>
            </a:r>
            <a:r>
              <a:rPr lang="cs-CZ" dirty="0" smtClean="0"/>
              <a:t>Československu.</a:t>
            </a:r>
          </a:p>
          <a:p>
            <a:pPr marL="0" indent="0">
              <a:buNone/>
            </a:pPr>
            <a:r>
              <a:rPr lang="cs-CZ" dirty="0"/>
              <a:t>Typická je také Baťova cena, která skoro vždy končila devítkou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60556"/>
            <a:ext cx="2156520" cy="1708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36496"/>
            <a:ext cx="2095500" cy="227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Jan Amos Komenský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Jan Amos Komenský (1592–1670), filosof, pedagog, biskup. Uherský Brod je jedno ze tří možných rodišť Jana Amose </a:t>
            </a:r>
            <a:r>
              <a:rPr lang="cs-CZ" dirty="0" smtClean="0"/>
              <a:t>Komenského .  Prožil zde své </a:t>
            </a:r>
            <a:r>
              <a:rPr lang="cs-CZ" dirty="0"/>
              <a:t>dětství. Další možná rodiště jsou nedaleké Nivnice a Komňa. V Uherském Brodě je muzeum a gymnázium nesoucí jeho jméno. </a:t>
            </a:r>
          </a:p>
        </p:txBody>
      </p:sp>
    </p:spTree>
    <p:extLst>
      <p:ext uri="{BB962C8B-B14F-4D97-AF65-F5344CB8AC3E}">
        <p14:creationId xmlns:p14="http://schemas.microsoft.com/office/powerpoint/2010/main" val="125941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UM-PPT-šablon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416</Words>
  <Application>Microsoft Office PowerPoint</Application>
  <PresentationFormat>Předvádění na obrazovce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Motiv systému Office</vt:lpstr>
      <vt:lpstr>DUM-PPT-šablona</vt:lpstr>
      <vt:lpstr>Základní škola a Mateřská škola, Šumná, okres Znojmo OP VK 1.4 75022320 Tematický celek:  Prvouka pro 1.stupeň ZŠ Zlínský  kraj VY_03_INOVACE_32_11 Mgr. Hana Slabá  Anotace: informace, zajímavosti, úkoly Metodika: prezentace slouží k předvedení na interaktivní tabuli</vt:lpstr>
      <vt:lpstr>Zlínský kraj</vt:lpstr>
      <vt:lpstr>Průmysl</vt:lpstr>
      <vt:lpstr>Vodstvo</vt:lpstr>
      <vt:lpstr>Příroda</vt:lpstr>
      <vt:lpstr>Osobnosti kraje</vt:lpstr>
      <vt:lpstr>Tomáš   Baťa</vt:lpstr>
      <vt:lpstr>Prezentace aplikace PowerPoint</vt:lpstr>
      <vt:lpstr>Jan Amos Komenský</vt:lpstr>
      <vt:lpstr>Folklórní oblasti</vt:lpstr>
      <vt:lpstr>Co jsme určitě nevěděli 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Slabá</dc:creator>
  <cp:lastModifiedBy>Pavel Kučera</cp:lastModifiedBy>
  <cp:revision>32</cp:revision>
  <dcterms:created xsi:type="dcterms:W3CDTF">2012-01-04T17:47:42Z</dcterms:created>
  <dcterms:modified xsi:type="dcterms:W3CDTF">2012-10-23T12:00:56Z</dcterms:modified>
</cp:coreProperties>
</file>