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73" r:id="rId3"/>
    <p:sldId id="256" r:id="rId4"/>
    <p:sldId id="257" r:id="rId5"/>
    <p:sldId id="258" r:id="rId6"/>
    <p:sldId id="259" r:id="rId7"/>
    <p:sldId id="260" r:id="rId8"/>
    <p:sldId id="261" r:id="rId9"/>
    <p:sldId id="275" r:id="rId10"/>
    <p:sldId id="265" r:id="rId11"/>
    <p:sldId id="274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81EB96-937E-4B6D-8988-824BC1EE2103}" type="datetimeFigureOut">
              <a:rPr lang="cs-CZ" smtClean="0"/>
              <a:t>23.10.2012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FF8E14-8CFB-4DD5-A3D9-5F70D69A23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1138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F8E14-8CFB-4DD5-A3D9-5F70D69A23DF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0239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95E61-C5A8-4605-8984-C0B6CEE9C379}" type="datetimeFigureOut">
              <a:rPr lang="cs-CZ" smtClean="0"/>
              <a:t>23.10.2012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A0797-D131-4731-B57D-3E1E055150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1816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95E61-C5A8-4605-8984-C0B6CEE9C379}" type="datetimeFigureOut">
              <a:rPr lang="cs-CZ" smtClean="0"/>
              <a:t>23.10.2012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A0797-D131-4731-B57D-3E1E055150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0337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95E61-C5A8-4605-8984-C0B6CEE9C379}" type="datetimeFigureOut">
              <a:rPr lang="cs-CZ" smtClean="0"/>
              <a:t>23.10.2012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A0797-D131-4731-B57D-3E1E055150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72947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244EC-4175-48B7-8893-1C2D5FEE71E9}" type="datetime1">
              <a:rPr lang="cs-CZ"/>
              <a:pPr>
                <a:defRPr/>
              </a:pPr>
              <a:t>23.10.2012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Dostupné z Metodického portálu www.rvp.cz, ISSN: 1802-4785, financovaného z ESF a státního rozpočtu ČR. Provozováno Výzkumným ústavem pedagogickým v Praze.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FC815-5A46-45F3-A9AC-CE5894387C6F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393641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EC482-A758-4569-B53B-616A0FDD82B0}" type="datetime1">
              <a:rPr lang="cs-CZ"/>
              <a:pPr>
                <a:defRPr/>
              </a:pPr>
              <a:t>23.10.2012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Dostupné z Metodického portálu www.rvp.cz, ISSN: 1802-4785, financovaného z ESF a státního rozpočtu ČR. Provozováno Výzkumným ústavem pedagogickým v Praze.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8BB6C-D9B9-4932-A263-FB13B743F613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27247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9626C-3DF1-4355-96D8-320B5CF12846}" type="datetime1">
              <a:rPr lang="cs-CZ"/>
              <a:pPr>
                <a:defRPr/>
              </a:pPr>
              <a:t>23.10.2012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Dostupné z Metodického portálu www.rvp.cz, ISSN: 1802-4785, financovaného z ESF a státního rozpočtu ČR. Provozováno Výzkumným ústavem pedagogickým v Praze.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EE3AC-302D-4D86-967A-B8047CDF3A4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1659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27F31-4D0C-4FB7-86F4-483988027E3C}" type="datetime1">
              <a:rPr lang="cs-CZ"/>
              <a:pPr>
                <a:defRPr/>
              </a:pPr>
              <a:t>23.10.2012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Dostupné z Metodického portálu www.rvp.cz, ISSN: 1802-4785, financovaného z ESF a státního rozpočtu ČR. Provozováno Výzkumným ústavem pedagogickým v Praze.</a:t>
            </a:r>
            <a:endParaRPr lang="cs-CZ" dirty="0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9CD2A-FA76-4BC6-884F-57430ED3F3E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341662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C312C-DD86-42C7-AA44-642485BE760B}" type="datetime1">
              <a:rPr lang="cs-CZ"/>
              <a:pPr>
                <a:defRPr/>
              </a:pPr>
              <a:t>23.10.2012</a:t>
            </a:fld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Dostupné z Metodického portálu www.rvp.cz, ISSN: 1802-4785, financovaného z ESF a státního rozpočtu ČR. Provozováno Výzkumným ústavem pedagogickým v Praze.</a:t>
            </a:r>
            <a:endParaRPr lang="cs-CZ" dirty="0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83610-1242-41F8-BCF1-C81C2950D73F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01288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DE6BA-EBD6-4D2D-93A3-9D61A38395E7}" type="datetime1">
              <a:rPr lang="cs-CZ"/>
              <a:pPr>
                <a:defRPr/>
              </a:pPr>
              <a:t>23.10.2012</a:t>
            </a:fld>
            <a:endParaRPr lang="cs-CZ" dirty="0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Dostupné z Metodického portálu www.rvp.cz, ISSN: 1802-4785, financovaného z ESF a státního rozpočtu ČR. Provozováno Výzkumným ústavem pedagogickým v Praze.</a:t>
            </a:r>
            <a:endParaRPr lang="cs-CZ" dirty="0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83402-085F-4261-84CD-736645F8021F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433260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DA3E3-68C7-4B6C-A544-A21A84FFE49B}" type="datetime1">
              <a:rPr lang="cs-CZ"/>
              <a:pPr>
                <a:defRPr/>
              </a:pPr>
              <a:t>23.10.2012</a:t>
            </a:fld>
            <a:endParaRPr lang="cs-CZ" dirty="0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Dostupné z Metodického portálu www.rvp.cz, ISSN: 1802-4785, financovaného z ESF a státního rozpočtu ČR. Provozováno Výzkumným ústavem pedagogickým v Praze.</a:t>
            </a:r>
            <a:endParaRPr lang="cs-CZ" dirty="0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B1DE9-D93F-4AC0-9A81-EDF7F9881DFF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35860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6A190-EDDB-4E7E-BBB5-1199645B87E1}" type="datetime1">
              <a:rPr lang="cs-CZ"/>
              <a:pPr>
                <a:defRPr/>
              </a:pPr>
              <a:t>23.10.2012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Dostupné z Metodického portálu www.rvp.cz, ISSN: 1802-4785, financovaného z ESF a státního rozpočtu ČR. Provozováno Výzkumným ústavem pedagogickým v Praze.</a:t>
            </a:r>
            <a:endParaRPr lang="cs-CZ" dirty="0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4679E-53EF-44F7-A220-3AB6B82095F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5123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95E61-C5A8-4605-8984-C0B6CEE9C379}" type="datetimeFigureOut">
              <a:rPr lang="cs-CZ" smtClean="0"/>
              <a:t>23.10.2012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A0797-D131-4731-B57D-3E1E055150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52979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  <a:endParaRPr lang="cs-CZ" noProof="0" dirty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7E7B6-1148-4819-83C1-93A9A2198358}" type="datetime1">
              <a:rPr lang="cs-CZ"/>
              <a:pPr>
                <a:defRPr/>
              </a:pPr>
              <a:t>23.10.2012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Dostupné z Metodického portálu www.rvp.cz, ISSN: 1802-4785, financovaného z ESF a státního rozpočtu ČR. Provozováno Výzkumným ústavem pedagogickým v Praze.</a:t>
            </a:r>
            <a:endParaRPr lang="cs-CZ" dirty="0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8F5FB-3D28-45C4-A617-2DC30E1EE4F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83991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A0431-E4D4-4DE3-86B5-D6C42C57610F}" type="datetime1">
              <a:rPr lang="cs-CZ"/>
              <a:pPr>
                <a:defRPr/>
              </a:pPr>
              <a:t>23.10.2012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Dostupné z Metodického portálu www.rvp.cz, ISSN: 1802-4785, financovaného z ESF a státního rozpočtu ČR. Provozováno Výzkumným ústavem pedagogickým v Praze.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A6892-C2A8-4DF8-8A5B-42D464F1CBCD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87376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1FBAC-0F3B-457E-A191-AC25AA5AD41E}" type="datetime1">
              <a:rPr lang="cs-CZ"/>
              <a:pPr>
                <a:defRPr/>
              </a:pPr>
              <a:t>23.10.2012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Dostupné z Metodického portálu www.rvp.cz, ISSN: 1802-4785, financovaného z ESF a státního rozpočtu ČR. Provozováno Výzkumným ústavem pedagogickým v Praze.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2433E-4985-4E69-B32D-0E449756B94F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1256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95E61-C5A8-4605-8984-C0B6CEE9C379}" type="datetimeFigureOut">
              <a:rPr lang="cs-CZ" smtClean="0"/>
              <a:t>23.10.2012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A0797-D131-4731-B57D-3E1E055150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0748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95E61-C5A8-4605-8984-C0B6CEE9C379}" type="datetimeFigureOut">
              <a:rPr lang="cs-CZ" smtClean="0"/>
              <a:t>23.10.2012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A0797-D131-4731-B57D-3E1E055150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4912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95E61-C5A8-4605-8984-C0B6CEE9C379}" type="datetimeFigureOut">
              <a:rPr lang="cs-CZ" smtClean="0"/>
              <a:t>23.10.2012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A0797-D131-4731-B57D-3E1E055150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5893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95E61-C5A8-4605-8984-C0B6CEE9C379}" type="datetimeFigureOut">
              <a:rPr lang="cs-CZ" smtClean="0"/>
              <a:t>23.10.2012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A0797-D131-4731-B57D-3E1E055150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4223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95E61-C5A8-4605-8984-C0B6CEE9C379}" type="datetimeFigureOut">
              <a:rPr lang="cs-CZ" smtClean="0"/>
              <a:t>23.10.2012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A0797-D131-4731-B57D-3E1E055150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5948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95E61-C5A8-4605-8984-C0B6CEE9C379}" type="datetimeFigureOut">
              <a:rPr lang="cs-CZ" smtClean="0"/>
              <a:t>23.10.2012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A0797-D131-4731-B57D-3E1E055150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7326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95E61-C5A8-4605-8984-C0B6CEE9C379}" type="datetimeFigureOut">
              <a:rPr lang="cs-CZ" smtClean="0"/>
              <a:t>23.10.2012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A0797-D131-4731-B57D-3E1E055150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6037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F95E61-C5A8-4605-8984-C0B6CEE9C379}" type="datetimeFigureOut">
              <a:rPr lang="cs-CZ" smtClean="0"/>
              <a:t>23.10.2012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A0797-D131-4731-B57D-3E1E055150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9399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2051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BF81898-8288-4959-B390-ABFE9EFC45CC}" type="datetime1">
              <a:rPr lang="cs-CZ"/>
              <a:pPr>
                <a:defRPr/>
              </a:pPr>
              <a:t>23.10.2012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/>
              <a:t>Dostupné z Metodického portálu www.rvp.cz, ISSN: 1802-4785, financovaného z ESF a státního rozpočtu ČR. Provozováno Výzkumným ústavem pedagogickým v Praze.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73A51F-8B48-47BD-ABE0-9B99F66BA9BA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96727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thumb/8/89/2004_Ustecky_kraj.PNG/240px-2004_Ustecky_kraj.PNG" TargetMode="External"/><Relationship Id="rId2" Type="http://schemas.openxmlformats.org/officeDocument/2006/relationships/hyperlink" Target="http://upload.wikimedia.org/wikipedia/commons/thumb/9/92/Usti_nad_Labem_Region_CoA_CZ.svg/90px-Usti_nad_Labem_Region_CoA_CZ.svg.pn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upload.wikimedia.org/wikipedia/commons/thumb/f/f8/Ctin%C4%9Bves,_%C5%98%C3%ADp_a_obec.jpg/250px-Ctin%C4%9Bves,_%C5%98%C3%ADp_a_obec.jpg" TargetMode="External"/><Relationship Id="rId4" Type="http://schemas.openxmlformats.org/officeDocument/2006/relationships/hyperlink" Target="http://upload.wikimedia.org/wikipedia/commons/thumb/f/f7/Soutok_labe-ohre.jpg/500px-Soutok_labe-ohre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dpis 1"/>
          <p:cNvSpPr>
            <a:spLocks noGrp="1"/>
          </p:cNvSpPr>
          <p:nvPr>
            <p:ph type="ctrTitle"/>
          </p:nvPr>
        </p:nvSpPr>
        <p:spPr>
          <a:xfrm>
            <a:off x="611560" y="477838"/>
            <a:ext cx="7772400" cy="6380162"/>
          </a:xfrm>
        </p:spPr>
        <p:txBody>
          <a:bodyPr/>
          <a:lstStyle/>
          <a:p>
            <a:pPr eaLnBrk="1" hangingPunct="1">
              <a:defRPr/>
            </a:pPr>
            <a:r>
              <a:rPr lang="cs-CZ" sz="2400" b="1" dirty="0" smtClean="0">
                <a:latin typeface="+mn-lt"/>
              </a:rPr>
              <a:t>Základní škola a Mateřská škola, Šumná, okres Znojmo</a:t>
            </a:r>
            <a:br>
              <a:rPr lang="cs-CZ" sz="2400" b="1" dirty="0" smtClean="0">
                <a:latin typeface="+mn-lt"/>
              </a:rPr>
            </a:br>
            <a:r>
              <a:rPr lang="cs-CZ" sz="2400" b="1" dirty="0" smtClean="0">
                <a:latin typeface="+mn-lt"/>
              </a:rPr>
              <a:t>OP VK 1.4 75022320</a:t>
            </a:r>
            <a:br>
              <a:rPr lang="cs-CZ" sz="2400" b="1" dirty="0" smtClean="0">
                <a:latin typeface="+mn-lt"/>
              </a:rPr>
            </a:br>
            <a:r>
              <a:rPr lang="cs-CZ" sz="3200" b="1" dirty="0" smtClean="0">
                <a:latin typeface="+mn-lt"/>
              </a:rPr>
              <a:t>Tematický celek:  </a:t>
            </a:r>
            <a:r>
              <a:rPr lang="cs-CZ" sz="3200" b="1" i="1" dirty="0" smtClean="0">
                <a:latin typeface="+mn-lt"/>
              </a:rPr>
              <a:t>prvouka pro 1.stupeň ZŠ</a:t>
            </a:r>
            <a:r>
              <a:rPr lang="cs-CZ" sz="3200" b="1" dirty="0">
                <a:latin typeface="+mn-lt"/>
              </a:rPr>
              <a:t/>
            </a:r>
            <a:br>
              <a:rPr lang="cs-CZ" sz="3200" b="1" dirty="0">
                <a:latin typeface="+mn-lt"/>
              </a:rPr>
            </a:br>
            <a:r>
              <a:rPr lang="cs-CZ" sz="3200" b="1" dirty="0" smtClean="0">
                <a:latin typeface="+mn-lt"/>
              </a:rPr>
              <a:t>Ústecký  kraj</a:t>
            </a:r>
            <a:br>
              <a:rPr lang="cs-CZ" sz="3200" b="1" dirty="0" smtClean="0">
                <a:latin typeface="+mn-lt"/>
              </a:rPr>
            </a:br>
            <a:r>
              <a:rPr lang="cs-CZ" sz="2400" b="1" i="1" dirty="0" smtClean="0"/>
              <a:t>VY_03_INOVACE _32_16</a:t>
            </a:r>
            <a:br>
              <a:rPr lang="cs-CZ" sz="2400" b="1" i="1" dirty="0" smtClean="0"/>
            </a:br>
            <a:r>
              <a:rPr lang="cs-CZ" sz="2400" b="1" i="1" dirty="0" smtClean="0"/>
              <a:t>Mgr. Hana Slabá</a:t>
            </a:r>
            <a:br>
              <a:rPr lang="cs-CZ" sz="2400" b="1" i="1" dirty="0" smtClean="0"/>
            </a:br>
            <a:r>
              <a:rPr lang="cs-CZ" sz="2400" b="1" dirty="0"/>
              <a:t/>
            </a:r>
            <a:br>
              <a:rPr lang="cs-CZ" sz="2400" b="1" dirty="0"/>
            </a:br>
            <a:r>
              <a:rPr lang="cs-CZ" sz="2400" b="1" dirty="0" smtClean="0"/>
              <a:t>Anotace: </a:t>
            </a:r>
            <a:r>
              <a:rPr lang="cs-CZ" sz="2400" b="1" i="1" dirty="0" smtClean="0"/>
              <a:t>stručný popis výstupu</a:t>
            </a:r>
            <a:br>
              <a:rPr lang="cs-CZ" sz="2400" b="1" i="1" dirty="0" smtClean="0"/>
            </a:br>
            <a:r>
              <a:rPr lang="cs-CZ" sz="2400" b="1" dirty="0" smtClean="0"/>
              <a:t>Metodika: prezentace slouží k předvedení na interaktivní tabuli</a:t>
            </a:r>
            <a:endParaRPr lang="cs-CZ" sz="2400" dirty="0" smtClean="0">
              <a:latin typeface="+mn-lt"/>
            </a:endParaRPr>
          </a:p>
        </p:txBody>
      </p:sp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5373688"/>
            <a:ext cx="5715000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780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 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1400" dirty="0" smtClean="0"/>
              <a:t>Znak </a:t>
            </a:r>
            <a:r>
              <a:rPr lang="cs-CZ" sz="1400" dirty="0"/>
              <a:t>: </a:t>
            </a:r>
            <a:r>
              <a:rPr lang="cs-CZ" sz="1400" dirty="0">
                <a:hlinkClick r:id="rId2"/>
              </a:rPr>
              <a:t>http://</a:t>
            </a:r>
            <a:r>
              <a:rPr lang="cs-CZ" sz="1400" dirty="0" smtClean="0">
                <a:hlinkClick r:id="rId2"/>
              </a:rPr>
              <a:t>upload.wikimedia.org/wikipedia/commons/thumb/9/92/Usti_nad_Labem_Region_CoA_CZ.svg/90px-Usti_nad_Labem_Region_CoA_CZ.svg.png</a:t>
            </a:r>
            <a:endParaRPr lang="cs-CZ" sz="1400" dirty="0" smtClean="0"/>
          </a:p>
          <a:p>
            <a:pPr marL="0" indent="0">
              <a:buNone/>
            </a:pPr>
            <a:r>
              <a:rPr lang="cs-CZ" sz="1400" dirty="0"/>
              <a:t>Mapa : </a:t>
            </a:r>
            <a:r>
              <a:rPr lang="cs-CZ" sz="1400" dirty="0">
                <a:hlinkClick r:id="rId3"/>
              </a:rPr>
              <a:t>http://</a:t>
            </a:r>
            <a:r>
              <a:rPr lang="cs-CZ" sz="1400" dirty="0" smtClean="0">
                <a:hlinkClick r:id="rId3"/>
              </a:rPr>
              <a:t>upload.wikimedia.org/wikipedia/commons/thumb/8/89/2004_Ustecky_kraj.PNG/240px-2004_Ustecky_kraj.PNG</a:t>
            </a:r>
            <a:endParaRPr lang="cs-CZ" sz="1400" dirty="0" smtClean="0"/>
          </a:p>
          <a:p>
            <a:pPr marL="0" indent="0">
              <a:buNone/>
            </a:pPr>
            <a:r>
              <a:rPr lang="cs-CZ" sz="1400" dirty="0" smtClean="0"/>
              <a:t>Vodstvo </a:t>
            </a:r>
            <a:r>
              <a:rPr lang="cs-CZ" sz="1400" dirty="0"/>
              <a:t>: </a:t>
            </a:r>
            <a:r>
              <a:rPr lang="cs-CZ" sz="1400" dirty="0">
                <a:hlinkClick r:id="rId4"/>
              </a:rPr>
              <a:t>http://</a:t>
            </a:r>
            <a:r>
              <a:rPr lang="cs-CZ" sz="1400" dirty="0" smtClean="0">
                <a:hlinkClick r:id="rId4"/>
              </a:rPr>
              <a:t>upload.wikimedia.org/wikipedia/commons/thumb/f/f7/Soutok_labe-ohre.jpg/500px-Soutok_labe-ohre.jpg</a:t>
            </a:r>
            <a:endParaRPr lang="cs-CZ" sz="1400" dirty="0" smtClean="0"/>
          </a:p>
          <a:p>
            <a:pPr marL="0" indent="0">
              <a:buNone/>
            </a:pPr>
            <a:r>
              <a:rPr lang="cs-CZ" sz="1400" dirty="0" smtClean="0"/>
              <a:t>Příroda : autor : Hana Slabá , foto z vlastního alba  ,</a:t>
            </a:r>
            <a:r>
              <a:rPr lang="cs-CZ" sz="1400" dirty="0" err="1" smtClean="0"/>
              <a:t>panasonis</a:t>
            </a:r>
            <a:endParaRPr lang="cs-CZ" sz="1400" dirty="0" smtClean="0"/>
          </a:p>
          <a:p>
            <a:pPr marL="0" indent="0">
              <a:buNone/>
            </a:pPr>
            <a:r>
              <a:rPr lang="cs-CZ" sz="1400" dirty="0" smtClean="0"/>
              <a:t>Památky  </a:t>
            </a:r>
            <a:r>
              <a:rPr lang="cs-CZ" sz="1400" dirty="0"/>
              <a:t>: </a:t>
            </a:r>
            <a:r>
              <a:rPr lang="cs-CZ" sz="1400" dirty="0">
                <a:hlinkClick r:id="rId5"/>
              </a:rPr>
              <a:t>http://upload.wikimedia.org/wikipedia/commons/thumb/f/f8/Ctin%C4%9Bves%2C_%C5%98%C3%ADp_a_obec.jpg/250px-Ctin%C4%9Bves%2C_%</a:t>
            </a:r>
            <a:r>
              <a:rPr lang="cs-CZ" sz="1400" dirty="0" smtClean="0">
                <a:hlinkClick r:id="rId5"/>
              </a:rPr>
              <a:t>C5%98%C3%ADp_a_obec.jpg</a:t>
            </a:r>
            <a:r>
              <a:rPr lang="cs-CZ" sz="1400" dirty="0"/>
              <a:t>http://upload.wikimedia.org/wikipedia/commons/thumb/0/0e/Terezin_CZ_Ater95.jpg/120px-Terezin_CZ_Ater95.jpg</a:t>
            </a:r>
          </a:p>
          <a:p>
            <a:pPr marL="0" indent="0">
              <a:buNone/>
            </a:pP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7801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Ústecký kraj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34350" y="3284984"/>
            <a:ext cx="8229600" cy="27063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 smtClean="0"/>
              <a:t>Znak kraje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26" y="1505153"/>
            <a:ext cx="1800200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bdélník 5"/>
          <p:cNvSpPr/>
          <p:nvPr/>
        </p:nvSpPr>
        <p:spPr>
          <a:xfrm>
            <a:off x="2729030" y="191827"/>
            <a:ext cx="6133296" cy="726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 </a:t>
            </a:r>
          </a:p>
          <a:p>
            <a:r>
              <a:rPr lang="cs-CZ" dirty="0" smtClean="0"/>
              <a:t> </a:t>
            </a:r>
          </a:p>
          <a:p>
            <a:endParaRPr lang="cs-CZ" dirty="0" smtClean="0"/>
          </a:p>
          <a:p>
            <a:r>
              <a:rPr lang="cs-CZ" sz="2800" dirty="0" smtClean="0"/>
              <a:t>Rozloha:5 335 km²</a:t>
            </a:r>
          </a:p>
          <a:p>
            <a:r>
              <a:rPr lang="cs-CZ" sz="2800" dirty="0" smtClean="0"/>
              <a:t>Počet obyvatel:854 011</a:t>
            </a:r>
          </a:p>
          <a:p>
            <a:r>
              <a:rPr lang="cs-CZ" sz="2800" dirty="0"/>
              <a:t>Hustota zalidnění: 158 obyvatel/km²</a:t>
            </a:r>
          </a:p>
          <a:p>
            <a:endParaRPr lang="cs-CZ" sz="2800" dirty="0" smtClean="0"/>
          </a:p>
          <a:p>
            <a:r>
              <a:rPr lang="cs-CZ" sz="2800" dirty="0" smtClean="0"/>
              <a:t>Nejvyšší bod:  Klínovec 1244m</a:t>
            </a:r>
          </a:p>
          <a:p>
            <a:endParaRPr lang="cs-CZ" sz="2800" dirty="0" smtClean="0"/>
          </a:p>
          <a:p>
            <a:r>
              <a:rPr lang="cs-CZ" sz="2800" dirty="0" smtClean="0"/>
              <a:t> 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 </a:t>
            </a:r>
          </a:p>
          <a:p>
            <a:r>
              <a:rPr lang="cs-CZ" dirty="0" smtClean="0"/>
              <a:t> 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693285"/>
            <a:ext cx="5580112" cy="3102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89626" y="4293096"/>
            <a:ext cx="37783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Krajské město Ústí nad </a:t>
            </a:r>
            <a:r>
              <a:rPr lang="cs-CZ" sz="2400" dirty="0"/>
              <a:t>L</a:t>
            </a:r>
            <a:r>
              <a:rPr lang="cs-CZ" sz="2400" dirty="0" smtClean="0"/>
              <a:t>abem 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13196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Průmysl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 </a:t>
            </a:r>
            <a:r>
              <a:rPr lang="cs-CZ" dirty="0"/>
              <a:t>Z</a:t>
            </a:r>
            <a:r>
              <a:rPr lang="cs-CZ" dirty="0" smtClean="0"/>
              <a:t>emědělství (Litoměřicko, Lounsko), oblasti průmyslové (pánevní oblast) oblasti hornaté (Krušné hory, České středohoří, Doupovské hory).  </a:t>
            </a:r>
          </a:p>
          <a:p>
            <a:pPr marL="0" indent="0">
              <a:buNone/>
            </a:pPr>
            <a:r>
              <a:rPr lang="cs-CZ" dirty="0" smtClean="0"/>
              <a:t> Na území se nacházejí vydatná ložiska hnědého uhlí (Chomutovsko-mostecká hnědouhelná pánev). V blízkosti uhelných povrchových dolů se nacházejí největší české uhelné elektrárny 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386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Průmysl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Významně je zastoupen průmysl chemický, výroba polymerů, amoniaku, vodíku, kyslíku, motorových paliv, topných olejů.</a:t>
            </a:r>
          </a:p>
          <a:p>
            <a:pPr marL="0" indent="0">
              <a:buNone/>
            </a:pPr>
            <a:r>
              <a:rPr lang="cs-CZ" dirty="0" smtClean="0"/>
              <a:t> </a:t>
            </a:r>
            <a:r>
              <a:rPr lang="cs-CZ" dirty="0"/>
              <a:t>P</a:t>
            </a:r>
            <a:r>
              <a:rPr lang="cs-CZ" dirty="0" smtClean="0"/>
              <a:t>otravinářský </a:t>
            </a:r>
            <a:r>
              <a:rPr lang="cs-CZ" dirty="0"/>
              <a:t>(výroba pracích a čisticích prostředků, zubních past, kosmetiky, jedlých tuků a olejů a motorové bionafty).  Lovosice </a:t>
            </a:r>
            <a:r>
              <a:rPr lang="cs-CZ" dirty="0" smtClean="0"/>
              <a:t>- </a:t>
            </a:r>
            <a:r>
              <a:rPr lang="cs-CZ" dirty="0"/>
              <a:t>výroba umělých hnojiv a viskózových vláken.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Žatecko </a:t>
            </a:r>
            <a:r>
              <a:rPr lang="cs-CZ" dirty="0"/>
              <a:t>je charakteristické pěstováním </a:t>
            </a:r>
            <a:r>
              <a:rPr lang="cs-CZ" dirty="0" smtClean="0"/>
              <a:t>chmele.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957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Příroda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65711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Ve vnitrozemí vyniká sopečné České středohoří s nejvyšším vrcholem Milešovkou. Místo, kde Labe u Hřenska opouští české území, je naopak nejnižším bodem republiky (115 m). </a:t>
            </a:r>
            <a:endParaRPr lang="cs-CZ" dirty="0"/>
          </a:p>
        </p:txBody>
      </p:sp>
      <p:pic>
        <p:nvPicPr>
          <p:cNvPr id="3076" name="Picture 4" descr="E:\Dovolená Ralsko\P10202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83" y="3718095"/>
            <a:ext cx="4032448" cy="2968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58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Příroda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52736" y="1628800"/>
            <a:ext cx="8291264" cy="4525963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Nejdůležitějším chráněným územím je Národní park České Švýcarsko, zahrnující část Labských pískovců. V kraji jsou i další chráněné krajinné oblasti, přírodní parky a maloplošná chráněná území.</a:t>
            </a:r>
          </a:p>
          <a:p>
            <a:endParaRPr lang="cs-CZ" dirty="0"/>
          </a:p>
        </p:txBody>
      </p:sp>
      <p:pic>
        <p:nvPicPr>
          <p:cNvPr id="4098" name="Picture 2" descr="E:\Dovolená Ralsko\P10202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047153"/>
            <a:ext cx="2592288" cy="273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4107063"/>
            <a:ext cx="2952328" cy="273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831252"/>
            <a:ext cx="2695575" cy="2766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371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Vodstvo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cs-CZ" dirty="0" smtClean="0"/>
              <a:t>Většinu území kraje odvodňuje Labe, jehož nejvýznamnějšími přítoky v kraji jsou Ohře a Ploučnice.</a:t>
            </a: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49425" y="1225687"/>
            <a:ext cx="4090525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/>
          </a:p>
          <a:p>
            <a:endParaRPr lang="cs-CZ" dirty="0"/>
          </a:p>
          <a:p>
            <a:r>
              <a:rPr lang="cs-CZ" dirty="0"/>
              <a:t> </a:t>
            </a:r>
          </a:p>
          <a:p>
            <a:r>
              <a:rPr lang="cs-CZ" dirty="0" smtClean="0"/>
              <a:t> 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 smtClean="0"/>
              <a:t> </a:t>
            </a:r>
            <a:endParaRPr lang="cs-CZ" dirty="0"/>
          </a:p>
          <a:p>
            <a:r>
              <a:rPr lang="cs-CZ" dirty="0" smtClean="0"/>
              <a:t> 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 </a:t>
            </a:r>
          </a:p>
          <a:p>
            <a:endParaRPr lang="cs-CZ" dirty="0"/>
          </a:p>
          <a:p>
            <a:r>
              <a:rPr lang="cs-CZ" dirty="0"/>
              <a:t> </a:t>
            </a:r>
          </a:p>
          <a:p>
            <a:r>
              <a:rPr lang="cs-CZ" sz="3200" dirty="0"/>
              <a:t>Délka toku:1154 km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933056"/>
            <a:ext cx="4762500" cy="1819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809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cs-CZ" dirty="0" smtClean="0"/>
              <a:t>Památky :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3888432" cy="1997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755576" y="400506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Hora Říp</a:t>
            </a:r>
            <a:endParaRPr lang="cs-CZ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2025" y="4434597"/>
            <a:ext cx="4464496" cy="2078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004048" y="3861048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Památník   Terezín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259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Úkoly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 smtClean="0"/>
              <a:t>1.Složte z novin </a:t>
            </a:r>
            <a:r>
              <a:rPr lang="cs-CZ" dirty="0" smtClean="0"/>
              <a:t>lo</a:t>
            </a:r>
            <a:r>
              <a:rPr lang="cs-CZ" dirty="0" smtClean="0"/>
              <a:t>ďku</a:t>
            </a:r>
            <a:r>
              <a:rPr lang="cs-CZ" dirty="0" smtClean="0"/>
              <a:t>, </a:t>
            </a:r>
            <a:r>
              <a:rPr lang="cs-CZ" dirty="0" smtClean="0"/>
              <a:t>nebo </a:t>
            </a:r>
            <a:r>
              <a:rPr lang="cs-CZ" dirty="0" smtClean="0"/>
              <a:t>parník.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2.Namalujte námořníka .</a:t>
            </a:r>
          </a:p>
          <a:p>
            <a:pPr marL="0" indent="0">
              <a:buNone/>
            </a:pPr>
            <a:r>
              <a:rPr lang="cs-CZ" dirty="0" smtClean="0"/>
              <a:t>3.Co znamená zkratka SETUZA ?</a:t>
            </a:r>
          </a:p>
          <a:p>
            <a:pPr marL="0" indent="0">
              <a:buNone/>
            </a:pPr>
            <a:r>
              <a:rPr lang="cs-CZ" dirty="0" smtClean="0"/>
              <a:t>4.Kam odtéká řeka </a:t>
            </a:r>
            <a:r>
              <a:rPr lang="cs-CZ" dirty="0" smtClean="0"/>
              <a:t>Labe, </a:t>
            </a:r>
            <a:r>
              <a:rPr lang="cs-CZ" dirty="0" smtClean="0"/>
              <a:t>do kterého moře ? </a:t>
            </a:r>
          </a:p>
          <a:p>
            <a:pPr marL="0" indent="0">
              <a:buNone/>
            </a:pPr>
            <a:r>
              <a:rPr lang="cs-CZ" dirty="0" smtClean="0"/>
              <a:t>5.Která hudební skupina pochází z Ústeckého kraje ? 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HOTOVO – máš všechno, tak máš jedničku!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179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UM-PPT-šablona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332</Words>
  <Application>Microsoft Office PowerPoint</Application>
  <PresentationFormat>Předvádění na obrazovce (4:3)</PresentationFormat>
  <Paragraphs>78</Paragraphs>
  <Slides>10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10</vt:i4>
      </vt:variant>
    </vt:vector>
  </HeadingPairs>
  <TitlesOfParts>
    <vt:vector size="12" baseType="lpstr">
      <vt:lpstr>Motiv systému Office</vt:lpstr>
      <vt:lpstr>DUM-PPT-šablona</vt:lpstr>
      <vt:lpstr>Základní škola a Mateřská škola, Šumná, okres Znojmo OP VK 1.4 75022320 Tematický celek:  prvouka pro 1.stupeň ZŠ Ústecký  kraj VY_03_INOVACE _32_16 Mgr. Hana Slabá  Anotace: stručný popis výstupu Metodika: prezentace slouží k předvedení na interaktivní tabuli</vt:lpstr>
      <vt:lpstr>Ústecký kraj</vt:lpstr>
      <vt:lpstr>Průmysl</vt:lpstr>
      <vt:lpstr>Průmysl</vt:lpstr>
      <vt:lpstr>Příroda</vt:lpstr>
      <vt:lpstr>Příroda</vt:lpstr>
      <vt:lpstr>Vodstvo</vt:lpstr>
      <vt:lpstr>Památky :</vt:lpstr>
      <vt:lpstr>Úkoly</vt:lpstr>
      <vt:lpstr>Zdroje 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Ústecký kraj</dc:title>
  <dc:creator>Hana Slabá</dc:creator>
  <cp:lastModifiedBy>Pavel Kučera</cp:lastModifiedBy>
  <cp:revision>29</cp:revision>
  <dcterms:created xsi:type="dcterms:W3CDTF">2011-12-18T15:02:37Z</dcterms:created>
  <dcterms:modified xsi:type="dcterms:W3CDTF">2012-10-23T11:56:16Z</dcterms:modified>
</cp:coreProperties>
</file>