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56" r:id="rId4"/>
    <p:sldId id="259" r:id="rId5"/>
    <p:sldId id="260" r:id="rId6"/>
    <p:sldId id="257" r:id="rId7"/>
    <p:sldId id="258" r:id="rId8"/>
    <p:sldId id="261" r:id="rId9"/>
    <p:sldId id="262" r:id="rId10"/>
    <p:sldId id="265" r:id="rId11"/>
    <p:sldId id="276" r:id="rId12"/>
    <p:sldId id="275" r:id="rId13"/>
    <p:sldId id="27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8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84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75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5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44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73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58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48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55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408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3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262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7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157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52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8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05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4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7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57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1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DF2D-3D98-448E-8A5D-7889AE394E3A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5784-4E05-46D1-8031-D7348302A5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5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53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e/ef/Metal_cube_lead.jpg/290px-Metal_cube_lead.jpg" TargetMode="External"/><Relationship Id="rId2" Type="http://schemas.openxmlformats.org/officeDocument/2006/relationships/hyperlink" Target="http://upload.wikimedia.org/wikipedia/commons/thumb/d/d0/Milos_Forman.jpg/220px-Milos_Form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c/c6/Krivoklat_castle_01.jpg/220px-Krivoklat_castle_01.jpg" TargetMode="External"/><Relationship Id="rId5" Type="http://schemas.openxmlformats.org/officeDocument/2006/relationships/hyperlink" Target="http://upload.wikimedia.org/wikipedia/commons/thumb/2/2d/Konopiste_CZ_02.jpg/200px-Konopiste_CZ_02.jpg" TargetMode="External"/><Relationship Id="rId4" Type="http://schemas.openxmlformats.org/officeDocument/2006/relationships/hyperlink" Target="http://upload.wikimedia.org/wikipedia/commons/thumb/2/2a/Okor,_z%C5%99%C3%ADcenina_hradu.jpg/220px-Okor,_z%C5%99%C3%ADcenina_hradu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s.wikipedia.org/wiki/Soubor:Radnice_St%C5%99edo%C4%8Desk%C3%A9ho_kraj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>
                <a:latin typeface="+mn-lt"/>
              </a:rPr>
              <a:t>P</a:t>
            </a:r>
            <a:r>
              <a:rPr lang="cs-CZ" sz="3200" b="1" i="1" dirty="0" smtClean="0">
                <a:latin typeface="+mn-lt"/>
              </a:rPr>
              <a:t>rvouka pro 1.stupeň ZŠ</a:t>
            </a:r>
            <a:r>
              <a:rPr lang="cs-CZ" sz="3200" b="1" i="1" smtClean="0">
                <a:latin typeface="+mn-lt"/>
              </a:rPr>
              <a:t/>
            </a:r>
            <a:br>
              <a:rPr lang="cs-CZ" sz="3200" b="1" i="1" smtClean="0">
                <a:latin typeface="+mn-lt"/>
              </a:rPr>
            </a:br>
            <a:r>
              <a:rPr lang="cs-CZ" sz="3200" b="1" i="1" smtClean="0">
                <a:latin typeface="+mn-lt"/>
              </a:rPr>
              <a:t>Středočeský   kraj</a:t>
            </a:r>
            <a:r>
              <a:rPr lang="cs-CZ" sz="3200" b="1" smtClean="0">
                <a:latin typeface="+mn-lt"/>
              </a:rPr>
              <a:t/>
            </a:r>
            <a:br>
              <a:rPr lang="cs-CZ" sz="3200" b="1" smtClean="0">
                <a:latin typeface="+mn-lt"/>
              </a:rPr>
            </a:br>
            <a:r>
              <a:rPr lang="cs-CZ" sz="2400" b="1" i="1" smtClean="0"/>
              <a:t>VY_03_INOVACE_32_19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informace, zajímavosti, úkoly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10225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Úkoly 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jaké písni se zpívá…….je cesta jako žádná ze s</a:t>
            </a:r>
          </a:p>
          <a:p>
            <a:pPr marL="0" indent="0">
              <a:buNone/>
            </a:pPr>
            <a:r>
              <a:rPr lang="cs-CZ" dirty="0" smtClean="0"/>
              <a:t>Ta, roubená je </a:t>
            </a:r>
            <a:r>
              <a:rPr lang="cs-CZ" dirty="0" err="1" smtClean="0"/>
              <a:t>stromama</a:t>
            </a:r>
            <a:r>
              <a:rPr lang="cs-CZ" dirty="0" smtClean="0"/>
              <a:t>…. ?</a:t>
            </a:r>
          </a:p>
          <a:p>
            <a:pPr marL="0" indent="0">
              <a:buNone/>
            </a:pPr>
            <a:r>
              <a:rPr lang="cs-CZ" dirty="0" smtClean="0"/>
              <a:t>Na který hrad nesměly ženy ?</a:t>
            </a:r>
          </a:p>
          <a:p>
            <a:pPr marL="0" indent="0">
              <a:buNone/>
            </a:pPr>
            <a:r>
              <a:rPr lang="cs-CZ" dirty="0" smtClean="0"/>
              <a:t>Kdo namaloval „ krtečka ? „</a:t>
            </a:r>
          </a:p>
          <a:p>
            <a:pPr marL="0" indent="0">
              <a:buNone/>
            </a:pPr>
            <a:r>
              <a:rPr lang="cs-CZ" dirty="0" smtClean="0"/>
              <a:t>Čím se proslavila Kutná Hora?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6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dirty="0" err="1" smtClean="0"/>
              <a:t>znak:http</a:t>
            </a:r>
            <a:r>
              <a:rPr lang="cs-CZ" sz="1400" dirty="0"/>
              <a:t>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/e/e0/</a:t>
            </a:r>
            <a:r>
              <a:rPr lang="cs-CZ" sz="1400" dirty="0" err="1" smtClean="0"/>
              <a:t>Central_Bohemian_Region_CoA_CZ.svg</a:t>
            </a:r>
            <a:r>
              <a:rPr lang="cs-CZ" sz="1400" dirty="0" smtClean="0"/>
              <a:t>/90px-Central_Bohemian_Region_CoA_CZ.svg.png</a:t>
            </a:r>
          </a:p>
          <a:p>
            <a:pPr marL="0" indent="0">
              <a:buNone/>
            </a:pPr>
            <a:r>
              <a:rPr lang="cs-CZ" sz="1400" dirty="0" err="1" smtClean="0"/>
              <a:t>Mapa:</a:t>
            </a:r>
            <a:r>
              <a:rPr lang="cs-CZ" sz="1400" dirty="0" err="1"/>
              <a:t>http</a:t>
            </a:r>
            <a:r>
              <a:rPr lang="cs-CZ" sz="1400" dirty="0"/>
              <a:t>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/5/52/2004_Stredocesky_kraj.PNG/240px-2004_Stredocesky_kraj.PNG</a:t>
            </a:r>
          </a:p>
          <a:p>
            <a:pPr marL="0" indent="0">
              <a:buNone/>
            </a:pPr>
            <a:r>
              <a:rPr lang="cs-CZ" sz="1400" dirty="0"/>
              <a:t>Průmysl :http://upload.wikimedia.org/</a:t>
            </a:r>
            <a:r>
              <a:rPr lang="cs-CZ" sz="1400" dirty="0" err="1"/>
              <a:t>wikipedia</a:t>
            </a:r>
            <a:r>
              <a:rPr lang="cs-CZ" sz="1400" dirty="0"/>
              <a:t>/</a:t>
            </a:r>
            <a:r>
              <a:rPr lang="cs-CZ" sz="1400" dirty="0" err="1"/>
              <a:t>commons</a:t>
            </a:r>
            <a:r>
              <a:rPr lang="cs-CZ" sz="1400" dirty="0"/>
              <a:t>/</a:t>
            </a:r>
            <a:r>
              <a:rPr lang="cs-CZ" sz="1400" dirty="0" err="1"/>
              <a:t>thumb</a:t>
            </a:r>
            <a:r>
              <a:rPr lang="cs-CZ" sz="1400" dirty="0"/>
              <a:t>/3/3a/Skl%C3%A1rna_Nena%C4%8Dovice%2C_04.jpg/220px-Skl%C3%A1rna_Nena%C4%8Dovice%2C_04.jpg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Vodstvo </a:t>
            </a:r>
            <a:r>
              <a:rPr lang="cs-CZ" sz="1400" dirty="0" smtClean="0"/>
              <a:t>:http</a:t>
            </a:r>
            <a:r>
              <a:rPr lang="cs-CZ" sz="1400" dirty="0"/>
              <a:t>://upload.wikimedia.org/wikipedia/commons/thumb/4/4d/Berounka.jpg/250px-Berounka.jpghttp://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/>
              <a:t>/2/27/Jez_v_Libici_nad_Cidlinou.jpg/250px-Jez_v_Libici_nad_Cidlinou.jpg, http://upload.wikimedia.org/wikipedia/commons/thumb/8/85/Zv%C3%ADkov_2.jpg/200px-Zv%C3%ADkov_2.jpg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Příroda </a:t>
            </a:r>
            <a:r>
              <a:rPr lang="cs-CZ" sz="1400" dirty="0" smtClean="0"/>
              <a:t>:http</a:t>
            </a:r>
            <a:r>
              <a:rPr lang="cs-CZ" sz="1400" dirty="0"/>
              <a:t>://upload.wikimedia.org/</a:t>
            </a:r>
            <a:r>
              <a:rPr lang="cs-CZ" sz="1400" dirty="0" err="1"/>
              <a:t>wikipedia</a:t>
            </a:r>
            <a:r>
              <a:rPr lang="cs-CZ" sz="1400" dirty="0"/>
              <a:t>/</a:t>
            </a:r>
            <a:r>
              <a:rPr lang="cs-CZ" sz="1400" dirty="0" err="1"/>
              <a:t>commons</a:t>
            </a:r>
            <a:r>
              <a:rPr lang="cs-CZ" sz="1400" dirty="0"/>
              <a:t>/</a:t>
            </a:r>
            <a:r>
              <a:rPr lang="cs-CZ" sz="1400" dirty="0" err="1"/>
              <a:t>thumb</a:t>
            </a:r>
            <a:r>
              <a:rPr lang="cs-CZ" sz="1400" dirty="0"/>
              <a:t>/a/a4/Koko%C5%99%C3%ADnsko%2C_%C3%BAdol%C3%AD_P%C5%A1ovky_%28Koko%C5%99%C3%ADnsk%C3%BD_d%C5%AFl%29%2C_2012%2C_026.jpg/250px-Koko%C5%99%C3%ADnsko%2C_%C3%BAdol%C3%AD_P%C5%A1ovky_%28Koko%C5%99%C3%ADnsk%C3%BD_d%C5%AFl%29%2C_2012%2C_026.jpg</a:t>
            </a:r>
          </a:p>
          <a:p>
            <a:pPr marL="0" indent="0">
              <a:buNone/>
            </a:pPr>
            <a:r>
              <a:rPr lang="cs-CZ" sz="1400" dirty="0"/>
              <a:t>http://upload.wikimedia.org/wikipedia/commons/thumb/f/f9/Svat%C3%BD_Jan_pod_Skalou%2C_sk%C3%A1la.jpg/283px-Svat%C3%BD_Jan_pod_Skalou%2C_sk%C3%A1la.jpg</a:t>
            </a:r>
          </a:p>
        </p:txBody>
      </p:sp>
    </p:spTree>
    <p:extLst>
      <p:ext uri="{BB962C8B-B14F-4D97-AF65-F5344CB8AC3E}">
        <p14:creationId xmlns:p14="http://schemas.microsoft.com/office/powerpoint/2010/main" val="9970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Osobnost 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upload.wikimedia.org/wikipedia/commons/thumb/d/d0/Milos_Forman.jpg/220px-Milos_Forman.jpg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Zajímavosti :http://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/>
              <a:t>/6/66/ZincMetalUSGOV.jpg/200px-ZincMetalUSGOV.jpg ,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upload.wikimedia.org/wikipedia/commons/thumb/e/ef/Metal_cube_lead.jpg/290px-Metal_cube_lead.jpg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Památky 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upload.wikimedia.org/wikipedia/commons/thumb/2/2a/Okor%2C_z%C5%99%C3%ADcenina_hradu.jpg/220px-Okor%2C_z%C5%99%C3%ADcenina_hradu.jpg</a:t>
            </a:r>
            <a:r>
              <a:rPr lang="cs-CZ" sz="1400" dirty="0"/>
              <a:t> ,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upload.wikimedia.org/wikipedia/commons/thumb/2/2d/Konopiste_CZ_02.jpg/200px-Konopiste_CZ_02.jpg</a:t>
            </a:r>
            <a:r>
              <a:rPr lang="cs-CZ" sz="1400" dirty="0"/>
              <a:t> ,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upload.wikimedia.org/wikipedia/commons/thumb/c/c6/Krivoklat_castle_01.jpg/220px-Krivoklat_castle_01.jpg</a:t>
            </a:r>
            <a:r>
              <a:rPr lang="cs-CZ" sz="1400" dirty="0"/>
              <a:t> , http://upload.wikimedia.org/wikipedia/commons/thumb/c/c5/Castle_-_%C4%8Cesk%C3%BD_%C5%A0ternberk.jpg/220px-Castle_-_%C4%8Cesk%C3%BD_%C5%A0ternberk.jpg</a:t>
            </a:r>
          </a:p>
        </p:txBody>
      </p:sp>
    </p:spTree>
    <p:extLst>
      <p:ext uri="{BB962C8B-B14F-4D97-AF65-F5344CB8AC3E}">
        <p14:creationId xmlns:p14="http://schemas.microsoft.com/office/powerpoint/2010/main" val="15591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6247"/>
            <a:ext cx="190500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Středočeský kraj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 marL="0" indent="0">
              <a:buNone/>
            </a:pPr>
            <a:r>
              <a:rPr lang="cs-CZ" sz="3400" dirty="0" smtClean="0"/>
              <a:t>Rozloha:11 014 km²</a:t>
            </a:r>
          </a:p>
          <a:p>
            <a:pPr marL="0" indent="0">
              <a:buNone/>
            </a:pPr>
            <a:r>
              <a:rPr lang="cs-CZ" sz="2800" dirty="0"/>
              <a:t>Nejvyšší bod: Tok (865 m)</a:t>
            </a:r>
          </a:p>
          <a:p>
            <a:pPr marL="0" indent="0">
              <a:buNone/>
            </a:pPr>
            <a:r>
              <a:rPr lang="cs-CZ" sz="2800" dirty="0"/>
              <a:t>Počet obyvatel:1 287 277 </a:t>
            </a:r>
          </a:p>
          <a:p>
            <a:pPr marL="0" indent="0">
              <a:buNone/>
            </a:pPr>
            <a:r>
              <a:rPr lang="cs-CZ" sz="2800" dirty="0"/>
              <a:t>Hustota zalidnění:116 </a:t>
            </a:r>
            <a:r>
              <a:rPr lang="cs-CZ" sz="2800" dirty="0" smtClean="0"/>
              <a:t>obyvatel/km</a:t>
            </a: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91138"/>
            <a:ext cx="18002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96" y="4426247"/>
            <a:ext cx="477027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4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55664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Stěžejními průmyslovými odvětvími jsou strojírenství, chemie a potravinářství. Škoda Mladá Boleslav se stala podnikem celostátního významu. Několika významnějšími podniky je zastoupeno i sklářství, keramika a polygrafie.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Ústup zaznamenaly dříve tradiční </a:t>
            </a:r>
            <a:r>
              <a:rPr lang="cs-CZ" dirty="0" smtClean="0"/>
              <a:t>obory: </a:t>
            </a:r>
            <a:r>
              <a:rPr lang="cs-CZ" dirty="0" smtClean="0"/>
              <a:t>těžba uhlí, ocelářství a kožedělný průmysl.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1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Zemědělská výroba těží z vynikajících přírodních podmínek v severovýchodní části kraje, kraj vyniká hlavně rostlinnou výrobou – pěstováním pšenice, ječmene, cukrové řepy, brambor, v příměstských částech ovoce, zeleniny a okrasných rostlin. Rozvíjí se pěstování energetických plodin, zejména řepky olejky.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0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Mezi  významné oblasti patří CHKO Kokořínsko, Český kras, Český ráj a Blaník.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" y="2966151"/>
            <a:ext cx="2939182" cy="207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17771" y="6128839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Jedná se o různé typy doubrav, lesostepi, stepi a společenstva skalních výchozů.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917770" y="5482508"/>
            <a:ext cx="366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Chráněná krajinná oblast Křivoklátsko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348880"/>
            <a:ext cx="324534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204" y="14895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Berounka</a:t>
            </a:r>
          </a:p>
          <a:p>
            <a:pPr marL="0" indent="0">
              <a:buNone/>
            </a:pPr>
            <a:r>
              <a:rPr lang="cs-CZ" dirty="0" smtClean="0"/>
              <a:t> Labe</a:t>
            </a:r>
          </a:p>
          <a:p>
            <a:pPr marL="0" indent="0">
              <a:buNone/>
            </a:pPr>
            <a:r>
              <a:rPr lang="cs-CZ" dirty="0" smtClean="0"/>
              <a:t> Jizera</a:t>
            </a:r>
          </a:p>
          <a:p>
            <a:pPr marL="0" indent="0">
              <a:buNone/>
            </a:pPr>
            <a:r>
              <a:rPr lang="cs-CZ" dirty="0" smtClean="0"/>
              <a:t>Vltava 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Sázava</a:t>
            </a:r>
          </a:p>
          <a:p>
            <a:pPr marL="0" indent="0">
              <a:buNone/>
            </a:pPr>
            <a:r>
              <a:rPr lang="cs-CZ" dirty="0" smtClean="0"/>
              <a:t> Cidlina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5864"/>
            <a:ext cx="288032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" y="5013175"/>
            <a:ext cx="316835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11961" y="4005064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Vodní díla  Vltavské kaskády  :</a:t>
            </a:r>
          </a:p>
          <a:p>
            <a:r>
              <a:rPr lang="cs-CZ" sz="2800" dirty="0" smtClean="0"/>
              <a:t>Kamýk, Slapy , Orlík , Vrané </a:t>
            </a:r>
            <a:endParaRPr lang="cs-CZ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4563"/>
            <a:ext cx="1905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2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394" y="20065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Český Štemberk</a:t>
            </a: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2" y="2470496"/>
            <a:ext cx="3110236" cy="21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76174"/>
            <a:ext cx="279647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02122" y="3004325"/>
            <a:ext cx="190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Konopiště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27562" y="43502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Křivoklát</a:t>
            </a:r>
            <a:endParaRPr lang="cs-CZ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62" y="1481383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10" y="4739168"/>
            <a:ext cx="2552650" cy="21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28042" y="5791080"/>
            <a:ext cx="117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Okoř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30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Kutná Hora </a:t>
            </a:r>
            <a:r>
              <a:rPr lang="cs-CZ" dirty="0" smtClean="0"/>
              <a:t>- významná městská památková rezervace, zapsaná na seznamu světového kulturního dědictví UNESCO. Zásoby stříbra byly vyčerpány již na přelomu 17. a 18. století.</a:t>
            </a:r>
          </a:p>
          <a:p>
            <a:pPr marL="0" indent="0">
              <a:buNone/>
            </a:pPr>
            <a:r>
              <a:rPr lang="pl-PL" dirty="0" smtClean="0"/>
              <a:t> Těžba rud zinku a olova pokračovala  do roku 1991.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941"/>
            <a:ext cx="20718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148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05" y="4410074"/>
            <a:ext cx="27622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Josef Kajetán Tyl (1808 – 1856), dramatik</a:t>
            </a:r>
          </a:p>
          <a:p>
            <a:pPr marL="0" indent="0">
              <a:buNone/>
            </a:pPr>
            <a:r>
              <a:rPr lang="cs-CZ" dirty="0" smtClean="0"/>
              <a:t>Zdeněk Miler (* 1921), český režisér a výtvarník animovaných filmů pro děti</a:t>
            </a:r>
          </a:p>
          <a:p>
            <a:pPr marL="0" indent="0">
              <a:buNone/>
            </a:pPr>
            <a:r>
              <a:rPr lang="cs-CZ" dirty="0" smtClean="0"/>
              <a:t>Ondřej Pavelec (* 1987), česká hokejová brankářská jednička</a:t>
            </a:r>
          </a:p>
          <a:p>
            <a:pPr marL="0" indent="0">
              <a:buNone/>
            </a:pPr>
            <a:r>
              <a:rPr lang="cs-CZ" dirty="0" smtClean="0"/>
              <a:t>Miloš Forman (* 1932), režisér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2095500" cy="178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392</Words>
  <Application>Microsoft Office PowerPoint</Application>
  <PresentationFormat>Předvádění na obrazovce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DUM-PPT-šablona</vt:lpstr>
      <vt:lpstr>Základní škola a Mateřská škola, Šumná, okres Znojmo OP VK 1.4 75022320 Tematický celek:  Prvouka pro 1.stupeň ZŠ Středočeský   kraj VY_03_INOVACE_32_19 Mgr. Hana Slabá  Anotace: informace, zajímavosti, úkoly Metodika: prezentace slouží k předvedení na interaktivní tabuli</vt:lpstr>
      <vt:lpstr>Středočeský kraj</vt:lpstr>
      <vt:lpstr>Průmysl</vt:lpstr>
      <vt:lpstr>Zemědělství</vt:lpstr>
      <vt:lpstr>Příroda</vt:lpstr>
      <vt:lpstr>Vodstvo</vt:lpstr>
      <vt:lpstr>Památky</vt:lpstr>
      <vt:lpstr>Zajímavosti</vt:lpstr>
      <vt:lpstr>Osobnosti kraje</vt:lpstr>
      <vt:lpstr>Úkoly : </vt:lpstr>
      <vt:lpstr>Zdroje : </vt:lpstr>
      <vt:lpstr>Zdroje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Středočeský kraj</dc:title>
  <dc:creator>Hana Slabá</dc:creator>
  <cp:lastModifiedBy>Pavel Kučera</cp:lastModifiedBy>
  <cp:revision>33</cp:revision>
  <dcterms:created xsi:type="dcterms:W3CDTF">2012-02-14T16:37:52Z</dcterms:created>
  <dcterms:modified xsi:type="dcterms:W3CDTF">2012-10-23T11:53:48Z</dcterms:modified>
</cp:coreProperties>
</file>