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74" r:id="rId3"/>
    <p:sldId id="256" r:id="rId4"/>
    <p:sldId id="271" r:id="rId5"/>
    <p:sldId id="260" r:id="rId6"/>
    <p:sldId id="270" r:id="rId7"/>
    <p:sldId id="269" r:id="rId8"/>
    <p:sldId id="264" r:id="rId9"/>
    <p:sldId id="265" r:id="rId10"/>
    <p:sldId id="266" r:id="rId11"/>
    <p:sldId id="267" r:id="rId12"/>
    <p:sldId id="268" r:id="rId13"/>
    <p:sldId id="276" r:id="rId14"/>
    <p:sldId id="275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F1E5B-CA3E-4690-B7B3-E941780F5ED1}" type="datetimeFigureOut">
              <a:rPr lang="cs-CZ" smtClean="0"/>
              <a:t>23.10.2012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99757-74E1-420A-81B5-336F51F6C5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9277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F1E5B-CA3E-4690-B7B3-E941780F5ED1}" type="datetimeFigureOut">
              <a:rPr lang="cs-CZ" smtClean="0"/>
              <a:t>23.10.2012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99757-74E1-420A-81B5-336F51F6C5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4480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F1E5B-CA3E-4690-B7B3-E941780F5ED1}" type="datetimeFigureOut">
              <a:rPr lang="cs-CZ" smtClean="0"/>
              <a:t>23.10.2012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99757-74E1-420A-81B5-336F51F6C5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54698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244EC-4175-48B7-8893-1C2D5FEE71E9}" type="datetime1">
              <a:rPr lang="cs-CZ"/>
              <a:pPr>
                <a:defRPr/>
              </a:pPr>
              <a:t>23.10.2012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FC815-5A46-45F3-A9AC-CE5894387C6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4871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EC482-A758-4569-B53B-616A0FDD82B0}" type="datetime1">
              <a:rPr lang="cs-CZ"/>
              <a:pPr>
                <a:defRPr/>
              </a:pPr>
              <a:t>23.10.2012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8BB6C-D9B9-4932-A263-FB13B743F61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0934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9626C-3DF1-4355-96D8-320B5CF12846}" type="datetime1">
              <a:rPr lang="cs-CZ"/>
              <a:pPr>
                <a:defRPr/>
              </a:pPr>
              <a:t>23.10.2012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EE3AC-302D-4D86-967A-B8047CDF3A4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24741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27F31-4D0C-4FB7-86F4-483988027E3C}" type="datetime1">
              <a:rPr lang="cs-CZ"/>
              <a:pPr>
                <a:defRPr/>
              </a:pPr>
              <a:t>23.10.2012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9CD2A-FA76-4BC6-884F-57430ED3F3E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08464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C312C-DD86-42C7-AA44-642485BE760B}" type="datetime1">
              <a:rPr lang="cs-CZ"/>
              <a:pPr>
                <a:defRPr/>
              </a:pPr>
              <a:t>23.10.2012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83610-1242-41F8-BCF1-C81C2950D73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93039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DE6BA-EBD6-4D2D-93A3-9D61A38395E7}" type="datetime1">
              <a:rPr lang="cs-CZ"/>
              <a:pPr>
                <a:defRPr/>
              </a:pPr>
              <a:t>23.10.2012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83402-085F-4261-84CD-736645F8021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47062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DA3E3-68C7-4B6C-A544-A21A84FFE49B}" type="datetime1">
              <a:rPr lang="cs-CZ"/>
              <a:pPr>
                <a:defRPr/>
              </a:pPr>
              <a:t>23.10.2012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B1DE9-D93F-4AC0-9A81-EDF7F9881DF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64293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6A190-EDDB-4E7E-BBB5-1199645B87E1}" type="datetime1">
              <a:rPr lang="cs-CZ"/>
              <a:pPr>
                <a:defRPr/>
              </a:pPr>
              <a:t>23.10.2012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4679E-53EF-44F7-A220-3AB6B82095F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5799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F1E5B-CA3E-4690-B7B3-E941780F5ED1}" type="datetimeFigureOut">
              <a:rPr lang="cs-CZ" smtClean="0"/>
              <a:t>23.10.2012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99757-74E1-420A-81B5-336F51F6C5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64425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7E7B6-1148-4819-83C1-93A9A2198358}" type="datetime1">
              <a:rPr lang="cs-CZ"/>
              <a:pPr>
                <a:defRPr/>
              </a:pPr>
              <a:t>23.10.2012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8F5FB-3D28-45C4-A617-2DC30E1EE4F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76147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A0431-E4D4-4DE3-86B5-D6C42C57610F}" type="datetime1">
              <a:rPr lang="cs-CZ"/>
              <a:pPr>
                <a:defRPr/>
              </a:pPr>
              <a:t>23.10.2012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A6892-C2A8-4DF8-8A5B-42D464F1CBC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72060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1FBAC-0F3B-457E-A191-AC25AA5AD41E}" type="datetime1">
              <a:rPr lang="cs-CZ"/>
              <a:pPr>
                <a:defRPr/>
              </a:pPr>
              <a:t>23.10.2012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2433E-4985-4E69-B32D-0E449756B94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737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F1E5B-CA3E-4690-B7B3-E941780F5ED1}" type="datetimeFigureOut">
              <a:rPr lang="cs-CZ" smtClean="0"/>
              <a:t>23.10.2012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99757-74E1-420A-81B5-336F51F6C5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0083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F1E5B-CA3E-4690-B7B3-E941780F5ED1}" type="datetimeFigureOut">
              <a:rPr lang="cs-CZ" smtClean="0"/>
              <a:t>23.10.2012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99757-74E1-420A-81B5-336F51F6C5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2004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F1E5B-CA3E-4690-B7B3-E941780F5ED1}" type="datetimeFigureOut">
              <a:rPr lang="cs-CZ" smtClean="0"/>
              <a:t>23.10.2012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99757-74E1-420A-81B5-336F51F6C5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6805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F1E5B-CA3E-4690-B7B3-E941780F5ED1}" type="datetimeFigureOut">
              <a:rPr lang="cs-CZ" smtClean="0"/>
              <a:t>23.10.2012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99757-74E1-420A-81B5-336F51F6C5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9319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F1E5B-CA3E-4690-B7B3-E941780F5ED1}" type="datetimeFigureOut">
              <a:rPr lang="cs-CZ" smtClean="0"/>
              <a:t>23.10.2012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99757-74E1-420A-81B5-336F51F6C5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854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F1E5B-CA3E-4690-B7B3-E941780F5ED1}" type="datetimeFigureOut">
              <a:rPr lang="cs-CZ" smtClean="0"/>
              <a:t>23.10.2012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99757-74E1-420A-81B5-336F51F6C5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080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F1E5B-CA3E-4690-B7B3-E941780F5ED1}" type="datetimeFigureOut">
              <a:rPr lang="cs-CZ" smtClean="0"/>
              <a:t>23.10.2012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99757-74E1-420A-81B5-336F51F6C5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1076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F1E5B-CA3E-4690-B7B3-E941780F5ED1}" type="datetimeFigureOut">
              <a:rPr lang="cs-CZ" smtClean="0"/>
              <a:t>23.10.2012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99757-74E1-420A-81B5-336F51F6C5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4137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BF81898-8288-4959-B390-ABFE9EFC45CC}" type="datetime1">
              <a:rPr lang="cs-CZ"/>
              <a:pPr>
                <a:defRPr/>
              </a:pPr>
              <a:t>23.10.2012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973A51F-8B48-47BD-ABE0-9B99F66BA9B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7864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thumb/8/81/WenceslausIImap-cs.png/290px-WenceslausIImap-cs.png" TargetMode="External"/><Relationship Id="rId2" Type="http://schemas.openxmlformats.org/officeDocument/2006/relationships/hyperlink" Target="http://upload.wikimedia.org/wikipedia/commons/thumb/8/8b/P%C5%99emyslovci_erb.svg/200px-P%C5%99emyslovci_erb.svg.p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pload.wikimedia.org/wikipedia/commons/thumb/9/9d/Golden_Bull_of_Sicily.jpg/220px-Golden_Bull_of_Sicily.jpg" TargetMode="External"/><Relationship Id="rId5" Type="http://schemas.openxmlformats.org/officeDocument/2006/relationships/hyperlink" Target="http://upload.wikimedia.org/wikipedia/commons/thumb/8/80/W_vratislav_ii_198_320.jpeg/190px-W_vratislav_ii_198_320.jpeg" TargetMode="External"/><Relationship Id="rId4" Type="http://schemas.openxmlformats.org/officeDocument/2006/relationships/hyperlink" Target="http://upload.wikimedia.org/wikipedia/commons/thumb/1/13/Wenzeslaus_by_Peter_Parler.JPG/220px-Wenzeslaus_by_Peter_Parler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3568" y="14270"/>
            <a:ext cx="7772400" cy="6079026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b="1" dirty="0" smtClean="0">
                <a:latin typeface="+mn-lt"/>
              </a:rPr>
              <a:t>Základní škola a Mateřská škola, Šumná, okres Znojmo</a:t>
            </a:r>
            <a:br>
              <a:rPr lang="cs-CZ" sz="2400" b="1" dirty="0" smtClean="0">
                <a:latin typeface="+mn-lt"/>
              </a:rPr>
            </a:br>
            <a:r>
              <a:rPr lang="cs-CZ" sz="2400" b="1" dirty="0" smtClean="0">
                <a:latin typeface="+mn-lt"/>
              </a:rPr>
              <a:t>OP VK 1.4 75022320</a:t>
            </a:r>
            <a:br>
              <a:rPr lang="cs-CZ" sz="2400" b="1" dirty="0" smtClean="0">
                <a:latin typeface="+mn-lt"/>
              </a:rPr>
            </a:br>
            <a:r>
              <a:rPr lang="cs-CZ" sz="3200" b="1" dirty="0" smtClean="0">
                <a:latin typeface="+mn-lt"/>
              </a:rPr>
              <a:t>Tematický celek:  </a:t>
            </a:r>
            <a:r>
              <a:rPr lang="cs-CZ" sz="3200" b="1" i="1" dirty="0">
                <a:latin typeface="+mn-lt"/>
              </a:rPr>
              <a:t>P</a:t>
            </a:r>
            <a:r>
              <a:rPr lang="cs-CZ" sz="3200" b="1" i="1" dirty="0" smtClean="0">
                <a:latin typeface="+mn-lt"/>
              </a:rPr>
              <a:t>rvouka pro 1.stupeň ZŠ</a:t>
            </a:r>
            <a:br>
              <a:rPr lang="cs-CZ" sz="3200" b="1" i="1" dirty="0" smtClean="0">
                <a:latin typeface="+mn-lt"/>
              </a:rPr>
            </a:br>
            <a:r>
              <a:rPr lang="cs-CZ" sz="3200" b="1" i="1" dirty="0" smtClean="0">
                <a:latin typeface="+mn-lt"/>
              </a:rPr>
              <a:t>Přemyslovci</a:t>
            </a:r>
            <a:r>
              <a:rPr lang="cs-CZ" sz="3200" b="1" smtClean="0">
                <a:latin typeface="+mn-lt"/>
              </a:rPr>
              <a:t/>
            </a:r>
            <a:br>
              <a:rPr lang="cs-CZ" sz="3200" b="1" smtClean="0">
                <a:latin typeface="+mn-lt"/>
              </a:rPr>
            </a:br>
            <a:r>
              <a:rPr lang="cs-CZ" sz="2400" b="1" i="1" smtClean="0"/>
              <a:t>VY_03_INOVACE_32_03</a:t>
            </a:r>
            <a:r>
              <a:rPr lang="cs-CZ" sz="2400" b="1" i="1" dirty="0" smtClean="0"/>
              <a:t/>
            </a:r>
            <a:br>
              <a:rPr lang="cs-CZ" sz="2400" b="1" i="1" dirty="0" smtClean="0"/>
            </a:br>
            <a:r>
              <a:rPr lang="cs-CZ" sz="2400" b="1" i="1" dirty="0" smtClean="0"/>
              <a:t>Mgr. Hana Slabá</a:t>
            </a:r>
            <a:br>
              <a:rPr lang="cs-CZ" sz="2400" b="1" i="1" dirty="0" smtClean="0"/>
            </a:br>
            <a:r>
              <a:rPr lang="cs-CZ" sz="2400" b="1" dirty="0"/>
              <a:t/>
            </a:r>
            <a:br>
              <a:rPr lang="cs-CZ" sz="2400" b="1" dirty="0"/>
            </a:br>
            <a:r>
              <a:rPr lang="cs-CZ" sz="2400" b="1" dirty="0" smtClean="0"/>
              <a:t>Anotace: </a:t>
            </a:r>
            <a:r>
              <a:rPr lang="cs-CZ" sz="2400" b="1" i="1" dirty="0" smtClean="0"/>
              <a:t>informace, zajímavosti, úkoly</a:t>
            </a:r>
            <a:br>
              <a:rPr lang="cs-CZ" sz="2400" b="1" i="1" dirty="0" smtClean="0"/>
            </a:br>
            <a:r>
              <a:rPr lang="cs-CZ" sz="2400" b="1" dirty="0" smtClean="0"/>
              <a:t>Metodika: prezentace slouží k předvedení na interaktivní tabuli</a:t>
            </a:r>
            <a:endParaRPr lang="cs-CZ" sz="2400" dirty="0" smtClean="0">
              <a:latin typeface="+mn-lt"/>
            </a:endParaRPr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5610225"/>
            <a:ext cx="5715000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14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Václav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06959"/>
            <a:ext cx="8517632" cy="4525963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Schopný politik a diplomat – král český a polský.</a:t>
            </a:r>
          </a:p>
          <a:p>
            <a:pPr marL="0" indent="0">
              <a:buNone/>
            </a:pPr>
            <a:r>
              <a:rPr lang="cs-CZ" dirty="0" smtClean="0"/>
              <a:t>Rozvoj měst , řemesel a obchodu .</a:t>
            </a:r>
            <a:r>
              <a:rPr lang="cs-CZ" sz="2000" dirty="0" smtClean="0"/>
              <a:t> </a:t>
            </a:r>
            <a:r>
              <a:rPr lang="cs-CZ" dirty="0" smtClean="0"/>
              <a:t>Měl strach z bouřky a koček .Neúčastnil se bitev .</a:t>
            </a:r>
          </a:p>
          <a:p>
            <a:pPr marL="0" indent="0">
              <a:buNone/>
            </a:pPr>
            <a:r>
              <a:rPr lang="cs-CZ" dirty="0" smtClean="0"/>
              <a:t>Byl zbožný, miloval bohatství, umění. Za jeho vlády byl klid. </a:t>
            </a:r>
          </a:p>
          <a:p>
            <a:pPr marL="0" indent="0">
              <a:buNone/>
            </a:pPr>
            <a:r>
              <a:rPr lang="cs-CZ" dirty="0" smtClean="0"/>
              <a:t>Ženy-Guta Habsburská 5 dětí ( 5 zemřelo)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-Eliška </a:t>
            </a:r>
            <a:r>
              <a:rPr lang="cs-CZ" dirty="0" err="1" smtClean="0"/>
              <a:t>Rejčka</a:t>
            </a:r>
            <a:r>
              <a:rPr lang="cs-CZ" dirty="0" smtClean="0"/>
              <a:t> 1 dítě.</a:t>
            </a:r>
            <a:endParaRPr lang="cs-CZ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3657" y="4390996"/>
            <a:ext cx="1619250" cy="161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bdélník 3"/>
          <p:cNvSpPr/>
          <p:nvPr/>
        </p:nvSpPr>
        <p:spPr>
          <a:xfrm>
            <a:off x="7272723" y="6010246"/>
            <a:ext cx="14565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cs-CZ" sz="2000" dirty="0">
                <a:solidFill>
                  <a:prstClr val="black"/>
                </a:solidFill>
              </a:rPr>
              <a:t>Pražský groš</a:t>
            </a:r>
          </a:p>
        </p:txBody>
      </p:sp>
    </p:spTree>
    <p:extLst>
      <p:ext uri="{BB962C8B-B14F-4D97-AF65-F5344CB8AC3E}">
        <p14:creationId xmlns:p14="http://schemas.microsoft.com/office/powerpoint/2010/main" val="414099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114550"/>
            <a:ext cx="1619250" cy="474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1143000"/>
          </a:xfrm>
        </p:spPr>
        <p:txBody>
          <a:bodyPr/>
          <a:lstStyle/>
          <a:p>
            <a:r>
              <a:rPr lang="cs-CZ" dirty="0" smtClean="0"/>
              <a:t>Václav III.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Král český, polský a uherský. Vládl pouze rok.</a:t>
            </a:r>
          </a:p>
          <a:p>
            <a:pPr marL="0" indent="0">
              <a:buNone/>
            </a:pPr>
            <a:r>
              <a:rPr lang="cs-CZ" dirty="0" smtClean="0"/>
              <a:t>Na cestě do Olomouce zavražděn . Bylo mu 16 let . Žena – Viola Těšínská – bez dětí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Rod Přemyslovců vymírá po meči.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99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Rozlušti :</a:t>
            </a:r>
            <a:endParaRPr lang="cs-CZ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00200"/>
            <a:ext cx="8352927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458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400" dirty="0" smtClean="0"/>
              <a:t>Znak </a:t>
            </a:r>
            <a:r>
              <a:rPr lang="cs-CZ" sz="1400" dirty="0"/>
              <a:t>: </a:t>
            </a:r>
            <a:r>
              <a:rPr lang="cs-CZ" sz="1400" dirty="0">
                <a:hlinkClick r:id="rId2"/>
              </a:rPr>
              <a:t>http://</a:t>
            </a:r>
            <a:r>
              <a:rPr lang="cs-CZ" sz="1400" dirty="0" smtClean="0">
                <a:hlinkClick r:id="rId2"/>
              </a:rPr>
              <a:t>upload.wikimedia.org/wikipedia/commons/thumb/8/8b/P%C5%99emyslovci_erb.svg/200px-P%C5%99emyslovci_erb.svg.png</a:t>
            </a:r>
            <a:endParaRPr lang="cs-CZ" sz="1400" dirty="0" smtClean="0"/>
          </a:p>
          <a:p>
            <a:pPr marL="0" indent="0">
              <a:buNone/>
            </a:pPr>
            <a:r>
              <a:rPr lang="cs-CZ" sz="1400" dirty="0">
                <a:hlinkClick r:id="rId3"/>
              </a:rPr>
              <a:t>http://</a:t>
            </a:r>
            <a:r>
              <a:rPr lang="cs-CZ" sz="1400" dirty="0" smtClean="0">
                <a:hlinkClick r:id="rId3"/>
              </a:rPr>
              <a:t>upload.wikimedia.org/wikipedia/commons/thumb/8/81/WenceslausIImap-cs.png/290px-WenceslausIImap-cs.png</a:t>
            </a:r>
            <a:endParaRPr lang="cs-CZ" sz="1400" dirty="0" smtClean="0"/>
          </a:p>
          <a:p>
            <a:pPr marL="0" indent="0">
              <a:buNone/>
            </a:pPr>
            <a:r>
              <a:rPr lang="cs-CZ" sz="1400" dirty="0"/>
              <a:t>Svatý Václav : </a:t>
            </a:r>
            <a:r>
              <a:rPr lang="cs-CZ" sz="1400" dirty="0">
                <a:hlinkClick r:id="rId4"/>
              </a:rPr>
              <a:t>http://</a:t>
            </a:r>
            <a:r>
              <a:rPr lang="cs-CZ" sz="1400" dirty="0" smtClean="0">
                <a:hlinkClick r:id="rId4"/>
              </a:rPr>
              <a:t>upload.wikimedia.org/wikipedia/commons/thumb/1/13/Wenzeslaus_by_Peter_Parler.JPG/220px-Wenzeslaus_by_Peter_Parler.JPG</a:t>
            </a:r>
            <a:endParaRPr lang="cs-CZ" sz="1400" dirty="0" smtClean="0"/>
          </a:p>
          <a:p>
            <a:pPr marL="0" indent="0">
              <a:buNone/>
            </a:pPr>
            <a:r>
              <a:rPr lang="cs-CZ" sz="1400" dirty="0">
                <a:hlinkClick r:id="rId5"/>
              </a:rPr>
              <a:t>http://</a:t>
            </a:r>
            <a:r>
              <a:rPr lang="cs-CZ" sz="1400" dirty="0" smtClean="0">
                <a:hlinkClick r:id="rId5"/>
              </a:rPr>
              <a:t>upload.wikimedia.org/wikipedia/commons/thumb/8/80/W_vratislav_ii_198_320.jpeg/190px-W_vratislav_ii_198_320.jpeg</a:t>
            </a:r>
            <a:endParaRPr lang="cs-CZ" sz="1400" dirty="0" smtClean="0"/>
          </a:p>
          <a:p>
            <a:pPr marL="0" indent="0">
              <a:buNone/>
            </a:pPr>
            <a:r>
              <a:rPr lang="cs-CZ" sz="1400" dirty="0"/>
              <a:t>http://upload.wikimedia.org/</a:t>
            </a:r>
            <a:r>
              <a:rPr lang="cs-CZ" sz="1400" dirty="0" err="1"/>
              <a:t>wikipedia</a:t>
            </a:r>
            <a:r>
              <a:rPr lang="cs-CZ" sz="1400" dirty="0"/>
              <a:t>/</a:t>
            </a:r>
            <a:r>
              <a:rPr lang="cs-CZ" sz="1400" dirty="0" err="1"/>
              <a:t>commons</a:t>
            </a:r>
            <a:r>
              <a:rPr lang="cs-CZ" sz="1400" dirty="0"/>
              <a:t>/</a:t>
            </a:r>
            <a:r>
              <a:rPr lang="cs-CZ" sz="1400" dirty="0" err="1"/>
              <a:t>thumb</a:t>
            </a:r>
            <a:r>
              <a:rPr lang="cs-CZ" sz="1400" dirty="0"/>
              <a:t>/a/a7/V%C3%A1clav_I..jpg/200px-V%C3%A1clav_I..jpg</a:t>
            </a:r>
            <a:endParaRPr lang="cs-CZ" sz="1400" dirty="0" smtClean="0"/>
          </a:p>
          <a:p>
            <a:pPr marL="0" indent="0">
              <a:buNone/>
            </a:pPr>
            <a:r>
              <a:rPr lang="cs-CZ" sz="1400" dirty="0">
                <a:hlinkClick r:id="rId6"/>
              </a:rPr>
              <a:t>http://</a:t>
            </a:r>
            <a:r>
              <a:rPr lang="cs-CZ" sz="1400" dirty="0" smtClean="0">
                <a:hlinkClick r:id="rId6"/>
              </a:rPr>
              <a:t>upload.wikimedia.org/wikipedia/commons/thumb/9/9d/Golden_Bull_of_Sicily.jpg/220px-Golden_Bull_of_Sicily.jpg</a:t>
            </a:r>
            <a:endParaRPr lang="cs-CZ" sz="1400" dirty="0" smtClean="0"/>
          </a:p>
          <a:p>
            <a:pPr marL="0" indent="0">
              <a:buNone/>
            </a:pPr>
            <a:r>
              <a:rPr lang="cs-CZ" sz="1400" dirty="0"/>
              <a:t>http://upload.wikimedia.org/wikipedia/commons/thumb/0/05/Wenceslaus_III_of_Bohemia_statue.jpg/170px-Wenceslaus_III_of_Bohemia_statue.jpg</a:t>
            </a:r>
          </a:p>
        </p:txBody>
      </p:sp>
    </p:spTree>
    <p:extLst>
      <p:ext uri="{BB962C8B-B14F-4D97-AF65-F5344CB8AC3E}">
        <p14:creationId xmlns:p14="http://schemas.microsoft.com/office/powerpoint/2010/main" val="230786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/>
          <a:lstStyle/>
          <a:p>
            <a:r>
              <a:rPr lang="cs-CZ" dirty="0" smtClean="0"/>
              <a:t>Přemyslovci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0" y="1268760"/>
            <a:ext cx="5580112" cy="2232248"/>
          </a:xfrm>
        </p:spPr>
        <p:txBody>
          <a:bodyPr>
            <a:normAutofit fontScale="25000" lnSpcReduction="20000"/>
          </a:bodyPr>
          <a:lstStyle/>
          <a:p>
            <a:endParaRPr lang="cs-CZ" dirty="0"/>
          </a:p>
          <a:p>
            <a:pPr marL="0" indent="0">
              <a:buNone/>
            </a:pPr>
            <a:r>
              <a:rPr lang="cs-CZ" sz="9600" dirty="0" smtClean="0"/>
              <a:t>Země : </a:t>
            </a:r>
            <a:r>
              <a:rPr lang="cs-CZ" sz="9600" dirty="0"/>
              <a:t>České království, </a:t>
            </a:r>
            <a:endParaRPr lang="cs-CZ" sz="9600" dirty="0" smtClean="0"/>
          </a:p>
          <a:p>
            <a:pPr marL="0" indent="0">
              <a:buNone/>
            </a:pPr>
            <a:r>
              <a:rPr lang="cs-CZ" sz="9600" dirty="0" smtClean="0"/>
              <a:t>Moravské </a:t>
            </a:r>
            <a:r>
              <a:rPr lang="cs-CZ" sz="9600" dirty="0"/>
              <a:t>markrabství</a:t>
            </a:r>
            <a:r>
              <a:rPr lang="cs-CZ" sz="9600" dirty="0" smtClean="0"/>
              <a:t>,</a:t>
            </a:r>
          </a:p>
          <a:p>
            <a:pPr marL="0" indent="0">
              <a:buNone/>
            </a:pPr>
            <a:r>
              <a:rPr lang="cs-CZ" sz="9600" dirty="0" smtClean="0"/>
              <a:t> </a:t>
            </a:r>
            <a:r>
              <a:rPr lang="cs-CZ" sz="9600" dirty="0"/>
              <a:t>Opavské knížectví</a:t>
            </a:r>
            <a:r>
              <a:rPr lang="cs-CZ" sz="9600" dirty="0" smtClean="0"/>
              <a:t>,</a:t>
            </a:r>
          </a:p>
          <a:p>
            <a:pPr marL="0" indent="0">
              <a:buNone/>
            </a:pPr>
            <a:r>
              <a:rPr lang="cs-CZ" sz="9600" dirty="0" smtClean="0"/>
              <a:t> </a:t>
            </a:r>
            <a:r>
              <a:rPr lang="cs-CZ" sz="9600" dirty="0"/>
              <a:t>Ratibořské knížectví</a:t>
            </a:r>
            <a:r>
              <a:rPr lang="cs-CZ" sz="9600" dirty="0" smtClean="0"/>
              <a:t>,</a:t>
            </a:r>
          </a:p>
          <a:p>
            <a:pPr marL="0" indent="0">
              <a:buNone/>
            </a:pPr>
            <a:r>
              <a:rPr lang="cs-CZ" sz="9600" dirty="0" smtClean="0"/>
              <a:t> </a:t>
            </a:r>
            <a:r>
              <a:rPr lang="cs-CZ" sz="9600" dirty="0"/>
              <a:t>Krnovské knížectví </a:t>
            </a:r>
          </a:p>
          <a:p>
            <a:pPr marL="0" indent="0">
              <a:buNone/>
            </a:pPr>
            <a:r>
              <a:rPr lang="cs-CZ" sz="9600" dirty="0"/>
              <a:t>Tituly : kníže, král</a:t>
            </a:r>
          </a:p>
          <a:p>
            <a:pPr marL="0" indent="0">
              <a:buNone/>
            </a:pPr>
            <a:r>
              <a:rPr lang="cs-CZ" sz="9600" dirty="0"/>
              <a:t>Zakladatel : Bořivoj  I.</a:t>
            </a:r>
          </a:p>
          <a:p>
            <a:pPr marL="0" indent="0">
              <a:buNone/>
            </a:pPr>
            <a:endParaRPr lang="cs-CZ" sz="9600" dirty="0"/>
          </a:p>
          <a:p>
            <a:endParaRPr lang="cs-CZ" sz="9600" dirty="0"/>
          </a:p>
          <a:p>
            <a:endParaRPr lang="cs-CZ" sz="9600" dirty="0"/>
          </a:p>
          <a:p>
            <a:pPr marL="0" indent="0">
              <a:buNone/>
            </a:pPr>
            <a:endParaRPr lang="cs-CZ" sz="9600" dirty="0"/>
          </a:p>
          <a:p>
            <a:pPr marL="0" indent="0">
              <a:buNone/>
            </a:pPr>
            <a:r>
              <a:rPr lang="cs-CZ" sz="9600" dirty="0" smtClean="0"/>
              <a:t> </a:t>
            </a:r>
            <a:endParaRPr lang="cs-CZ" sz="9600" dirty="0"/>
          </a:p>
          <a:p>
            <a:pPr marL="0" indent="0">
              <a:buNone/>
            </a:pPr>
            <a:endParaRPr lang="cs-CZ" sz="9600" dirty="0"/>
          </a:p>
          <a:p>
            <a:endParaRPr lang="cs-CZ" sz="9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77072"/>
            <a:ext cx="2699792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bdélník 1"/>
          <p:cNvSpPr/>
          <p:nvPr/>
        </p:nvSpPr>
        <p:spPr>
          <a:xfrm>
            <a:off x="3981450" y="1735168"/>
            <a:ext cx="228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Bef>
                <a:spcPct val="20000"/>
              </a:spcBef>
            </a:pPr>
            <a:r>
              <a:rPr lang="cs-CZ" sz="9600" dirty="0" smtClean="0">
                <a:solidFill>
                  <a:prstClr val="black"/>
                </a:solidFill>
              </a:rPr>
              <a:t> </a:t>
            </a:r>
            <a:endParaRPr lang="cs-CZ" sz="9600" dirty="0">
              <a:solidFill>
                <a:prstClr val="black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9798" y="3068960"/>
            <a:ext cx="5163504" cy="3789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25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jsme nevěděli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</a:t>
            </a:r>
            <a:r>
              <a:rPr lang="cs-CZ" dirty="0" smtClean="0"/>
              <a:t>řemyslovská </a:t>
            </a:r>
            <a:r>
              <a:rPr lang="cs-CZ" dirty="0"/>
              <a:t>knížata měřila více než 170 cm, králové necelých 170 cm, byli štíhlí, ale svalnatí.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Svalové úpony prozrazují záměrný tělesný trénink s mečem. Zuby mají </a:t>
            </a:r>
            <a:r>
              <a:rPr lang="cs-CZ" dirty="0" smtClean="0"/>
              <a:t> </a:t>
            </a:r>
            <a:r>
              <a:rPr lang="cs-CZ" dirty="0"/>
              <a:t>drobné; horní řada přesahuje poněkud dolní (</a:t>
            </a:r>
            <a:r>
              <a:rPr lang="cs-CZ" dirty="0" smtClean="0"/>
              <a:t>předkus)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Půvab skoro ženský,  </a:t>
            </a:r>
            <a:r>
              <a:rPr lang="cs-CZ" dirty="0"/>
              <a:t>hlavně o obličeji. Vlasy a vousy měli hnědé nebo </a:t>
            </a:r>
            <a:r>
              <a:rPr lang="cs-CZ" dirty="0" smtClean="0"/>
              <a:t>kaštanové.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870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Zajímavosti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Přemyslovci v Čechách vládli nejméně 434 let (historicky doložení panovníci</a:t>
            </a:r>
            <a:r>
              <a:rPr lang="cs-CZ" dirty="0" smtClean="0"/>
              <a:t>), </a:t>
            </a:r>
            <a:r>
              <a:rPr lang="cs-CZ" dirty="0"/>
              <a:t>na trůně se jich vystřídalo pravděpodobně 30, z toho sedm králů.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Od 11. století sahala moc Přemyslovců </a:t>
            </a:r>
            <a:r>
              <a:rPr lang="cs-CZ" dirty="0" smtClean="0"/>
              <a:t>také </a:t>
            </a:r>
            <a:r>
              <a:rPr lang="cs-CZ" dirty="0"/>
              <a:t>na Moravu, kterou spravovala </a:t>
            </a:r>
            <a:r>
              <a:rPr lang="cs-CZ" dirty="0" smtClean="0"/>
              <a:t> </a:t>
            </a:r>
            <a:r>
              <a:rPr lang="cs-CZ" dirty="0"/>
              <a:t>jako údělná knížata olomoucká, brněnská a znojemská. </a:t>
            </a:r>
          </a:p>
        </p:txBody>
      </p:sp>
    </p:spTree>
    <p:extLst>
      <p:ext uri="{BB962C8B-B14F-4D97-AF65-F5344CB8AC3E}">
        <p14:creationId xmlns:p14="http://schemas.microsoft.com/office/powerpoint/2010/main" val="414489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Svatý Václav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Vychováván babičkou Ludmilou .Založil chrám </a:t>
            </a:r>
          </a:p>
          <a:p>
            <a:pPr marL="0" indent="0">
              <a:buNone/>
            </a:pPr>
            <a:r>
              <a:rPr lang="cs-CZ" dirty="0" smtClean="0"/>
              <a:t>Sv. Víta .Uměl číst a psát. Neshody s bratrem Boleslavem . Byl zavražděn cestou do kostela .</a:t>
            </a:r>
          </a:p>
          <a:p>
            <a:pPr marL="0" indent="0">
              <a:buNone/>
            </a:pPr>
            <a:r>
              <a:rPr lang="cs-CZ" dirty="0" smtClean="0"/>
              <a:t>Označován jako patron naší země.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457201"/>
            <a:ext cx="2095500" cy="303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160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Vratislav II.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63099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První český král . Titul dostal jen pro sebe .Měl  tři ženy a 9 dětí.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369512"/>
            <a:ext cx="1809750" cy="292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155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Přemysl Otakar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Byl zdatný panovník, roku 1212 získává listinu - Zlatá bula sicilská -královský titul se dědí z otce na syna .</a:t>
            </a:r>
          </a:p>
          <a:p>
            <a:pPr marL="0" indent="0">
              <a:buNone/>
            </a:pPr>
            <a:r>
              <a:rPr lang="cs-CZ" dirty="0" smtClean="0"/>
              <a:t>Žena- Adléta Míšeňská 4 děti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- Konstancie Uherská </a:t>
            </a:r>
            <a:r>
              <a:rPr lang="cs-CZ" dirty="0" smtClean="0"/>
              <a:t>9 dětí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Založil město Znojmo </a:t>
            </a:r>
            <a:r>
              <a:rPr lang="cs-CZ" dirty="0" smtClean="0"/>
              <a:t>1226.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0944" y="2809875"/>
            <a:ext cx="2857500" cy="404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647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Václav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Osídluje zalesněné oblasti.</a:t>
            </a:r>
          </a:p>
          <a:p>
            <a:pPr marL="0" indent="0">
              <a:buNone/>
            </a:pPr>
            <a:r>
              <a:rPr lang="cs-CZ" dirty="0" smtClean="0"/>
              <a:t>Rád lovil , přišel o levé oko. Za jeho vlády rytířské turnaje, poezie, gotika .</a:t>
            </a:r>
          </a:p>
          <a:p>
            <a:pPr marL="0" indent="0">
              <a:buNone/>
            </a:pPr>
            <a:r>
              <a:rPr lang="cs-CZ" dirty="0" smtClean="0"/>
              <a:t>Naleziště stříbra – Jihlava.</a:t>
            </a:r>
          </a:p>
          <a:p>
            <a:pPr marL="0" indent="0">
              <a:buNone/>
            </a:pPr>
            <a:r>
              <a:rPr lang="cs-CZ" dirty="0" smtClean="0"/>
              <a:t>Žena – Kunhuta </a:t>
            </a:r>
            <a:r>
              <a:rPr lang="cs-CZ" dirty="0" err="1" smtClean="0"/>
              <a:t>Štaufská</a:t>
            </a:r>
            <a:r>
              <a:rPr lang="cs-CZ" dirty="0" smtClean="0"/>
              <a:t> -5 dětí</a:t>
            </a:r>
            <a:endParaRPr lang="cs-CZ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645024"/>
            <a:ext cx="1905000" cy="188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975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Přemysl Otakar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Smělý, schopný , cílevědomý ale také tvrdý válečník a bezohledný člověk .</a:t>
            </a:r>
          </a:p>
          <a:p>
            <a:pPr marL="0" indent="0">
              <a:buNone/>
            </a:pPr>
            <a:r>
              <a:rPr lang="cs-CZ" dirty="0" smtClean="0"/>
              <a:t>Král železný a zlatý . Naleziště stříbra - Kutná hora.</a:t>
            </a:r>
          </a:p>
          <a:p>
            <a:pPr marL="0" indent="0">
              <a:buNone/>
            </a:pPr>
            <a:r>
              <a:rPr lang="cs-CZ" dirty="0" smtClean="0"/>
              <a:t>Ženy - Markéta Babenberská bez dětí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- Konstancie Uherská 6dětí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- 5 dětí nemanželských </a:t>
            </a:r>
          </a:p>
          <a:p>
            <a:pPr marL="0" indent="0">
              <a:buNone/>
            </a:pPr>
            <a:r>
              <a:rPr lang="cs-CZ" dirty="0" smtClean="0"/>
              <a:t>Padl v bitvě na Moravském </a:t>
            </a:r>
            <a:r>
              <a:rPr lang="cs-CZ" dirty="0" smtClean="0"/>
              <a:t>poli.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784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UM-PPT-šablona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468</Words>
  <Application>Microsoft Office PowerPoint</Application>
  <PresentationFormat>Předvádění na obrazovce (4:3)</PresentationFormat>
  <Paragraphs>69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13</vt:i4>
      </vt:variant>
    </vt:vector>
  </HeadingPairs>
  <TitlesOfParts>
    <vt:vector size="15" baseType="lpstr">
      <vt:lpstr>Motiv systému Office</vt:lpstr>
      <vt:lpstr>DUM-PPT-šablona</vt:lpstr>
      <vt:lpstr>Základní škola a Mateřská škola, Šumná, okres Znojmo OP VK 1.4 75022320 Tematický celek:  Prvouka pro 1.stupeň ZŠ Přemyslovci VY_03_INOVACE_32_03 Mgr. Hana Slabá  Anotace: informace, zajímavosti, úkoly Metodika: prezentace slouží k předvedení na interaktivní tabuli</vt:lpstr>
      <vt:lpstr>Přemyslovci</vt:lpstr>
      <vt:lpstr>Co jsme nevěděli </vt:lpstr>
      <vt:lpstr>Zajímavosti</vt:lpstr>
      <vt:lpstr>Svatý Václav</vt:lpstr>
      <vt:lpstr>Vratislav II. </vt:lpstr>
      <vt:lpstr>Přemysl Otakar I.</vt:lpstr>
      <vt:lpstr>Václav I.</vt:lpstr>
      <vt:lpstr>Přemysl Otakar II.</vt:lpstr>
      <vt:lpstr>Václav II.</vt:lpstr>
      <vt:lpstr>Václav III.</vt:lpstr>
      <vt:lpstr>Rozlušti :</vt:lpstr>
      <vt:lpstr>Zdroje 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Hana Slabá</dc:creator>
  <cp:lastModifiedBy>Pavel Kučera</cp:lastModifiedBy>
  <cp:revision>29</cp:revision>
  <dcterms:created xsi:type="dcterms:W3CDTF">2011-12-20T19:40:30Z</dcterms:created>
  <dcterms:modified xsi:type="dcterms:W3CDTF">2012-10-23T11:25:24Z</dcterms:modified>
</cp:coreProperties>
</file>