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56" r:id="rId4"/>
    <p:sldId id="272" r:id="rId5"/>
    <p:sldId id="259" r:id="rId6"/>
    <p:sldId id="261" r:id="rId7"/>
    <p:sldId id="271" r:id="rId8"/>
    <p:sldId id="262" r:id="rId9"/>
    <p:sldId id="265" r:id="rId10"/>
    <p:sldId id="257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9BB1BBF-751C-4C6F-B5E6-8C12C06B5D60}">
          <p14:sldIdLst>
            <p14:sldId id="268"/>
            <p14:sldId id="256"/>
            <p14:sldId id="272"/>
            <p14:sldId id="259"/>
            <p14:sldId id="261"/>
            <p14:sldId id="271"/>
            <p14:sldId id="262"/>
            <p14:sldId id="265"/>
            <p14:sldId id="257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17434-C819-4D0C-BBE2-E43630FF7AE2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C96C7-B6EB-467C-A851-AB3985F8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0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C96C7-B6EB-467C-A851-AB3985F80CE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9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2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12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03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15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9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62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719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86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342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72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44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689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77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9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91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1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4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96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45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6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8CA6-CFCF-44A9-838D-4051793932BC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30DE-FD2D-4C66-9F39-917C5D7D1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1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6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4/48/Homo_habilis.JPG/258px-Homo_habilis.JPG" TargetMode="External"/><Relationship Id="rId3" Type="http://schemas.openxmlformats.org/officeDocument/2006/relationships/hyperlink" Target="http://upload.wikimedia.org/wikipedia/commons/thumb/f/f3/Prehistoric_Times_of_Bohemia,_Moravia_and_Slovakia_-_NM_Prague_98.JPG/220px-Prehistoric_Times_of_Bohemia,_Moravia_and_Slovakia_-_NM_Prague_98.JPG" TargetMode="External"/><Relationship Id="rId7" Type="http://schemas.openxmlformats.org/officeDocument/2006/relationships/hyperlink" Target="http://upload.wikimedia.org/wikipedia/commons/thumb/9/98/Pekarna.jpg/220px-Pekarna.jpg" TargetMode="External"/><Relationship Id="rId2" Type="http://schemas.openxmlformats.org/officeDocument/2006/relationships/hyperlink" Target="http://upload.wikimedia.org/wikipedia/commons/thumb/2/2e/Collier_de_Penne.jpg/250px-Collier_de_Pen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6/61/Biface_Silex_Venerque_MHNT_PRE_.2009.0.194.1_Fond.jpg/300px-Biface_Silex_Venerque_MHNT_PRE_.2009.0.194.1_Fond.jpg" TargetMode="External"/><Relationship Id="rId5" Type="http://schemas.openxmlformats.org/officeDocument/2006/relationships/hyperlink" Target="http://upload.wikimedia.org/wikipedia/commons/thumb/c/cc/Scapula_ant.jpg/220px-Scapula_ant.jpg" TargetMode="External"/><Relationship Id="rId4" Type="http://schemas.openxmlformats.org/officeDocument/2006/relationships/hyperlink" Target="http://upload.wikimedia.org/wikipedia/commons/thumb/e/e9/Funnelbeaker2.JPG/220px-Funnelbeaker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</a:t>
            </a:r>
            <a:r>
              <a:rPr lang="cs-CZ" sz="3200" b="1" i="1" smtClean="0">
                <a:latin typeface="+mn-lt"/>
              </a:rPr>
              <a:t>1.stupeň ZŠ</a:t>
            </a:r>
            <a:br>
              <a:rPr lang="cs-CZ" sz="3200" b="1" i="1" smtClean="0">
                <a:latin typeface="+mn-lt"/>
              </a:rPr>
            </a:br>
            <a:r>
              <a:rPr lang="cs-CZ" sz="3200" b="1" i="1" smtClean="0">
                <a:latin typeface="+mn-lt"/>
              </a:rPr>
              <a:t>Pravěk</a:t>
            </a:r>
            <a:r>
              <a:rPr lang="cs-CZ" sz="3200" b="1" smtClean="0">
                <a:latin typeface="+mn-lt"/>
              </a:rPr>
              <a:t/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VY_03_INOVACE_32_01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Doba bronzová 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upload.wikimedia.org/wikipedia/commons/thumb/2/2e/Collier_de_Penne.jpg/250px-Collier_de_Penne.jpg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Doba železná : </a:t>
            </a:r>
            <a:r>
              <a:rPr lang="cs-CZ" sz="1400" dirty="0">
                <a:hlinkClick r:id="rId3"/>
              </a:rPr>
              <a:t>http://upload.wikimedia.org/wikipedia/commons/thumb/f/f3/Prehistoric_Times_of_Bohemia%2C_Moravia_and_Slovakia_-_NM_Prague_98.JPG/220px-Prehistoric_Times_of_Bohemia%2C_Moravia_and_Slovakia_-_</a:t>
            </a:r>
            <a:r>
              <a:rPr lang="cs-CZ" sz="1400" dirty="0" smtClean="0">
                <a:hlinkClick r:id="rId3"/>
              </a:rPr>
              <a:t>NM_Prague_98.JPG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Nálezy :http</a:t>
            </a:r>
            <a:r>
              <a:rPr lang="cs-CZ" sz="1400" dirty="0"/>
              <a:t>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/>
              <a:t>/b/b8/Vestonicka_venuse_edit.jpg/220px-Vestonicka_venuse_edit.jpg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upload.wikimedia.org/wikipedia/commons/thumb/e/e9/Funnelbeaker2.JPG/220px-Funnelbeaker2.JPG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http://upload.wikimedia.org/wikipedia/commons/thumb/c/c8/Moravian_painted_pottery.jpg/220px-Moravian_painted_pottery.jpg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Nástroje </a:t>
            </a:r>
            <a:r>
              <a:rPr lang="cs-CZ" sz="1400" dirty="0"/>
              <a:t>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upload.wikimedia.org/wikipedia/commons/thumb/c/cc/Scapula_ant.jpg/220px-Scapula_ant.jpg</a:t>
            </a:r>
            <a:r>
              <a:rPr lang="cs-CZ" sz="1400" dirty="0"/>
              <a:t> , </a:t>
            </a:r>
            <a:r>
              <a:rPr lang="cs-CZ" sz="1400" dirty="0">
                <a:hlinkClick r:id="rId6"/>
              </a:rPr>
              <a:t>http://upload.wikimedia.org/wikipedia/commons/thumb/6/61/Biface_Silex_Venerque_MHNT_PRE_.2009.0.194.1_Fond.jpg/300px-Biface_Silex_Venerque_MHNT_PRE_.</a:t>
            </a:r>
            <a:r>
              <a:rPr lang="cs-CZ" sz="1400" dirty="0" smtClean="0">
                <a:hlinkClick r:id="rId6"/>
              </a:rPr>
              <a:t>2009.0.194.1_Fond.jpg</a:t>
            </a:r>
            <a:r>
              <a:rPr lang="cs-CZ" sz="1400" dirty="0"/>
              <a:t> ,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upload.wikimedia.org/wikipedia/commons/thumb/9/98/Pekarna.jpg/220px-Pekarna.jpg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Předchůdci 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upload.wikimedia.org/wikipedia/commons/thumb/4/48/Homo_habilis.JPG/258px-Homo_habilis.JPG</a:t>
            </a:r>
            <a:r>
              <a:rPr lang="cs-CZ" sz="1400" dirty="0"/>
              <a:t> , http://upload.wikimedia.org/wikipedia/commons/thumb/2/23/Homo_erectus.JPG/258px-Homo_erectus.JPG</a:t>
            </a:r>
          </a:p>
        </p:txBody>
      </p:sp>
    </p:spTree>
    <p:extLst>
      <p:ext uri="{BB962C8B-B14F-4D97-AF65-F5344CB8AC3E}">
        <p14:creationId xmlns:p14="http://schemas.microsoft.com/office/powerpoint/2010/main" val="28499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Prvouka pro 4.ročník Pravěk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Období od vzniku člověka po vznik prvních dnešních států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Předchůdci člověka  :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574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790700"/>
            <a:ext cx="24574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5373216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Člověk zručný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43275" y="5557882"/>
            <a:ext cx="23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Člověk vzpřímený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1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Dělíme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doba kamenná A. starší – lovci a sběrači</a:t>
            </a:r>
          </a:p>
          <a:p>
            <a:r>
              <a:rPr lang="cs-CZ" dirty="0" smtClean="0"/>
              <a:t>                            B. mladší – první zemědělci</a:t>
            </a:r>
          </a:p>
          <a:p>
            <a:endParaRPr lang="cs-CZ" dirty="0" smtClean="0"/>
          </a:p>
          <a:p>
            <a:r>
              <a:rPr lang="cs-CZ" dirty="0" smtClean="0"/>
              <a:t>doba bronzová</a:t>
            </a:r>
          </a:p>
          <a:p>
            <a:endParaRPr lang="cs-CZ" dirty="0" smtClean="0"/>
          </a:p>
          <a:p>
            <a:r>
              <a:rPr lang="cs-CZ" dirty="0" smtClean="0"/>
              <a:t>doba železná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 doba kamenná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</a:t>
            </a:r>
            <a:r>
              <a:rPr lang="cs-CZ" dirty="0" smtClean="0"/>
              <a:t>ili v tlupách , v jeskyních nebo </a:t>
            </a:r>
            <a:r>
              <a:rPr lang="cs-CZ" dirty="0" smtClean="0"/>
              <a:t>chýších.</a:t>
            </a:r>
            <a:endParaRPr lang="cs-CZ" dirty="0" smtClean="0"/>
          </a:p>
          <a:p>
            <a:r>
              <a:rPr lang="cs-CZ" dirty="0" smtClean="0"/>
              <a:t>Živili se lovem zvěře, sbíráním plodů a </a:t>
            </a:r>
            <a:r>
              <a:rPr lang="cs-CZ" dirty="0" smtClean="0"/>
              <a:t>semen.</a:t>
            </a:r>
            <a:endParaRPr lang="cs-CZ" dirty="0" smtClean="0"/>
          </a:p>
          <a:p>
            <a:r>
              <a:rPr lang="cs-CZ" dirty="0" smtClean="0"/>
              <a:t>Hlavní nástroj , opracovaný kámen, pěstní klín.</a:t>
            </a:r>
          </a:p>
          <a:p>
            <a:r>
              <a:rPr lang="cs-CZ" dirty="0" smtClean="0"/>
              <a:t>Převratný objev – oheň = teplo, příprava jídla.</a:t>
            </a:r>
          </a:p>
          <a:p>
            <a:r>
              <a:rPr lang="cs-CZ" dirty="0" smtClean="0"/>
              <a:t>Střídání období – chlad a teplo.</a:t>
            </a:r>
          </a:p>
          <a:p>
            <a:r>
              <a:rPr lang="cs-CZ" dirty="0" smtClean="0"/>
              <a:t>Doba ledová – lovci mamutů.</a:t>
            </a:r>
          </a:p>
          <a:p>
            <a:r>
              <a:rPr lang="cs-CZ" dirty="0" smtClean="0"/>
              <a:t>Jednoduchá řeč – posunky, vývoj lidské řeči.</a:t>
            </a:r>
          </a:p>
          <a:p>
            <a:r>
              <a:rPr lang="cs-CZ" dirty="0"/>
              <a:t>N</a:t>
            </a:r>
            <a:r>
              <a:rPr lang="cs-CZ" dirty="0" smtClean="0"/>
              <a:t>álezy – Věstonická </a:t>
            </a:r>
            <a:r>
              <a:rPr lang="cs-CZ" dirty="0" smtClean="0"/>
              <a:t>Venuše.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86375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5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0955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Nálezy :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0955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4719"/>
            <a:ext cx="20955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doba kamenná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Oteplení , podnebí podobné našemu.</a:t>
            </a:r>
          </a:p>
          <a:p>
            <a:r>
              <a:rPr lang="cs-CZ" dirty="0" smtClean="0"/>
              <a:t>Kácení a vypalování pralesů.</a:t>
            </a:r>
          </a:p>
          <a:p>
            <a:r>
              <a:rPr lang="cs-CZ" dirty="0" smtClean="0"/>
              <a:t>Obdělávali pole, seli a sklízeli obilí.</a:t>
            </a:r>
          </a:p>
          <a:p>
            <a:r>
              <a:rPr lang="cs-CZ" dirty="0" smtClean="0"/>
              <a:t>Zdroj potravy – zemědělství.</a:t>
            </a:r>
          </a:p>
          <a:p>
            <a:r>
              <a:rPr lang="cs-CZ" dirty="0" smtClean="0"/>
              <a:t>Zdomácnění zvířat.</a:t>
            </a:r>
          </a:p>
          <a:p>
            <a:r>
              <a:rPr lang="cs-CZ" dirty="0" smtClean="0"/>
              <a:t>První hliněné nádoby – keramika.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0955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Sledujte :   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Doba bronzová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Bronz – slitina mědi a </a:t>
            </a:r>
            <a:r>
              <a:rPr lang="cs-CZ" dirty="0" smtClean="0"/>
              <a:t>cínu.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Tavení a odlévání do </a:t>
            </a:r>
            <a:r>
              <a:rPr lang="cs-CZ" dirty="0" smtClean="0"/>
              <a:t>forem.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Kamenné nástroje  nahrazeny bronzovými.</a:t>
            </a:r>
          </a:p>
          <a:p>
            <a:pPr marL="0" indent="0">
              <a:buNone/>
            </a:pPr>
            <a:r>
              <a:rPr lang="cs-CZ" dirty="0" smtClean="0"/>
              <a:t>Výroba nástrojů, zbraní a šperků.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Doba železná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Bronz nahradilo železo.</a:t>
            </a:r>
          </a:p>
          <a:p>
            <a:pPr marL="0" indent="0">
              <a:buNone/>
            </a:pPr>
            <a:r>
              <a:rPr lang="cs-CZ" dirty="0" smtClean="0"/>
              <a:t>Rozvoj a výroba nástrojů, nářadí , zbraní a šperků.</a:t>
            </a:r>
          </a:p>
          <a:p>
            <a:pPr marL="0" indent="0">
              <a:buNone/>
            </a:pPr>
            <a:r>
              <a:rPr lang="cs-CZ" dirty="0" smtClean="0"/>
              <a:t> Končí období pravěku.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572000" y="3501008"/>
            <a:ext cx="2423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3812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48" y="4336730"/>
            <a:ext cx="3181532" cy="218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Vymodelujte z modelovací hlíny  tvary různých nádob , jak </a:t>
            </a:r>
            <a:r>
              <a:rPr lang="cs-CZ" smtClean="0"/>
              <a:t>asi vypadaly v pravěku ? </a:t>
            </a:r>
            <a:endParaRPr lang="cs-CZ" dirty="0"/>
          </a:p>
        </p:txBody>
      </p:sp>
      <p:pic>
        <p:nvPicPr>
          <p:cNvPr id="1029" name="Picture 5" descr="E:\DCIM\102_PANA\P10205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240</TotalTime>
  <Words>280</Words>
  <Application>Microsoft Office PowerPoint</Application>
  <PresentationFormat>Předvádění na obrazovce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DUM-PPT-šablona</vt:lpstr>
      <vt:lpstr>Základní škola a Mateřská škola, Šumná, okres Znojmo OP VK 1.4 75022320 Tematický celek:  Prvouka pro 1.stupeň ZŠ Pravěk VY_03_INOVACE_32_01 Mgr. Hana Slabá  Anotace: informace, zajímavosti, úkoly Metodika: prezentace slouží k předvedení na interaktivní tabuli</vt:lpstr>
      <vt:lpstr>Prvouka pro 4.ročník Pravěk</vt:lpstr>
      <vt:lpstr>Předchůdci člověka  :</vt:lpstr>
      <vt:lpstr>Dělíme </vt:lpstr>
      <vt:lpstr>Starší  doba kamenná</vt:lpstr>
      <vt:lpstr>Nálezy :</vt:lpstr>
      <vt:lpstr>Mladší doba kamenná</vt:lpstr>
      <vt:lpstr>Sledujte :   </vt:lpstr>
      <vt:lpstr>Úkol 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</dc:title>
  <dc:creator>Hana Slabá</dc:creator>
  <cp:lastModifiedBy>Pavel Kučera</cp:lastModifiedBy>
  <cp:revision>34</cp:revision>
  <dcterms:created xsi:type="dcterms:W3CDTF">2011-10-11T17:39:21Z</dcterms:created>
  <dcterms:modified xsi:type="dcterms:W3CDTF">2012-10-23T11:21:43Z</dcterms:modified>
</cp:coreProperties>
</file>