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62" r:id="rId4"/>
    <p:sldId id="263" r:id="rId5"/>
    <p:sldId id="259" r:id="rId6"/>
    <p:sldId id="265" r:id="rId7"/>
    <p:sldId id="266" r:id="rId8"/>
    <p:sldId id="272" r:id="rId9"/>
    <p:sldId id="267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C2682E3-BD86-42CA-AB31-FC8732609269}">
          <p14:sldIdLst>
            <p14:sldId id="275"/>
            <p14:sldId id="262"/>
            <p14:sldId id="263"/>
            <p14:sldId id="259"/>
            <p14:sldId id="265"/>
            <p14:sldId id="266"/>
            <p14:sldId id="272"/>
            <p14:sldId id="267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45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745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44EC-4175-48B7-8893-1C2D5FEE71E9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C815-5A46-45F3-A9AC-CE5894387C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28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C482-A758-4569-B53B-616A0FDD82B0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B6C-D9B9-4932-A263-FB13B743F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84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26C-3DF1-4355-96D8-320B5CF12846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3AC-302D-4D86-967A-B8047CDF3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870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7F31-4D0C-4FB7-86F4-483988027E3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CD2A-FA76-4BC6-884F-57430ED3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099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312C-DD86-42C7-AA44-642485BE760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3610-1242-41F8-BCF1-C81C2950D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752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6BA-EBD6-4D2D-93A3-9D61A38395E7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402-085F-4261-84CD-736645F80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14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A3E3-68C7-4B6C-A544-A21A84FFE49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E9-D93F-4AC0-9A81-EDF7F9881D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808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190-EDDB-4E7E-BBB5-1199645B87E1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679E-53EF-44F7-A220-3AB6B82095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77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967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7B6-1148-4819-83C1-93A9A2198358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F5FB-3D28-45C4-A617-2DC30E1EE4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503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0431-E4D4-4DE3-86B5-D6C42C57610F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6892-C2A8-4DF8-8A5B-42D464F1CB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187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BAC-0F3B-457E-A191-AC25AA5AD41E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433E-4985-4E69-B32D-0E449756B9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4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3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4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8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7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01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76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61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5FDAC-AE28-4597-8C2B-F4613ED4B6CF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BB66-1CE3-4C84-9D88-41F8FD564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90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81898-8288-4959-B390-ABFE9EFC45C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3A51F-8B48-47BD-ABE0-9B99F66BA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23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ozloh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cs.wikipedia.org/wiki/Hustota_zalidn%C4%9Bn%C3%AD" TargetMode="External"/><Relationship Id="rId4" Type="http://schemas.openxmlformats.org/officeDocument/2006/relationships/hyperlink" Target="http://cs.wikipedia.org/wiki/Kilometr_%C4%8Dtvere%C4%8Dn%C3%A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4/4d/Berounka.jpg/250px-Berounka.jpg" TargetMode="External"/><Relationship Id="rId2" Type="http://schemas.openxmlformats.org/officeDocument/2006/relationships/hyperlink" Target="http://upload.wikimedia.org/wikipedia/commons/thumb/9/9f/2004_Plzensky_kraj.png/240px-2004_Plzensky_kraj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thumb/6/61/Kaolin.jpg/220px-Kaolin.jpghttp:/upload.wikimedia.org/wikipedia/commons/thumb/0/04/Pyriteespagne.jpg/248px-Pyriteespagne.jpg" TargetMode="External"/><Relationship Id="rId4" Type="http://schemas.openxmlformats.org/officeDocument/2006/relationships/hyperlink" Target="http://upload.wikimedia.org/wikipedia/commons/thumb/6/63/Wuppertal_Langerfeld_-_Katholische_Grundschule_Windthorststra%C3%9Fe_05_ies.jpg/220px-Wuppertal_Langerfeld_-_Katholische_Grundschule_Windthorststra%C3%9Fe_05_ie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560" y="477838"/>
            <a:ext cx="7772400" cy="63801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 </a:t>
            </a:r>
            <a:r>
              <a:rPr lang="cs-CZ" sz="3200" b="1" i="1" dirty="0" smtClean="0">
                <a:latin typeface="+mn-lt"/>
              </a:rPr>
              <a:t>prvouka pro 1.stupeň ZŠ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3200" b="1" dirty="0" smtClean="0">
                <a:latin typeface="+mn-lt"/>
              </a:rPr>
              <a:t>Plzeňský  kraj</a:t>
            </a:r>
            <a:r>
              <a:rPr lang="cs-CZ" sz="3200" b="1" smtClean="0">
                <a:latin typeface="+mn-lt"/>
              </a:rPr>
              <a:t/>
            </a:r>
            <a:br>
              <a:rPr lang="cs-CZ" sz="3200" b="1" smtClean="0">
                <a:latin typeface="+mn-lt"/>
              </a:rPr>
            </a:br>
            <a:r>
              <a:rPr lang="cs-CZ" sz="2400" b="1" i="1" smtClean="0"/>
              <a:t>VY_03_INOVACE </a:t>
            </a:r>
            <a:r>
              <a:rPr lang="cs-CZ" sz="2400" b="1" i="1" smtClean="0"/>
              <a:t>_</a:t>
            </a:r>
            <a:r>
              <a:rPr lang="cs-CZ" sz="2400" b="1" i="1" smtClean="0"/>
              <a:t>32_08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Mgr. Hana Slabá</a:t>
            </a:r>
            <a:br>
              <a:rPr lang="cs-CZ" sz="24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i="1" dirty="0" smtClean="0"/>
              <a:t>stručný popis výstupu</a:t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4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Plzeňský kraj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4525963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pPr marL="0" indent="0">
              <a:buNone/>
            </a:pPr>
            <a:endParaRPr lang="cs-CZ" sz="4400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Znak kraje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208823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65954"/>
              </p:ext>
            </p:extLst>
          </p:nvPr>
        </p:nvGraphicFramePr>
        <p:xfrm>
          <a:off x="3131840" y="1556793"/>
          <a:ext cx="3816424" cy="2553284"/>
        </p:xfrm>
        <a:graphic>
          <a:graphicData uri="http://schemas.openxmlformats.org/drawingml/2006/table">
            <a:tbl>
              <a:tblPr/>
              <a:tblGrid>
                <a:gridCol w="1872208"/>
                <a:gridCol w="1944216"/>
              </a:tblGrid>
              <a:tr h="567396">
                <a:tc>
                  <a:txBody>
                    <a:bodyPr/>
                    <a:lstStyle/>
                    <a:p>
                      <a:r>
                        <a:rPr lang="cs-CZ" dirty="0" smtClean="0">
                          <a:hlinkClick r:id="rId3" action="ppaction://hlinkfile" tooltip="Rozloha"/>
                        </a:rPr>
                        <a:t>Rozloha</a:t>
                      </a:r>
                      <a:r>
                        <a:rPr lang="cs-CZ" dirty="0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7 561 </a:t>
                      </a:r>
                      <a:r>
                        <a:rPr lang="cs-CZ" dirty="0">
                          <a:hlinkClick r:id="rId4" action="ppaction://hlinkfile" tooltip="Kilometr čtvereční"/>
                        </a:rPr>
                        <a:t>km²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944">
                <a:tc>
                  <a:txBody>
                    <a:bodyPr/>
                    <a:lstStyle/>
                    <a:p>
                      <a:r>
                        <a:rPr lang="cs-CZ"/>
                        <a:t>Počet obyvatel: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5811 15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2944">
                <a:tc>
                  <a:txBody>
                    <a:bodyPr/>
                    <a:lstStyle/>
                    <a:p>
                      <a:r>
                        <a:rPr lang="cs-CZ">
                          <a:hlinkClick r:id="rId5" action="ppaction://hlinkfile" tooltip="Hustota zalidnění"/>
                        </a:rPr>
                        <a:t>Hustota zalidnění</a:t>
                      </a:r>
                      <a:r>
                        <a:rPr lang="cs-CZ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73 obyvatel/km²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3096"/>
            <a:ext cx="4572000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699792" y="44371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Krajské město Plzeň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17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kraji působí řady významných firem z oblasti strojírenství (např. Škoda Plzeň), výroby alkoholických nápojů (Bohemia Sekt Starý Plzenec, </a:t>
            </a:r>
            <a:r>
              <a:rPr lang="cs-CZ" dirty="0" err="1"/>
              <a:t>Stock</a:t>
            </a:r>
            <a:r>
              <a:rPr lang="cs-CZ" dirty="0"/>
              <a:t> Plzeň, Pivovar Prazdroj), keramické výroby, energetiky (Plzeňská teplárenská, Plzeňská energetika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3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2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Č</a:t>
            </a:r>
            <a:r>
              <a:rPr lang="cs-CZ" dirty="0" smtClean="0"/>
              <a:t>ást </a:t>
            </a:r>
            <a:r>
              <a:rPr lang="cs-CZ" dirty="0"/>
              <a:t>kraje vyplňuje Plzeňská pahorkatina, </a:t>
            </a:r>
            <a:r>
              <a:rPr lang="cs-CZ" dirty="0" smtClean="0"/>
              <a:t> </a:t>
            </a:r>
            <a:r>
              <a:rPr lang="cs-CZ" dirty="0"/>
              <a:t>Plzeňská kotlina </a:t>
            </a:r>
            <a:r>
              <a:rPr lang="cs-CZ" dirty="0" smtClean="0"/>
              <a:t>, </a:t>
            </a:r>
            <a:r>
              <a:rPr lang="cs-CZ" dirty="0"/>
              <a:t>ze Středočeského kraje sem zasahují Brdy. Nejvýše sahají pohraniční hory Český les a část Šumavy. Na Šumavě leží i nejvyšší bod </a:t>
            </a:r>
            <a:r>
              <a:rPr lang="cs-CZ" dirty="0" smtClean="0"/>
              <a:t>kraje </a:t>
            </a:r>
            <a:r>
              <a:rPr lang="cs-CZ" dirty="0"/>
              <a:t>Velká </a:t>
            </a:r>
            <a:r>
              <a:rPr lang="cs-CZ" dirty="0" err="1" smtClean="0"/>
              <a:t>Mokrůvka</a:t>
            </a:r>
            <a:r>
              <a:rPr lang="cs-CZ" dirty="0" smtClean="0"/>
              <a:t> 1370 m.</a:t>
            </a:r>
          </a:p>
          <a:p>
            <a:pPr marL="0" indent="0">
              <a:buNone/>
            </a:pPr>
            <a:r>
              <a:rPr lang="cs-CZ" dirty="0"/>
              <a:t>Nejdůležitějším chráněným územím je Národní park Šumava, jehož část do Plzeňského kraje zasahuje. V kraji jsou i další chráněné krajinné oblasti, přírodní parky a 162 maloplošných chráněných území.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2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Většinu území kraje odvodňuje Berounka, která vzniká v Plzni soutokem Radbuzy a </a:t>
            </a:r>
            <a:r>
              <a:rPr lang="cs-CZ" dirty="0" smtClean="0"/>
              <a:t>Mže. Další řekou je  </a:t>
            </a:r>
            <a:r>
              <a:rPr lang="cs-CZ" dirty="0"/>
              <a:t>Otava. Obě povodí náleží k úmoří Severního moře. Na území kraje je řada jezer – ledovcová Černé jezero, Čertovo jezero, Prášilské </a:t>
            </a:r>
            <a:r>
              <a:rPr lang="cs-CZ" dirty="0" smtClean="0"/>
              <a:t>jezero a Laka .</a:t>
            </a:r>
            <a:endParaRPr lang="cs-CZ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3528392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695394" y="5962645"/>
            <a:ext cx="1375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Berounka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636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amátky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Zámky</a:t>
            </a:r>
            <a:endParaRPr lang="cs-CZ" dirty="0"/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Mezi </a:t>
            </a:r>
            <a:r>
              <a:rPr lang="cs-CZ" dirty="0"/>
              <a:t>nejnavštěvovanější patří </a:t>
            </a:r>
            <a:r>
              <a:rPr lang="cs-CZ" dirty="0" smtClean="0"/>
              <a:t> </a:t>
            </a:r>
            <a:r>
              <a:rPr lang="cs-CZ" dirty="0"/>
              <a:t>Horšovský </a:t>
            </a:r>
            <a:r>
              <a:rPr lang="cs-CZ" dirty="0" smtClean="0"/>
              <a:t>Týn</a:t>
            </a:r>
          </a:p>
          <a:p>
            <a:pPr marL="0" indent="0">
              <a:buNone/>
            </a:pPr>
            <a:r>
              <a:rPr lang="cs-CZ" dirty="0" smtClean="0"/>
              <a:t> Kozel</a:t>
            </a:r>
          </a:p>
          <a:p>
            <a:pPr marL="0" indent="0">
              <a:buNone/>
            </a:pPr>
            <a:r>
              <a:rPr lang="cs-CZ" dirty="0" smtClean="0"/>
              <a:t>Manětín</a:t>
            </a:r>
          </a:p>
          <a:p>
            <a:pPr marL="0" indent="0">
              <a:buNone/>
            </a:pPr>
            <a:r>
              <a:rPr lang="cs-CZ" dirty="0" smtClean="0"/>
              <a:t> Nebílovy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Zbiroh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Hrady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Rabí </a:t>
            </a:r>
          </a:p>
          <a:p>
            <a:pPr marL="0" indent="0">
              <a:buNone/>
            </a:pPr>
            <a:r>
              <a:rPr lang="cs-CZ" dirty="0" smtClean="0"/>
              <a:t>Radyně</a:t>
            </a:r>
          </a:p>
          <a:p>
            <a:pPr marL="0" indent="0">
              <a:buNone/>
            </a:pPr>
            <a:r>
              <a:rPr lang="cs-CZ" dirty="0" smtClean="0"/>
              <a:t>Švihov</a:t>
            </a:r>
          </a:p>
          <a:p>
            <a:pPr marL="0" indent="0">
              <a:buNone/>
            </a:pPr>
            <a:r>
              <a:rPr lang="cs-CZ" dirty="0" smtClean="0"/>
              <a:t>Velhartice </a:t>
            </a:r>
          </a:p>
          <a:p>
            <a:pPr marL="0" indent="0">
              <a:buNone/>
            </a:pPr>
            <a:r>
              <a:rPr lang="cs-CZ" dirty="0" smtClean="0"/>
              <a:t>Domažlice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7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Osobnosti z kraje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14090"/>
            <a:ext cx="9144000" cy="514330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Kosmas  </a:t>
            </a:r>
            <a:r>
              <a:rPr lang="cs-CZ" dirty="0"/>
              <a:t>byl prvním </a:t>
            </a:r>
            <a:r>
              <a:rPr lang="cs-CZ" dirty="0" smtClean="0"/>
              <a:t>známým </a:t>
            </a:r>
            <a:r>
              <a:rPr lang="cs-CZ" dirty="0"/>
              <a:t>českým </a:t>
            </a:r>
            <a:r>
              <a:rPr lang="cs-CZ" dirty="0" smtClean="0"/>
              <a:t>kronikářem</a:t>
            </a:r>
          </a:p>
          <a:p>
            <a:pPr marL="0" indent="0">
              <a:buNone/>
            </a:pPr>
            <a:r>
              <a:rPr lang="cs-CZ" dirty="0"/>
              <a:t>Zdeněk Miler (* 1921), český režisér a výtvarník animovaných filmů pro děti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5546" y="4581128"/>
            <a:ext cx="9128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Tomáš </a:t>
            </a:r>
            <a:r>
              <a:rPr lang="cs-CZ" sz="2800" dirty="0" err="1"/>
              <a:t>Plekanec</a:t>
            </a:r>
            <a:r>
              <a:rPr lang="cs-CZ" sz="2800" dirty="0"/>
              <a:t> (* 1982), český hokejista, střední útočník v klubu Montreal </a:t>
            </a:r>
            <a:r>
              <a:rPr lang="cs-CZ" sz="2800" dirty="0" err="1"/>
              <a:t>Canadiens</a:t>
            </a:r>
            <a:r>
              <a:rPr lang="cs-CZ" sz="2800" dirty="0"/>
              <a:t> v NHL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5546" y="3815462"/>
            <a:ext cx="7868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František Josef I. – Rakousko-uherský císař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38507"/>
            <a:ext cx="2095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8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04096" y="260648"/>
            <a:ext cx="8229600" cy="1143000"/>
          </a:xfrm>
        </p:spPr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00854"/>
            <a:ext cx="23622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757736" y="5615279"/>
            <a:ext cx="5044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Pyrit </a:t>
            </a:r>
            <a:r>
              <a:rPr lang="cs-CZ" sz="2400" dirty="0" smtClean="0"/>
              <a:t>je </a:t>
            </a:r>
            <a:r>
              <a:rPr lang="cs-CZ" sz="2400" dirty="0"/>
              <a:t>velmi hojný minerál a důležitá železná </a:t>
            </a:r>
            <a:r>
              <a:rPr lang="cs-CZ" sz="2400" dirty="0" smtClean="0"/>
              <a:t>ruda.</a:t>
            </a:r>
            <a:endParaRPr lang="cs-CZ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724" y="3140968"/>
            <a:ext cx="2267744" cy="227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2871391" y="3914011"/>
            <a:ext cx="3692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Kaolin slouží zejména pro výrobu keramiky (speciálně porcelánu) a papíru.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552" y="1327849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Těžba </a:t>
            </a:r>
            <a:r>
              <a:rPr lang="cs-CZ" dirty="0"/>
              <a:t>stříbra vedla k rychlému rozvoji sídla a brzkému povýšení na město, ke kterému došlo již v roce 1263.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27849"/>
            <a:ext cx="24288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Znak :http://</a:t>
            </a:r>
            <a:r>
              <a:rPr lang="cs-CZ" sz="1400" dirty="0" smtClean="0"/>
              <a:t>upload.wikimedia.org/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/6/60/</a:t>
            </a:r>
            <a:r>
              <a:rPr lang="cs-CZ" sz="1400" dirty="0" err="1" smtClean="0"/>
              <a:t>Plzen_Region_CoA_CZ.svg</a:t>
            </a:r>
            <a:r>
              <a:rPr lang="cs-CZ" sz="1400" dirty="0" smtClean="0"/>
              <a:t>/90px-Plzen_Region_CoA_CZ.svg.png</a:t>
            </a:r>
          </a:p>
          <a:p>
            <a:pPr marL="0" indent="0">
              <a:buNone/>
            </a:pPr>
            <a:r>
              <a:rPr lang="cs-CZ" sz="1400" dirty="0"/>
              <a:t>Mapa 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upload.wikimedia.org/wikipedia/commons/thumb/9/9f/2004_Plzensky_kraj.png/240px-2004_Plzensky_kraj.png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Vodstvo </a:t>
            </a:r>
            <a:r>
              <a:rPr lang="cs-CZ" sz="1400" dirty="0"/>
              <a:t>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upload.wikimedia.org/wikipedia/commons/thumb/4/4d/Berounka.jpg/250px-Berounka.jpg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Osobnosti </a:t>
            </a:r>
            <a:r>
              <a:rPr lang="cs-CZ" sz="1400" dirty="0"/>
              <a:t>: </a:t>
            </a:r>
            <a:r>
              <a:rPr lang="cs-CZ" sz="1400" dirty="0">
                <a:hlinkClick r:id="rId4"/>
              </a:rPr>
              <a:t>http://upload.wikimedia.org/wikipedia/commons/thumb/6/63/Wuppertal_Langerfeld_-_Katholische_Grundschule_Windthorststra%C3%9Fe_05_ies.jpg/220px-Wuppertal_Langerfeld_-_</a:t>
            </a:r>
            <a:r>
              <a:rPr lang="cs-CZ" sz="1400" dirty="0" smtClean="0">
                <a:hlinkClick r:id="rId4"/>
              </a:rPr>
              <a:t>Katholische_Grundschule_Windthorststra%C3%9Fe_05_ies.jpg</a:t>
            </a: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upload.wikimedia.org/wikipedia/commons/thumb/6/61/Kaolin.jpg/220px-Kaolin.jpg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upload.wikimedia.org/wikipedia/commons/thumb/0/04/Pyriteespagne.jpg/248px-Pyriteespagne.jpg</a:t>
            </a: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http://upload.wikimedia.org/wikipedia/commons/thumb/5/55/Silver_crystal.jpg/255px-Silver_crystal.jpg</a:t>
            </a:r>
          </a:p>
        </p:txBody>
      </p:sp>
    </p:spTree>
    <p:extLst>
      <p:ext uri="{BB962C8B-B14F-4D97-AF65-F5344CB8AC3E}">
        <p14:creationId xmlns:p14="http://schemas.microsoft.com/office/powerpoint/2010/main" val="40340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344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DUM-PPT-šablona</vt:lpstr>
      <vt:lpstr>Základní škola a Mateřská škola, Šumná, okres Znojmo OP VK 1.4 75022320 Tematický celek:  prvouka pro 1.stupeň ZŠ Plzeňský  kraj VY_03_INOVACE _32_08 Mgr. Hana Slabá  Anotace: stručný popis výstupu Metodika: prezentace slouží k předvedení na interaktivní tabuli</vt:lpstr>
      <vt:lpstr>Plzeňský kraj</vt:lpstr>
      <vt:lpstr>Průmysl</vt:lpstr>
      <vt:lpstr>Příroda </vt:lpstr>
      <vt:lpstr>Vodstvo</vt:lpstr>
      <vt:lpstr>Památky</vt:lpstr>
      <vt:lpstr>Osobnosti z kraje </vt:lpstr>
      <vt:lpstr>Zajímavosti</vt:lpstr>
      <vt:lpstr>Zdroje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Slabá</dc:creator>
  <cp:lastModifiedBy>Pavel Kučera</cp:lastModifiedBy>
  <cp:revision>30</cp:revision>
  <dcterms:created xsi:type="dcterms:W3CDTF">2011-12-10T15:52:33Z</dcterms:created>
  <dcterms:modified xsi:type="dcterms:W3CDTF">2012-10-23T09:25:08Z</dcterms:modified>
</cp:coreProperties>
</file>