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7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9804-DA18-4C5A-9F10-24DEDBC8F85D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957F-CCA1-4CB5-B9CB-988D01584D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72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9804-DA18-4C5A-9F10-24DEDBC8F85D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957F-CCA1-4CB5-B9CB-988D01584D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45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9804-DA18-4C5A-9F10-24DEDBC8F85D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957F-CCA1-4CB5-B9CB-988D01584D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56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44EC-4175-48B7-8893-1C2D5FEE71E9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C815-5A46-45F3-A9AC-CE5894387C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230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C482-A758-4569-B53B-616A0FDD82B0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BB6C-D9B9-4932-A263-FB13B743F6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223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626C-3DF1-4355-96D8-320B5CF12846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E3AC-302D-4D86-967A-B8047CDF3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320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7F31-4D0C-4FB7-86F4-483988027E3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D2A-FA76-4BC6-884F-57430ED3F3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25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312C-DD86-42C7-AA44-642485BE760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610-1242-41F8-BCF1-C81C2950D7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64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E6BA-EBD6-4D2D-93A3-9D61A38395E7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402-085F-4261-84CD-736645F802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580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3E3-68C7-4B6C-A544-A21A84FFE49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1DE9-D93F-4AC0-9A81-EDF7F9881D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3989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A190-EDDB-4E7E-BBB5-1199645B87E1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79E-53EF-44F7-A220-3AB6B82095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97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9804-DA18-4C5A-9F10-24DEDBC8F85D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957F-CCA1-4CB5-B9CB-988D01584D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406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E7B6-1148-4819-83C1-93A9A2198358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F5FB-3D28-45C4-A617-2DC30E1EE4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42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0431-E4D4-4DE3-86B5-D6C42C57610F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892-C2A8-4DF8-8A5B-42D464F1CB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03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FBAC-0F3B-457E-A191-AC25AA5AD41E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433E-4985-4E69-B32D-0E449756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55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9804-DA18-4C5A-9F10-24DEDBC8F85D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957F-CCA1-4CB5-B9CB-988D01584D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77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9804-DA18-4C5A-9F10-24DEDBC8F85D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957F-CCA1-4CB5-B9CB-988D01584D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89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9804-DA18-4C5A-9F10-24DEDBC8F85D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957F-CCA1-4CB5-B9CB-988D01584D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13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9804-DA18-4C5A-9F10-24DEDBC8F85D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957F-CCA1-4CB5-B9CB-988D01584D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96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9804-DA18-4C5A-9F10-24DEDBC8F85D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957F-CCA1-4CB5-B9CB-988D01584D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82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9804-DA18-4C5A-9F10-24DEDBC8F85D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957F-CCA1-4CB5-B9CB-988D01584D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21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9804-DA18-4C5A-9F10-24DEDBC8F85D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957F-CCA1-4CB5-B9CB-988D01584D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15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39804-DA18-4C5A-9F10-24DEDBC8F85D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9957F-CCA1-4CB5-B9CB-988D01584D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9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81898-8288-4959-B390-ABFE9EFC45C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A51F-8B48-47BD-ABE0-9B99F66BA9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16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6/62/20090819_Roman_Serble.jpg/240px-20090819_Roman_Serble.jpg" TargetMode="External"/><Relationship Id="rId2" Type="http://schemas.openxmlformats.org/officeDocument/2006/relationships/hyperlink" Target="http://upload.wikimedia.org/wikipedia/commons/thumb/1/17/Kralicky-Sneznik-01.jpg/250px-Kralicky-Sneznik-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8/84/8-hrad_Svojanov_ze_zahrady.jpg/220px-8-hrad_Svojanov_ze_zahrady.jpghttp:/upload.wikimedia.org/wikipedia/commons/thumb/e/e7/Poli%C4%8Dka-hradby.jpg/254px-Poli%C4%8Dka-hradby.jpg" TargetMode="External"/><Relationship Id="rId5" Type="http://schemas.openxmlformats.org/officeDocument/2006/relationships/hyperlink" Target="http://upload.wikimedia.org/wikipedia/commons/thumb/a/a3/Vesel%C3%BDKopec2008e.jpg/254px-Vesel%C3%BDKopec2008e.jpghttp:/upload.wikimedia.org/wikipedia/commons/thumb/8/8a/Z%C3%A1mek_Litomy%C5%A1l_1.JPG/200px-Z%C3%A1mek_Litomy%C5%A1l_1.JPG" TargetMode="External"/><Relationship Id="rId4" Type="http://schemas.openxmlformats.org/officeDocument/2006/relationships/hyperlink" Target="http://upload.wikimedia.org/wikipedia/commons/thumb/3/38/Boudatvrz.jpg/220px-Boudatvrz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251520" y="0"/>
            <a:ext cx="8568952" cy="6858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latin typeface="+mn-lt"/>
              </a:rPr>
              <a:t>Základní škola a Mateřská škola, Šumná, okres Znojmo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OP VK 1.4 75022320</a:t>
            </a:r>
            <a:br>
              <a:rPr lang="cs-CZ" sz="24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Tematický celek:  </a:t>
            </a:r>
            <a:r>
              <a:rPr lang="cs-CZ" sz="3200" b="1" i="1" dirty="0" smtClean="0">
                <a:latin typeface="+mn-lt"/>
              </a:rPr>
              <a:t>prvouka pro 1.stupeň ZŠ</a:t>
            </a:r>
            <a:r>
              <a:rPr lang="cs-CZ" sz="3200" b="1" dirty="0">
                <a:latin typeface="+mn-lt"/>
              </a:rPr>
              <a:t/>
            </a:r>
            <a:br>
              <a:rPr lang="cs-CZ" sz="3200" b="1" dirty="0">
                <a:latin typeface="+mn-lt"/>
              </a:rPr>
            </a:br>
            <a:r>
              <a:rPr lang="cs-CZ" sz="3200" b="1" dirty="0" smtClean="0">
                <a:latin typeface="+mn-lt"/>
              </a:rPr>
              <a:t>Pardubický   kraj</a:t>
            </a:r>
            <a:r>
              <a:rPr lang="cs-CZ" sz="3200" b="1" smtClean="0">
                <a:latin typeface="+mn-lt"/>
              </a:rPr>
              <a:t/>
            </a:r>
            <a:br>
              <a:rPr lang="cs-CZ" sz="3200" b="1" smtClean="0">
                <a:latin typeface="+mn-lt"/>
              </a:rPr>
            </a:br>
            <a:r>
              <a:rPr lang="cs-CZ" sz="2400" b="1" i="1" smtClean="0"/>
              <a:t>VY_03_INOVACE </a:t>
            </a:r>
            <a:r>
              <a:rPr lang="cs-CZ" sz="2400" b="1" i="1" smtClean="0"/>
              <a:t>_</a:t>
            </a:r>
            <a:r>
              <a:rPr lang="cs-CZ" sz="2400" b="1" i="1" smtClean="0"/>
              <a:t>32_13</a:t>
            </a:r>
            <a:r>
              <a:rPr lang="cs-CZ" sz="2400" b="1" i="1" dirty="0" smtClean="0"/>
              <a:t/>
            </a:r>
            <a:br>
              <a:rPr lang="cs-CZ" sz="2400" b="1" i="1" dirty="0" smtClean="0"/>
            </a:br>
            <a:r>
              <a:rPr lang="cs-CZ" sz="2400" b="1" i="1" dirty="0" smtClean="0"/>
              <a:t>Mgr. Hana Slabá</a:t>
            </a:r>
            <a:br>
              <a:rPr lang="cs-CZ" sz="2400" b="1" i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Anotace: </a:t>
            </a:r>
            <a:r>
              <a:rPr lang="cs-CZ" sz="2400" b="1" i="1" dirty="0" smtClean="0"/>
              <a:t>stručný popis výstupu</a:t>
            </a:r>
            <a:br>
              <a:rPr lang="cs-CZ" sz="2400" b="1" i="1" dirty="0" smtClean="0"/>
            </a:br>
            <a:r>
              <a:rPr lang="cs-CZ" sz="2400" b="1" dirty="0" smtClean="0"/>
              <a:t>Metodika: prezentace slouží k předvedení na interaktivní tabuli</a:t>
            </a:r>
            <a:endParaRPr lang="cs-CZ" sz="2400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373688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8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400" dirty="0"/>
              <a:t>Znak :http://</a:t>
            </a:r>
            <a:r>
              <a:rPr lang="cs-CZ" sz="1400" dirty="0" smtClean="0"/>
              <a:t>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 smtClean="0"/>
              <a:t>/4/47/</a:t>
            </a:r>
            <a:r>
              <a:rPr lang="cs-CZ" sz="1400" dirty="0" err="1" smtClean="0"/>
              <a:t>Pardubice_Region_CoA_CZ.svg</a:t>
            </a:r>
            <a:r>
              <a:rPr lang="cs-CZ" sz="1400" dirty="0" smtClean="0"/>
              <a:t>/90px-Pardubice_Region_CoA_CZ.svg.png</a:t>
            </a:r>
          </a:p>
          <a:p>
            <a:pPr marL="0" indent="0">
              <a:buNone/>
            </a:pPr>
            <a:r>
              <a:rPr lang="cs-CZ" sz="1400" dirty="0" err="1"/>
              <a:t>Mapa:http</a:t>
            </a:r>
            <a:r>
              <a:rPr lang="cs-CZ" sz="1400" dirty="0"/>
              <a:t>://</a:t>
            </a:r>
            <a:r>
              <a:rPr lang="cs-CZ" sz="1400" dirty="0" smtClean="0"/>
              <a:t>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 smtClean="0"/>
              <a:t>/9/93/2004_Pardubicky_kraj.PNG/240px-2004_Pardubicky_kraj.PNG</a:t>
            </a:r>
          </a:p>
          <a:p>
            <a:pPr marL="0" indent="0">
              <a:buNone/>
            </a:pPr>
            <a:r>
              <a:rPr lang="cs-CZ" sz="1400" dirty="0" smtClean="0"/>
              <a:t>Příroda </a:t>
            </a:r>
            <a:r>
              <a:rPr lang="cs-CZ" sz="1400" dirty="0"/>
              <a:t>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upload.wikimedia.org/wikipedia/commons/thumb/1/17/Kralicky-Sneznik-01.jpg/250px-Kralicky-Sneznik-01.jpg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Vodstvo </a:t>
            </a:r>
            <a:r>
              <a:rPr lang="cs-CZ" sz="1400" dirty="0"/>
              <a:t>: http://upload.wikimedia.org/wikipedia/commons/thumb/9/92/Pramen_Moravy_%281%29.JPG/220px-Pramen_Moravy_%281%29.JPG</a:t>
            </a:r>
          </a:p>
          <a:p>
            <a:pPr marL="0" indent="0">
              <a:buNone/>
            </a:pPr>
            <a:r>
              <a:rPr lang="cs-CZ" sz="1400" dirty="0"/>
              <a:t>Osobnosti : </a:t>
            </a:r>
            <a:r>
              <a:rPr lang="cs-CZ" sz="1400" dirty="0">
                <a:hlinkClick r:id="rId3"/>
              </a:rPr>
              <a:t>http://upload.wikimedia.org/wikipedia/commons/thumb/6/62/20090819_Roman_Serble.jpg/240px-20090819_Roman_Serble.jpg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Zajímavosti 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upload.wikimedia.org/wikipedia/commons/thumb/3/38/Boudatvrz.jpg/220px-Boudatvrz.jpg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http://upload.wikimedia.org/wikipedia/commons/thumb/0/0a/Kastanka02.jpg/250px-Kastanka02.jpg</a:t>
            </a:r>
          </a:p>
          <a:p>
            <a:pPr marL="0" indent="0">
              <a:buNone/>
            </a:pPr>
            <a:r>
              <a:rPr lang="cs-CZ" sz="1400" dirty="0"/>
              <a:t>http://www.vpcp.cz/components/com_gk3_photoslide/thumbs_big/753531header_pict_01.png</a:t>
            </a:r>
          </a:p>
          <a:p>
            <a:pPr marL="0" indent="0">
              <a:buNone/>
            </a:pPr>
            <a:r>
              <a:rPr lang="cs-CZ" sz="1400" dirty="0"/>
              <a:t>Památky : </a:t>
            </a:r>
            <a:r>
              <a:rPr lang="cs-CZ" sz="1400" dirty="0">
                <a:hlinkClick r:id="rId5"/>
              </a:rPr>
              <a:t>http://upload.wikimedia.org/wikipedia/commons/thumb/a/a3/Vesel%C3%BDKopec2008e.jpg/254px-Vesel%C3%BDKopec2008e.jpgh</a:t>
            </a:r>
          </a:p>
          <a:p>
            <a:pPr marL="0" indent="0">
              <a:buNone/>
            </a:pPr>
            <a:r>
              <a:rPr lang="cs-CZ" sz="1400" dirty="0">
                <a:hlinkClick r:id="rId5"/>
              </a:rPr>
              <a:t>ttp://upload.wikimedia.org/wikipedia/commons/thumb/8/8a/Z%C3%A1mek_Litomy%C5%A1l_1.JPG/200px-Z%C3%A1mek_Litomy%C5%A1l_1.JPG</a:t>
            </a:r>
            <a:endParaRPr lang="cs-CZ" sz="1400" dirty="0"/>
          </a:p>
          <a:p>
            <a:pPr marL="0" indent="0">
              <a:buNone/>
            </a:pPr>
            <a:r>
              <a:rPr lang="cs-CZ" sz="1400" dirty="0">
                <a:hlinkClick r:id="rId6"/>
              </a:rPr>
              <a:t>http://upload.wikimedia.org/wikipedia/commons/thumb/8/84/8-hrad_Svojanov_ze_zahrady.jpg/220px-8-hrad_Svojanov_ze_zahrady.jpghttp://upload.wikimedia.org/wikipedia/commons/thumb/e/e7/Poli%C4%8Dka-hradby.jpg/254px-Poli%C4%8Dka-hradby.jpg</a:t>
            </a:r>
            <a:endParaRPr lang="cs-CZ" sz="1400" dirty="0"/>
          </a:p>
          <a:p>
            <a:pPr marL="0" indent="0">
              <a:buNone/>
            </a:pPr>
            <a:r>
              <a:rPr lang="cs-CZ" sz="1400" dirty="0" err="1"/>
              <a:t>Smajlík</a:t>
            </a:r>
            <a:r>
              <a:rPr lang="cs-CZ" sz="1400" dirty="0"/>
              <a:t> – ilustrace - obrazce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509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Pardubický kraj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657795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Rozloha :4 519 km²</a:t>
            </a:r>
          </a:p>
          <a:p>
            <a:pPr marL="0" indent="0">
              <a:buNone/>
            </a:pPr>
            <a:r>
              <a:rPr lang="cs-CZ" sz="2400" dirty="0" smtClean="0"/>
              <a:t>Počet obyvatel:520 319 (27.8.2010)</a:t>
            </a:r>
          </a:p>
          <a:p>
            <a:pPr marL="0" indent="0">
              <a:buNone/>
            </a:pPr>
            <a:r>
              <a:rPr lang="cs-CZ" sz="2400" dirty="0" smtClean="0"/>
              <a:t>Hustota zalidnění:112 obyvatel na m/2</a:t>
            </a:r>
          </a:p>
          <a:p>
            <a:pPr marL="0" indent="0">
              <a:buNone/>
            </a:pPr>
            <a:r>
              <a:rPr lang="cs-CZ" sz="2400" dirty="0" smtClean="0"/>
              <a:t>Nejvyšší bod: Králický Sněžník (1 424m)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0808"/>
            <a:ext cx="144016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86" y="4581128"/>
            <a:ext cx="4583285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67744" y="1683739"/>
            <a:ext cx="3816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Krajské město Pardubice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0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trojírenství,  průmysl textilní, oděvní, kožedělný,  průmysl chemický. Významný je ale i zemědělský sektor.  Nejúrodnější oblast je Polabská nížina.</a:t>
            </a:r>
            <a:r>
              <a:rPr lang="pl-PL" dirty="0" smtClean="0"/>
              <a:t> V  kraji se rozvíjí i cestovní ruch.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51571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Firma </a:t>
            </a:r>
            <a:r>
              <a:rPr lang="cs-CZ" dirty="0" err="1" smtClean="0"/>
              <a:t>Botas</a:t>
            </a:r>
            <a:r>
              <a:rPr lang="cs-CZ" dirty="0" smtClean="0"/>
              <a:t> Skuteč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71800" y="511654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Firma Eta Hlinsko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20272" y="4709386"/>
            <a:ext cx="1953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Firma Bobr –termo ponožky Chrudim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16016" y="5032551"/>
            <a:ext cx="207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Firma </a:t>
            </a:r>
            <a:r>
              <a:rPr lang="cs-CZ" dirty="0" err="1" smtClean="0"/>
              <a:t>Stepa</a:t>
            </a:r>
            <a:r>
              <a:rPr lang="cs-CZ" dirty="0" smtClean="0"/>
              <a:t> </a:t>
            </a:r>
            <a:r>
              <a:rPr lang="cs-CZ" dirty="0"/>
              <a:t>L</a:t>
            </a:r>
            <a:r>
              <a:rPr lang="cs-CZ" dirty="0" smtClean="0"/>
              <a:t>anškroun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69088" y="3789040"/>
            <a:ext cx="170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Firma perla –Ústí nad Orlicí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987823" y="4005548"/>
            <a:ext cx="201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Firma Iveco – Vysoké Mýto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4435371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Evona</a:t>
            </a:r>
            <a:r>
              <a:rPr lang="cs-CZ" dirty="0" smtClean="0"/>
              <a:t> Chrudim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Větší část území kraje odvodňuje Labe, nejdelší řekou na území kraje je levobřežní labský přítok Chrudimka. Část území  odvodňuje Svitava, přítok řeky Moravy a potažmo Dunaje. 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05242"/>
            <a:ext cx="3096344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83768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Pramen řeky Morava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2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2462"/>
            <a:ext cx="8229600" cy="1143000"/>
          </a:xfrm>
        </p:spPr>
        <p:txBody>
          <a:bodyPr/>
          <a:lstStyle/>
          <a:p>
            <a:r>
              <a:rPr lang="cs-CZ" dirty="0" smtClean="0"/>
              <a:t>Příroda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83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Králický Sněžník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59587" y="3593584"/>
            <a:ext cx="152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Orlické hory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59587" y="5085184"/>
            <a:ext cx="173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Železné hory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59587" y="4293096"/>
            <a:ext cx="2870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Žďárské vrchy jsou vrchovina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46137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83568" y="191683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1242m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7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kraje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9455" y="1526058"/>
            <a:ext cx="8599570" cy="5331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Antonín Dvořák- hudební skladatel 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925" y="5517232"/>
            <a:ext cx="288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František Křižík- vynálezce 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227687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Dagmar Pecková - mezzosopranistka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6279006"/>
            <a:ext cx="309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Prokop Diviš – vynálezce 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479715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Roman Šebrle - desetibojař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467543" y="407707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Josef Ressel (1793–1857), vynálezce lodního šroubu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0438" y="3244334"/>
            <a:ext cx="4177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Petr Průcha (* 1982), hokejový útočník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sz="2000" dirty="0" smtClean="0"/>
              <a:t>Králická pevnostní oblast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08720"/>
            <a:ext cx="2664296" cy="15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6617" y="2119000"/>
            <a:ext cx="5525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Dne 5. prosince 1938 navštívil Králíky Adolf Hitler,</a:t>
            </a:r>
            <a:endParaRPr lang="cs-CZ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79739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08590" y="436866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Velká pardubická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01" y="2996952"/>
            <a:ext cx="2517775" cy="385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56176" y="3105835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Nasavrky – největší alej jedlých kaštanů 141 stromů</a:t>
            </a:r>
          </a:p>
        </p:txBody>
      </p:sp>
    </p:spTree>
    <p:extLst>
      <p:ext uri="{BB962C8B-B14F-4D97-AF65-F5344CB8AC3E}">
        <p14:creationId xmlns:p14="http://schemas.microsoft.com/office/powerpoint/2010/main" val="300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Památky   </a:t>
            </a:r>
            <a:r>
              <a:rPr lang="cs-CZ" sz="2200" dirty="0" smtClean="0"/>
              <a:t>Zámek </a:t>
            </a:r>
            <a:r>
              <a:rPr lang="cs-CZ" sz="2200" dirty="0"/>
              <a:t>Litomyšl</a:t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397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Skanzen Veselý Kopec</a:t>
            </a:r>
            <a:endParaRPr lang="cs-CZ" sz="20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4" y="4888321"/>
            <a:ext cx="3046719" cy="191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681" y="4518989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Město Polička - hradby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55976" y="4334323"/>
            <a:ext cx="242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Hrad Svojanov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73630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75" y="1139460"/>
            <a:ext cx="3528392" cy="228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03655"/>
            <a:ext cx="3240360" cy="189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3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Úkoly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Pokus se namalovat koně .</a:t>
            </a:r>
          </a:p>
          <a:p>
            <a:pPr marL="0" indent="0">
              <a:buNone/>
            </a:pPr>
            <a:r>
              <a:rPr lang="cs-CZ" dirty="0" smtClean="0"/>
              <a:t>Kterou  pochoutkou  jsou  známé  Pardubice ?</a:t>
            </a:r>
          </a:p>
          <a:p>
            <a:pPr marL="0" indent="0">
              <a:buNone/>
            </a:pPr>
            <a:r>
              <a:rPr lang="cs-CZ" dirty="0" smtClean="0"/>
              <a:t>Jakému sportu se věnuje Roman Šebrle ?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Veselý obličej 4"/>
          <p:cNvSpPr/>
          <p:nvPr/>
        </p:nvSpPr>
        <p:spPr>
          <a:xfrm>
            <a:off x="3851920" y="4509120"/>
            <a:ext cx="1224136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8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300</Words>
  <Application>Microsoft Office PowerPoint</Application>
  <PresentationFormat>Předvádění na obrazovce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systému Office</vt:lpstr>
      <vt:lpstr>DUM-PPT-šablona</vt:lpstr>
      <vt:lpstr>Základní škola a Mateřská škola, Šumná, okres Znojmo OP VK 1.4 75022320 Tematický celek:  prvouka pro 1.stupeň ZŠ Pardubický   kraj VY_03_INOVACE _32_13 Mgr. Hana Slabá  Anotace: stručný popis výstupu Metodika: prezentace slouží k předvedení na interaktivní tabuli</vt:lpstr>
      <vt:lpstr>Pardubický kraj </vt:lpstr>
      <vt:lpstr>Průmysl</vt:lpstr>
      <vt:lpstr>Vodstvo </vt:lpstr>
      <vt:lpstr>Příroda </vt:lpstr>
      <vt:lpstr>Osobnosti kraje</vt:lpstr>
      <vt:lpstr>Zajímavosti</vt:lpstr>
      <vt:lpstr>Památky   Zámek Litomyšl </vt:lpstr>
      <vt:lpstr>Úkoly :</vt:lpstr>
      <vt:lpstr>Zdroje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Slabá</dc:creator>
  <cp:lastModifiedBy>Pavel Kučera</cp:lastModifiedBy>
  <cp:revision>33</cp:revision>
  <dcterms:created xsi:type="dcterms:W3CDTF">2012-01-21T08:05:21Z</dcterms:created>
  <dcterms:modified xsi:type="dcterms:W3CDTF">2012-10-23T09:24:14Z</dcterms:modified>
</cp:coreProperties>
</file>