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8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74" r:id="rId11"/>
    <p:sldId id="264" r:id="rId12"/>
    <p:sldId id="265" r:id="rId13"/>
    <p:sldId id="271" r:id="rId14"/>
    <p:sldId id="27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D07D9-6BAB-4807-B21A-3196036076EC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60F24-6C0D-432A-B2AB-A7ECFBCB55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81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60F24-6C0D-432A-B2AB-A7ECFBCB55C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11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11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26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44EC-4175-48B7-8893-1C2D5FEE71E9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C815-5A46-45F3-A9AC-CE5894387C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47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C482-A758-4569-B53B-616A0FDD82B0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BB6C-D9B9-4932-A263-FB13B743F6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52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626C-3DF1-4355-96D8-320B5CF12846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E3AC-302D-4D86-967A-B8047CDF3A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51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7F31-4D0C-4FB7-86F4-483988027E3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CD2A-FA76-4BC6-884F-57430ED3F3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66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312C-DD86-42C7-AA44-642485BE760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3610-1242-41F8-BCF1-C81C2950D7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139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E6BA-EBD6-4D2D-93A3-9D61A38395E7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3402-085F-4261-84CD-736645F802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80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A3E3-68C7-4B6C-A544-A21A84FFE49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1DE9-D93F-4AC0-9A81-EDF7F9881D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156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A190-EDDB-4E7E-BBB5-1199645B87E1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679E-53EF-44F7-A220-3AB6B82095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1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529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E7B6-1148-4819-83C1-93A9A2198358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F5FB-3D28-45C4-A617-2DC30E1EE4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316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0431-E4D4-4DE3-86B5-D6C42C57610F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6892-C2A8-4DF8-8A5B-42D464F1CB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823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BAC-0F3B-457E-A191-AC25AA5AD41E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433E-4985-4E69-B32D-0E449756B9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7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03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49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98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36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30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11FD-4C2F-4FD9-A5B0-001D73C71191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D031-BA6A-4434-942E-4C6840005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8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F81898-8288-4959-B390-ABFE9EFC45C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3A51F-8B48-47BD-ABE0-9B99F66BA9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55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5/50/2004_Moravskoslezsky_kraj.PNG/240px-2004_Moravskoslezsky_kraj.PNG" TargetMode="External"/><Relationship Id="rId2" Type="http://schemas.openxmlformats.org/officeDocument/2006/relationships/hyperlink" Target="http://upload.wikimedia.org/wikipedia/commons/thumb/f/fa/Moravian-Silesian_Region_CoA_CZ.svg/90px-Moravian-Silesian_Region_CoA_CZ.svg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7/78/OSRintl.jpg/260px-OSRintl.jpg" TargetMode="External"/><Relationship Id="rId5" Type="http://schemas.openxmlformats.org/officeDocument/2006/relationships/hyperlink" Target="http://upload.wikimedia.org/wikipedia/commons/thumb/0/04/Lys%C3%A1_hora_(Beskydy_CZE)_-_view_from_Fr%C3%BDdlant_nad_Ostravic%C3%AD.jpg/250px-Lys%C3%A1_hora_(Beskydy_CZE)_-_view_from_Fr%C3%BDdlant_nad_Ostravic%C3%AD.jpg" TargetMode="External"/><Relationship Id="rId4" Type="http://schemas.openxmlformats.org/officeDocument/2006/relationships/hyperlink" Target="http://upload.wikimedia.org/wikipedia/commons/thumb/a/a1/Odra,_Ostrava-Koblov.jpg/200px-Odra,_Ostrava-Koblov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44408" cy="6525344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 </a:t>
            </a:r>
            <a:r>
              <a:rPr lang="cs-CZ" sz="3200" b="1" i="1" dirty="0">
                <a:latin typeface="+mn-lt"/>
              </a:rPr>
              <a:t>P</a:t>
            </a:r>
            <a:r>
              <a:rPr lang="cs-CZ" sz="3200" b="1" i="1" dirty="0" smtClean="0">
                <a:latin typeface="+mn-lt"/>
              </a:rPr>
              <a:t>rvouka pro 1.stupeň ZŠ </a:t>
            </a:r>
            <a:br>
              <a:rPr lang="cs-CZ" sz="3200" b="1" i="1" dirty="0" smtClean="0">
                <a:latin typeface="+mn-lt"/>
              </a:rPr>
            </a:br>
            <a:r>
              <a:rPr lang="cs-CZ" sz="3200" b="1" i="1" dirty="0" smtClean="0">
                <a:latin typeface="+mn-lt"/>
              </a:rPr>
              <a:t>Moravskoslezský  kraj</a:t>
            </a:r>
            <a:r>
              <a:rPr lang="cs-CZ" sz="3200" b="1" smtClean="0">
                <a:latin typeface="+mn-lt"/>
              </a:rPr>
              <a:t/>
            </a:r>
            <a:br>
              <a:rPr lang="cs-CZ" sz="3200" b="1" smtClean="0">
                <a:latin typeface="+mn-lt"/>
              </a:rPr>
            </a:br>
            <a:r>
              <a:rPr lang="cs-CZ" sz="2400" b="1" i="1" smtClean="0"/>
              <a:t>VY_03_INOVACE_32_15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Mgr. Hana Slabá</a:t>
            </a:r>
            <a:br>
              <a:rPr lang="cs-CZ" sz="24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400" b="1" i="1" dirty="0" smtClean="0"/>
              <a:t>informace, zajímavosti, úkoly</a:t>
            </a:r>
            <a:br>
              <a:rPr lang="cs-CZ" sz="24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610225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54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Slezsko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endParaRPr lang="cs-CZ" dirty="0" smtClean="0"/>
          </a:p>
          <a:p>
            <a:endParaRPr lang="cs-CZ" sz="6000" dirty="0" smtClean="0"/>
          </a:p>
          <a:p>
            <a:pPr marL="0" indent="0">
              <a:buNone/>
            </a:pPr>
            <a:r>
              <a:rPr lang="cs-CZ" sz="6000" dirty="0" smtClean="0"/>
              <a:t>Hlavní město: Opava</a:t>
            </a:r>
          </a:p>
          <a:p>
            <a:endParaRPr lang="cs-CZ" sz="6000" dirty="0" smtClean="0"/>
          </a:p>
          <a:p>
            <a:pPr marL="0" indent="0">
              <a:buNone/>
            </a:pPr>
            <a:r>
              <a:rPr lang="cs-CZ" sz="6000" dirty="0" smtClean="0"/>
              <a:t>Počet  obyvatel: zhruba  1 milion</a:t>
            </a:r>
          </a:p>
          <a:p>
            <a:pPr marL="0" indent="0">
              <a:buNone/>
            </a:pPr>
            <a:r>
              <a:rPr lang="cs-CZ" sz="6000" dirty="0" smtClean="0"/>
              <a:t>Rozloha k roku 1928 (včetně moravských enkláv) :4 459 km²</a:t>
            </a:r>
          </a:p>
          <a:p>
            <a:pPr marL="0" indent="0">
              <a:buNone/>
            </a:pPr>
            <a:r>
              <a:rPr lang="cs-CZ" sz="6000" dirty="0" smtClean="0"/>
              <a:t>Nejvyšší bod: Praděd  (1491 m)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7" name="Rectangle 4">
            <a:hlinkClick r:id="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728192" cy="17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504056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23812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Osobnosti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Richard Krajčo – herec a zpěvák</a:t>
            </a:r>
          </a:p>
          <a:p>
            <a:pPr marL="0" indent="0">
              <a:buNone/>
            </a:pPr>
            <a:r>
              <a:rPr lang="cs-CZ" dirty="0" smtClean="0"/>
              <a:t> Jaromír Šindel – hokejista</a:t>
            </a:r>
          </a:p>
          <a:p>
            <a:pPr marL="0" indent="0">
              <a:buNone/>
            </a:pPr>
            <a:r>
              <a:rPr lang="cs-CZ" dirty="0" smtClean="0"/>
              <a:t> Hana Zagorová – zpěvačka</a:t>
            </a:r>
          </a:p>
          <a:p>
            <a:pPr marL="0" indent="0">
              <a:buNone/>
            </a:pPr>
            <a:r>
              <a:rPr lang="cs-CZ" dirty="0" smtClean="0"/>
              <a:t>Marek </a:t>
            </a:r>
            <a:r>
              <a:rPr lang="cs-CZ" dirty="0" err="1" smtClean="0"/>
              <a:t>Jankulovsky</a:t>
            </a:r>
            <a:r>
              <a:rPr lang="cs-CZ" dirty="0" smtClean="0"/>
              <a:t> – fotbalista</a:t>
            </a:r>
          </a:p>
          <a:p>
            <a:pPr marL="0" indent="0">
              <a:buNone/>
            </a:pPr>
            <a:r>
              <a:rPr lang="cs-CZ" dirty="0" smtClean="0"/>
              <a:t>Jaromír Nohavica – písničkář</a:t>
            </a:r>
          </a:p>
          <a:p>
            <a:pPr marL="0" indent="0">
              <a:buNone/>
            </a:pPr>
            <a:r>
              <a:rPr lang="cs-CZ" dirty="0" smtClean="0"/>
              <a:t>Martin </a:t>
            </a:r>
            <a:r>
              <a:rPr lang="cs-CZ" dirty="0" err="1" smtClean="0"/>
              <a:t>Chodúr</a:t>
            </a:r>
            <a:r>
              <a:rPr lang="cs-CZ" dirty="0" smtClean="0"/>
              <a:t> – zpěvák, vítěz Superstar</a:t>
            </a:r>
          </a:p>
          <a:p>
            <a:pPr marL="0" indent="0">
              <a:buNone/>
            </a:pPr>
            <a:r>
              <a:rPr lang="cs-CZ" dirty="0" smtClean="0"/>
              <a:t> Věra Chytilová – režisérka</a:t>
            </a:r>
          </a:p>
          <a:p>
            <a:pPr marL="0" indent="0">
              <a:buNone/>
            </a:pPr>
            <a:r>
              <a:rPr lang="cs-CZ" dirty="0" smtClean="0"/>
              <a:t>Ivan Lendl – tenista </a:t>
            </a:r>
          </a:p>
          <a:p>
            <a:pPr marL="0" indent="0">
              <a:buNone/>
            </a:pPr>
            <a:r>
              <a:rPr lang="cs-CZ" dirty="0" smtClean="0"/>
              <a:t>Radek </a:t>
            </a:r>
            <a:r>
              <a:rPr lang="cs-CZ" dirty="0"/>
              <a:t>Štěpánek (* 1978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16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Hledejte  na internetu ,kterým městům patří tyto znaky ? 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47" y="2733500"/>
            <a:ext cx="1393408" cy="133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89253"/>
            <a:ext cx="1364729" cy="139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1440160" cy="1248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8" y="4945468"/>
            <a:ext cx="1361306" cy="13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949" y="4226691"/>
            <a:ext cx="151216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5013176"/>
            <a:ext cx="1371574" cy="1403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41997" y="600164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Ostrava, Opava , Karviná, Nový Jičín Bruntál, Frýdek -Místek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14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Znak: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upload.wikimedia.org/wikipedia/commons/thumb/f/fa/Moravian-Silesian_Region_CoA_CZ.svg/90px-Moravian-Silesian_Region_CoA_CZ.svg.png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Mapa 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upload.wikimedia.org/wikipedia/commons/thumb/5/50/2004_Moravskoslezsky_kraj.PNG/240px-2004_Moravskoslezsky_kraj.PNG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Vodstvo 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upload.wikimedia.org/wikipedia/commons/thumb/a/a1/Odra%2C_Ostrava-Koblov.jpg/200px-Odra%2C_Ostrava-Koblov.jpg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Příroda : </a:t>
            </a:r>
            <a:r>
              <a:rPr lang="cs-CZ" sz="1400" dirty="0">
                <a:hlinkClick r:id="rId5"/>
              </a:rPr>
              <a:t>http://upload.wikimedia.org/wikipedia/commons/thumb/0/04/Lys%C3%A1_hora_%28Beskydy_CZE%29_-_view_from_Fr%C3%BDdlant_nad_Ostravic%C3%AD.jpg/250px-Lys%C3%A1_hora_%28Beskydy_CZE%29_-_</a:t>
            </a:r>
            <a:r>
              <a:rPr lang="cs-CZ" sz="1400" dirty="0" smtClean="0">
                <a:hlinkClick r:id="rId5"/>
              </a:rPr>
              <a:t>view_from_Fr%C3%BDdlant_nad_Ostravic%C3%AD.jpg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Doprava: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upload.wikimedia.org/wikipedia/commons/thumb/7/78/OSRintl.jpg/260px-OSRintl.jpg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err="1"/>
              <a:t>Průmysl:http</a:t>
            </a:r>
            <a:r>
              <a:rPr lang="cs-CZ" sz="1400" dirty="0"/>
              <a:t>://upload.wikimedia.org/</a:t>
            </a:r>
            <a:r>
              <a:rPr lang="cs-CZ" sz="1400" dirty="0" err="1"/>
              <a:t>wikipedia</a:t>
            </a:r>
            <a:r>
              <a:rPr lang="cs-CZ" sz="1400" dirty="0"/>
              <a:t>/</a:t>
            </a:r>
            <a:r>
              <a:rPr lang="cs-CZ" sz="1400" dirty="0" err="1"/>
              <a:t>commons</a:t>
            </a:r>
            <a:r>
              <a:rPr lang="cs-CZ" sz="1400" dirty="0"/>
              <a:t>/</a:t>
            </a:r>
            <a:r>
              <a:rPr lang="cs-CZ" sz="1400" dirty="0" err="1"/>
              <a:t>thumb</a:t>
            </a:r>
            <a:r>
              <a:rPr lang="cs-CZ" sz="1400" dirty="0"/>
              <a:t>/f/</a:t>
            </a:r>
            <a:r>
              <a:rPr lang="cs-CZ" sz="1400" dirty="0" err="1"/>
              <a:t>fd</a:t>
            </a:r>
            <a:r>
              <a:rPr lang="cs-CZ" sz="1400" dirty="0"/>
              <a:t>/Darkov.JPG/220px-Darkov.JPGhttp://</a:t>
            </a:r>
            <a:r>
              <a:rPr lang="cs-CZ" sz="1400" dirty="0" smtClean="0"/>
              <a:t>upload.wikimedia.org/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/f/f2/19.8.12_Hnevin_Mostecke_jezero.JPG/220px-19.8.12_Hnevin_Mostecke_jezero.JPG</a:t>
            </a:r>
          </a:p>
          <a:p>
            <a:pPr marL="0" indent="0">
              <a:buNone/>
            </a:pPr>
            <a:r>
              <a:rPr lang="cs-CZ" sz="1400" dirty="0" err="1" smtClean="0"/>
              <a:t>Slezko</a:t>
            </a:r>
            <a:r>
              <a:rPr lang="cs-CZ" sz="1400" dirty="0"/>
              <a:t> :http://</a:t>
            </a:r>
            <a:r>
              <a:rPr lang="cs-CZ" sz="1400" dirty="0" smtClean="0"/>
              <a:t>upload.wikimedia.org/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/7/72/Wappen_Schlesiens.png/150px-Wappen_Schlesiens.png</a:t>
            </a:r>
          </a:p>
          <a:p>
            <a:pPr marL="0" indent="0">
              <a:buNone/>
            </a:pPr>
            <a:r>
              <a:rPr lang="cs-CZ" sz="1400" dirty="0"/>
              <a:t>http://upload.wikimedia.org/wikipedia/commons/thumb/4/4b/Silesia_%28Now%29.png/300px-Silesia_%28Now%29.png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Osobnosti :http://</a:t>
            </a:r>
            <a:r>
              <a:rPr lang="cs-CZ" sz="1400" dirty="0" smtClean="0"/>
              <a:t>upload.wikimedia.org/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/7/7a/Jankulovski.jpg/220px-Jankulovski.jpg</a:t>
            </a:r>
          </a:p>
          <a:p>
            <a:pPr marL="0" indent="0">
              <a:buNone/>
            </a:pPr>
            <a:r>
              <a:rPr lang="cs-CZ" sz="1400" dirty="0" smtClean="0"/>
              <a:t>Znaky krajů : brožura a mapky , učební materiál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657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Moravskoslezský kraj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32500" lnSpcReduction="2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6000" dirty="0" smtClean="0"/>
              <a:t>Rozloha:5 427 km²</a:t>
            </a:r>
          </a:p>
          <a:p>
            <a:pPr marL="0" indent="0">
              <a:buNone/>
            </a:pPr>
            <a:r>
              <a:rPr lang="cs-CZ" sz="6000" dirty="0" smtClean="0"/>
              <a:t>Počet obyvatel:1 259 791</a:t>
            </a:r>
          </a:p>
          <a:p>
            <a:pPr marL="0" indent="0">
              <a:buNone/>
            </a:pPr>
            <a:r>
              <a:rPr lang="cs-CZ" sz="6000" dirty="0" smtClean="0"/>
              <a:t>Hustota zalidnění:230 obyvatel/km²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5000" dirty="0" smtClean="0"/>
              <a:t>Kraj má třetí nejvyšší počet obyvatel ze všech českých krajů a po Praze nejvyšší hustotu zalidnění.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Nejvyšší bod: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Praděd (1491 m n. m.)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046" y="1412776"/>
            <a:ext cx="186536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91" y="4201596"/>
            <a:ext cx="5004048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148064" y="571956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Krajské město </a:t>
            </a:r>
            <a:r>
              <a:rPr lang="cs-CZ" sz="2400" dirty="0"/>
              <a:t>O</a:t>
            </a:r>
            <a:r>
              <a:rPr lang="cs-CZ" sz="2400" dirty="0" smtClean="0"/>
              <a:t>strava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69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Díky ložiskům černého uhlí v ostravsko-karvinské pánvi a na ně vázaným hutním a dalším průmyslem patřila tato část kraje  k nejdůležitějším průmyslovým oblastem. V souvislosti se současným útlumem těžkého průmyslu zde ovšem značně roste nezaměstnanost. Dlouho bude také trvat obnova poškozeného životního prostředí.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2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Vodstvo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Většinu území kraje odvodňuje řeka Odra a její přítoky (např. Opava, Ostravice, Olše) do Baltského moře.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80928"/>
            <a:ext cx="4464496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4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40968"/>
            <a:ext cx="2913112" cy="207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 Českého masívu , Západní Karpaty. Nejvyšším pohořím je Hrubý Jeseník (Praděd, 1491 m), jenž</a:t>
            </a:r>
          </a:p>
          <a:p>
            <a:pPr marL="0" indent="0">
              <a:buNone/>
            </a:pPr>
            <a:r>
              <a:rPr lang="cs-CZ" dirty="0" smtClean="0"/>
              <a:t> se o něj dělí se sousedním Olomouckým krajem</a:t>
            </a:r>
          </a:p>
          <a:p>
            <a:pPr marL="0" indent="0">
              <a:buNone/>
            </a:pPr>
            <a:r>
              <a:rPr lang="cs-CZ" dirty="0" smtClean="0"/>
              <a:t>Moravskoslezské Beskydy (Lysá hora, 1323 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Jsou </a:t>
            </a:r>
            <a:r>
              <a:rPr lang="cs-CZ" dirty="0"/>
              <a:t>zde tří chráněné krajinné oblasti: Beskydy , Jeseníky a Poodří.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9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Moravskoslezský kraj protínají dva železniční tahy evropského významu, elektrifikované tratě.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796" y="2564904"/>
            <a:ext cx="9143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Dosažitelnost regionu letecky je zabezpečována prostřednictvím mezinárodního letiště v Mošnově, druhého největšího letiště v </a:t>
            </a:r>
            <a:r>
              <a:rPr lang="cs-CZ" sz="2400" dirty="0" smtClean="0"/>
              <a:t>Česku.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98055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5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Moravskoslezský kraj patří mezi oblasti s nejvíce poškozeným životním prostředím v České republice . </a:t>
            </a:r>
            <a:r>
              <a:rPr lang="cs-CZ" dirty="0"/>
              <a:t>S</a:t>
            </a:r>
            <a:r>
              <a:rPr lang="cs-CZ" dirty="0" smtClean="0"/>
              <a:t>ilně znečištěné ovzduší, také koncentrace prachových částic jsou v ostravském ovzduší nejvyšší v zemi.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4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Ostravsko-karvinské doly, a.s.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1763: objev uhlí (údolí </a:t>
            </a:r>
            <a:r>
              <a:rPr lang="cs-CZ" dirty="0" err="1" smtClean="0"/>
              <a:t>Burňa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209550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6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Rekultivace krajiny- obnova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Těžba černého uhlí má vliv na krajinu, demografii, sociální podmínky a kvalitu životního prostředí v </a:t>
            </a:r>
            <a:r>
              <a:rPr lang="cs-CZ" dirty="0" smtClean="0"/>
              <a:t>regionu.</a:t>
            </a:r>
            <a:r>
              <a:rPr lang="pl-PL" dirty="0"/>
              <a:t> Od roku 1989 bylo zrekultivováno zhruba 1 570 hektarů </a:t>
            </a:r>
            <a:r>
              <a:rPr lang="pl-PL" dirty="0" smtClean="0"/>
              <a:t>krajiny.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3728" y="64028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Darkovské</a:t>
            </a:r>
            <a:r>
              <a:rPr lang="cs-CZ" dirty="0" smtClean="0"/>
              <a:t> moře- </a:t>
            </a:r>
            <a:r>
              <a:rPr lang="cs-CZ" dirty="0" err="1" smtClean="0"/>
              <a:t>Slezko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81" y="3717032"/>
            <a:ext cx="3751684" cy="246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5354"/>
            <a:ext cx="4572000" cy="320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7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464</Words>
  <Application>Microsoft Office PowerPoint</Application>
  <PresentationFormat>Předvádění na obrazovce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DUM-PPT-šablona</vt:lpstr>
      <vt:lpstr>Základní škola a Mateřská škola, Šumná, okres Znojmo OP VK 1.4 75022320 Tematický celek:  Prvouka pro 1.stupeň ZŠ  Moravskoslezský  kraj VY_03_INOVACE_32_15 Mgr. Hana Slabá  Anotace: informace, zajímavosti, úkoly Metodika: prezentace slouží k předvedení na interaktivní tabuli</vt:lpstr>
      <vt:lpstr>Moravskoslezský kraj</vt:lpstr>
      <vt:lpstr>Průmysl</vt:lpstr>
      <vt:lpstr>Vodstvo </vt:lpstr>
      <vt:lpstr>Příroda</vt:lpstr>
      <vt:lpstr>Doprava</vt:lpstr>
      <vt:lpstr>Životní prostředí</vt:lpstr>
      <vt:lpstr>Ostravsko-karvinské doly, a.s.</vt:lpstr>
      <vt:lpstr>Rekultivace krajiny- obnova</vt:lpstr>
      <vt:lpstr>Slezsko</vt:lpstr>
      <vt:lpstr>Osobnosti kraje</vt:lpstr>
      <vt:lpstr>Soutěž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Moravskoslezský kraj</dc:title>
  <dc:creator>Hana Slabá</dc:creator>
  <cp:lastModifiedBy>Pavel Kučera</cp:lastModifiedBy>
  <cp:revision>37</cp:revision>
  <dcterms:created xsi:type="dcterms:W3CDTF">2012-02-11T17:18:43Z</dcterms:created>
  <dcterms:modified xsi:type="dcterms:W3CDTF">2012-10-23T10:54:05Z</dcterms:modified>
</cp:coreProperties>
</file>