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5" r:id="rId3"/>
    <p:sldId id="257" r:id="rId4"/>
    <p:sldId id="271" r:id="rId5"/>
    <p:sldId id="272" r:id="rId6"/>
    <p:sldId id="266" r:id="rId7"/>
    <p:sldId id="265" r:id="rId8"/>
    <p:sldId id="264" r:id="rId9"/>
    <p:sldId id="269" r:id="rId10"/>
    <p:sldId id="267" r:id="rId11"/>
    <p:sldId id="278" r:id="rId12"/>
    <p:sldId id="276" r:id="rId13"/>
    <p:sldId id="277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2AF08-30B1-42C8-8B6C-780594382F77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9B90-BF14-4E78-B303-AA26129427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875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2AF08-30B1-42C8-8B6C-780594382F77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9B90-BF14-4E78-B303-AA26129427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7905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2AF08-30B1-42C8-8B6C-780594382F77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9B90-BF14-4E78-B303-AA26129427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401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244EC-4175-48B7-8893-1C2D5FEE71E9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FC815-5A46-45F3-A9AC-CE5894387C6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3273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EC482-A758-4569-B53B-616A0FDD82B0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BB6C-D9B9-4932-A263-FB13B743F61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2657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9626C-3DF1-4355-96D8-320B5CF12846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EE3AC-302D-4D86-967A-B8047CDF3A4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8729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27F31-4D0C-4FB7-86F4-483988027E3C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9CD2A-FA76-4BC6-884F-57430ED3F3E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3262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C312C-DD86-42C7-AA44-642485BE760B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83610-1242-41F8-BCF1-C81C2950D73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6209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DE6BA-EBD6-4D2D-93A3-9D61A38395E7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83402-085F-4261-84CD-736645F8021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698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DA3E3-68C7-4B6C-A544-A21A84FFE49B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B1DE9-D93F-4AC0-9A81-EDF7F9881DF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4067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6A190-EDDB-4E7E-BBB5-1199645B87E1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679E-53EF-44F7-A220-3AB6B82095F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917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2AF08-30B1-42C8-8B6C-780594382F77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9B90-BF14-4E78-B303-AA26129427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101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7E7B6-1148-4819-83C1-93A9A2198358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8F5FB-3D28-45C4-A617-2DC30E1EE4F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0018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A0431-E4D4-4DE3-86B5-D6C42C57610F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A6892-C2A8-4DF8-8A5B-42D464F1CBC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3934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1FBAC-0F3B-457E-A191-AC25AA5AD41E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2433E-4985-4E69-B32D-0E449756B94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319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2AF08-30B1-42C8-8B6C-780594382F77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9B90-BF14-4E78-B303-AA26129427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347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2AF08-30B1-42C8-8B6C-780594382F77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9B90-BF14-4E78-B303-AA26129427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48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2AF08-30B1-42C8-8B6C-780594382F77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9B90-BF14-4E78-B303-AA26129427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75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2AF08-30B1-42C8-8B6C-780594382F77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9B90-BF14-4E78-B303-AA26129427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164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2AF08-30B1-42C8-8B6C-780594382F77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9B90-BF14-4E78-B303-AA26129427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38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2AF08-30B1-42C8-8B6C-780594382F77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9B90-BF14-4E78-B303-AA26129427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3725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2AF08-30B1-42C8-8B6C-780594382F77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9B90-BF14-4E78-B303-AA26129427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662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2AF08-30B1-42C8-8B6C-780594382F77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09B90-BF14-4E78-B303-AA26129427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75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F81898-8288-4959-B390-ABFE9EFC45CC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73A51F-8B48-47BD-ABE0-9B99F66BA9B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696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a/a4/Her_Majesty_Bohemian_queen_Blanche.jpg/200px-Her_Majesty_Bohemian_queen_Blanche.jpghttp:/upload.wikimedia.org/wikipedia/commons/d/d0/Anna_von_der_Pfalz.jpg" TargetMode="External"/><Relationship Id="rId2" Type="http://schemas.openxmlformats.org/officeDocument/2006/relationships/hyperlink" Target="http://upload.wikimedia.org/wikipedia/commons/thumb/2/24/Arms_of_the_Counts_of_Luxembourg.svg/220px-Arms_of_the_Counts_of_Luxembourg.svg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pload.wikimedia.org/wikipedia/commons/thumb/9/99/Praha,_Katedr%C3%A1la,_JV_01.jpg/250px-Praha,_Katedr%C3%A1la,_JV_01.jpg" TargetMode="External"/><Relationship Id="rId4" Type="http://schemas.openxmlformats.org/officeDocument/2006/relationships/hyperlink" Target="http://upload.wikimedia.org/wikipedia/commons/2/21/Eli%C5%A1ka_Pomo%C5%99ansk%C3%A1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a/a9/Zikmund_Zho%C5%99elecka_radnice.jpg/100px-Zikmund_Zho%C5%99elecka_radnice.jpg" TargetMode="External"/><Relationship Id="rId2" Type="http://schemas.openxmlformats.org/officeDocument/2006/relationships/hyperlink" Target="http://upload.wikimedia.org/wikipedia/commons/thumb/c/c0/Czech_crown_jewels.jpg/220px-Czech_crown_jewels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611560" y="477838"/>
            <a:ext cx="7772400" cy="6380162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b="1" dirty="0" smtClean="0">
                <a:latin typeface="+mn-lt"/>
              </a:rPr>
              <a:t>Základní škola a Mateřská škola, Šumná, okres Znojmo</a:t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OP VK 1.4 75022320</a:t>
            </a:r>
            <a:br>
              <a:rPr lang="cs-CZ" sz="2400" b="1" dirty="0" smtClean="0">
                <a:latin typeface="+mn-lt"/>
              </a:rPr>
            </a:br>
            <a:r>
              <a:rPr lang="cs-CZ" sz="3200" b="1" dirty="0" smtClean="0">
                <a:latin typeface="+mn-lt"/>
              </a:rPr>
              <a:t>Tematický celek:  </a:t>
            </a:r>
            <a:r>
              <a:rPr lang="cs-CZ" sz="3200" b="1" i="1" dirty="0" smtClean="0">
                <a:latin typeface="+mn-lt"/>
              </a:rPr>
              <a:t>prvouka pro 1.stupeň ZŠ</a:t>
            </a:r>
            <a:r>
              <a:rPr lang="cs-CZ" sz="3200" b="1">
                <a:latin typeface="+mn-lt"/>
              </a:rPr>
              <a:t/>
            </a:r>
            <a:br>
              <a:rPr lang="cs-CZ" sz="3200" b="1">
                <a:latin typeface="+mn-lt"/>
              </a:rPr>
            </a:br>
            <a:r>
              <a:rPr lang="cs-CZ" sz="3200" b="1">
                <a:latin typeface="+mn-lt"/>
              </a:rPr>
              <a:t>L</a:t>
            </a:r>
            <a:r>
              <a:rPr lang="cs-CZ" sz="3200" b="1" smtClean="0">
                <a:latin typeface="+mn-lt"/>
              </a:rPr>
              <a:t>ucemburkové</a:t>
            </a:r>
            <a:br>
              <a:rPr lang="cs-CZ" sz="3200" b="1" smtClean="0">
                <a:latin typeface="+mn-lt"/>
              </a:rPr>
            </a:br>
            <a:r>
              <a:rPr lang="cs-CZ" sz="2400" b="1" i="1" smtClean="0"/>
              <a:t>VY_03_INOVACE _32_04</a:t>
            </a:r>
            <a:r>
              <a:rPr lang="cs-CZ" sz="2400" b="1" i="1" dirty="0" smtClean="0"/>
              <a:t/>
            </a:r>
            <a:br>
              <a:rPr lang="cs-CZ" sz="2400" b="1" i="1" dirty="0" smtClean="0"/>
            </a:br>
            <a:r>
              <a:rPr lang="cs-CZ" sz="2400" b="1" i="1" dirty="0" smtClean="0"/>
              <a:t>Mgr. Hana Slabá</a:t>
            </a:r>
            <a:br>
              <a:rPr lang="cs-CZ" sz="2400" b="1" i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 smtClean="0"/>
              <a:t>Anotace: </a:t>
            </a:r>
            <a:r>
              <a:rPr lang="cs-CZ" sz="2400" b="1" i="1" dirty="0" smtClean="0"/>
              <a:t>stručný popis výstupu</a:t>
            </a:r>
            <a:br>
              <a:rPr lang="cs-CZ" sz="2400" b="1" i="1" dirty="0" smtClean="0"/>
            </a:br>
            <a:r>
              <a:rPr lang="cs-CZ" sz="2400" b="1" dirty="0" smtClean="0"/>
              <a:t>Metodika: prezentace slouží k předvedení na interaktivní tabuli</a:t>
            </a:r>
            <a:endParaRPr lang="cs-CZ" sz="2400" dirty="0" smtClean="0">
              <a:latin typeface="+mn-lt"/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373688"/>
            <a:ext cx="571500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9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Vylušti rébus :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2413" cy="565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40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 smtClean="0"/>
              <a:t>znak : </a:t>
            </a:r>
            <a:r>
              <a:rPr lang="cs-CZ" sz="1400" dirty="0" smtClean="0">
                <a:hlinkClick r:id="rId2"/>
              </a:rPr>
              <a:t>http://upload.wikimedia.org/wikipedia/commons/thumb/2/24/Arms_of_the_Counts_of_Luxembourg.svg/220px-Arms_of_the_Counts_of_Luxembourg.svg.png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/>
              <a:t>Jan Lucemburský :http://upload.wikimedia.org/</a:t>
            </a:r>
            <a:r>
              <a:rPr lang="cs-CZ" sz="1400" dirty="0" err="1" smtClean="0"/>
              <a:t>wikipedia</a:t>
            </a:r>
            <a:r>
              <a:rPr lang="cs-CZ" sz="1400" dirty="0" smtClean="0"/>
              <a:t>/</a:t>
            </a:r>
            <a:r>
              <a:rPr lang="cs-CZ" sz="1400" dirty="0" err="1" smtClean="0"/>
              <a:t>commons</a:t>
            </a:r>
            <a:r>
              <a:rPr lang="cs-CZ" sz="1400" dirty="0" smtClean="0"/>
              <a:t>/</a:t>
            </a:r>
            <a:r>
              <a:rPr lang="cs-CZ" sz="1400" dirty="0" err="1" smtClean="0"/>
              <a:t>thumb</a:t>
            </a:r>
            <a:r>
              <a:rPr lang="cs-CZ" sz="1400" dirty="0" smtClean="0"/>
              <a:t>/8/82/Honzik_vit.jpg/100px-Honzik_vit.jpg</a:t>
            </a:r>
          </a:p>
          <a:p>
            <a:pPr marL="0" indent="0">
              <a:buNone/>
            </a:pPr>
            <a:r>
              <a:rPr lang="cs-CZ" sz="1400" dirty="0" smtClean="0"/>
              <a:t>Karel  IV. :http://upload.wikimedia.org/</a:t>
            </a:r>
            <a:r>
              <a:rPr lang="cs-CZ" sz="1400" dirty="0" err="1" smtClean="0"/>
              <a:t>wikipedia</a:t>
            </a:r>
            <a:r>
              <a:rPr lang="cs-CZ" sz="1400" dirty="0" smtClean="0"/>
              <a:t>/</a:t>
            </a:r>
            <a:r>
              <a:rPr lang="cs-CZ" sz="1400" dirty="0" err="1" smtClean="0"/>
              <a:t>commons</a:t>
            </a:r>
            <a:r>
              <a:rPr lang="cs-CZ" sz="1400" dirty="0" smtClean="0"/>
              <a:t>/</a:t>
            </a:r>
            <a:r>
              <a:rPr lang="cs-CZ" sz="1400" dirty="0" err="1" smtClean="0"/>
              <a:t>thumb</a:t>
            </a:r>
            <a:r>
              <a:rPr lang="cs-CZ" sz="1400" dirty="0" smtClean="0"/>
              <a:t>/1/16/Charles_IV-John_Ocko_votive_picture-fragment.jpg/250px-Charles_IV-John_Ocko_votive_picture-fragment.jpg</a:t>
            </a:r>
          </a:p>
          <a:p>
            <a:pPr marL="0" indent="0">
              <a:buNone/>
            </a:pPr>
            <a:r>
              <a:rPr lang="cs-CZ" sz="1400" dirty="0" smtClean="0"/>
              <a:t>Ženy :</a:t>
            </a:r>
          </a:p>
          <a:p>
            <a:pPr marL="0" indent="0">
              <a:buNone/>
            </a:pPr>
            <a:r>
              <a:rPr lang="cs-CZ" sz="1400" dirty="0" smtClean="0">
                <a:hlinkClick r:id="rId3"/>
              </a:rPr>
              <a:t>http://upload.wikimedia.org/wikipedia/commons/thumb/a/a4/Her_Majesty_Bohemian_queen_Blanche.jpg/200px-Her_Majesty_Bohemian_queen_Blanche.jpghttp://upload.wikimedia.org/wikipedia/commons/d/d0/Anna_von_der_Pfalz.jpg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/>
              <a:t>http://upload.wikimedia.org/wikipedia/commons/a/af/Anna_von_Schweidnitz.jpg</a:t>
            </a:r>
          </a:p>
          <a:p>
            <a:pPr marL="0" indent="0">
              <a:buNone/>
            </a:pPr>
            <a:r>
              <a:rPr lang="cs-CZ" sz="1400" dirty="0" smtClean="0">
                <a:hlinkClick r:id="rId4"/>
              </a:rPr>
              <a:t>http://upload.wikimedia.org/wikipedia/commons/2/21/Eli%C5%A1ka_Pomo%C5%99ansk%C3%A1.jpg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/>
              <a:t>Památky :http://upload.wikimedia.org/</a:t>
            </a:r>
            <a:r>
              <a:rPr lang="cs-CZ" sz="1400" dirty="0" err="1" smtClean="0"/>
              <a:t>wikipedia</a:t>
            </a:r>
            <a:r>
              <a:rPr lang="cs-CZ" sz="1400" dirty="0" smtClean="0"/>
              <a:t>/</a:t>
            </a:r>
            <a:r>
              <a:rPr lang="cs-CZ" sz="1400" dirty="0" err="1" smtClean="0"/>
              <a:t>commons</a:t>
            </a:r>
            <a:r>
              <a:rPr lang="cs-CZ" sz="1400" dirty="0" smtClean="0"/>
              <a:t>/</a:t>
            </a:r>
            <a:r>
              <a:rPr lang="cs-CZ" sz="1400" dirty="0" err="1" smtClean="0"/>
              <a:t>thumb</a:t>
            </a:r>
            <a:r>
              <a:rPr lang="cs-CZ" sz="1400" dirty="0" smtClean="0"/>
              <a:t>/3/31/Burgkarlstein02.jpg/190px-Burgkarlstein02.jpg</a:t>
            </a:r>
          </a:p>
          <a:p>
            <a:pPr marL="0" indent="0">
              <a:buNone/>
            </a:pPr>
            <a:r>
              <a:rPr lang="cs-CZ" sz="1400" dirty="0" smtClean="0">
                <a:hlinkClick r:id="rId5"/>
              </a:rPr>
              <a:t>http://upload.wikimedia.org/wikipedia/commons/thumb/9/99/Praha%2C_Katedr%C3%A1la%2C_JV_01.jpg/250px-Praha%2C_Katedr%C3%A1la%2C_JV_01.jpg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/>
              <a:t>http://upload.wikimedia.org/wikipedia/commons/thumb/5/52/Karolinum_ark_DSCN2206.JPG/260px-Karolinum_ark_DSCN2206.JPG</a:t>
            </a:r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88105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upload.wikimedia.org/wikipedia/commons/thumb/c/c0/Czech_crown_jewels.jpg/220px-Czech_crown_jewels.jpg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/>
              <a:t>Václav IV</a:t>
            </a:r>
            <a:r>
              <a:rPr lang="cs-CZ" sz="1400" dirty="0"/>
              <a:t>. :http://</a:t>
            </a:r>
            <a:r>
              <a:rPr lang="cs-CZ" sz="1400" dirty="0" smtClean="0"/>
              <a:t>upload.wikimedia.org/</a:t>
            </a:r>
            <a:r>
              <a:rPr lang="cs-CZ" sz="1400" dirty="0" err="1" smtClean="0"/>
              <a:t>wikipedia</a:t>
            </a:r>
            <a:r>
              <a:rPr lang="cs-CZ" sz="1400" dirty="0" smtClean="0"/>
              <a:t>/</a:t>
            </a:r>
            <a:r>
              <a:rPr lang="cs-CZ" sz="1400" dirty="0" err="1" smtClean="0"/>
              <a:t>commons</a:t>
            </a:r>
            <a:r>
              <a:rPr lang="cs-CZ" sz="1400" dirty="0" smtClean="0"/>
              <a:t>/</a:t>
            </a:r>
            <a:r>
              <a:rPr lang="cs-CZ" sz="1400" dirty="0" err="1" smtClean="0"/>
              <a:t>thumb</a:t>
            </a:r>
            <a:r>
              <a:rPr lang="cs-CZ" sz="1400" dirty="0" smtClean="0"/>
              <a:t>/1/11/Vaclav_IV.1415.jpg/170px-Vaclav_IV.1415.jpg</a:t>
            </a:r>
          </a:p>
          <a:p>
            <a:pPr marL="0" indent="0">
              <a:buNone/>
            </a:pPr>
            <a:r>
              <a:rPr lang="cs-CZ" sz="1400" dirty="0" smtClean="0"/>
              <a:t>Zikmund </a:t>
            </a:r>
            <a:r>
              <a:rPr lang="cs-CZ" sz="1400" dirty="0"/>
              <a:t>Lucemburský :http://</a:t>
            </a:r>
            <a:r>
              <a:rPr lang="cs-CZ" sz="1400" dirty="0" smtClean="0"/>
              <a:t>upload.wikimedia.org/</a:t>
            </a:r>
            <a:r>
              <a:rPr lang="cs-CZ" sz="1400" dirty="0" err="1" smtClean="0"/>
              <a:t>wikipedia</a:t>
            </a:r>
            <a:r>
              <a:rPr lang="cs-CZ" sz="1400" dirty="0" smtClean="0"/>
              <a:t>/</a:t>
            </a:r>
            <a:r>
              <a:rPr lang="cs-CZ" sz="1400" dirty="0" err="1" smtClean="0"/>
              <a:t>commons</a:t>
            </a:r>
            <a:r>
              <a:rPr lang="cs-CZ" sz="1400" dirty="0" smtClean="0"/>
              <a:t>/</a:t>
            </a:r>
            <a:r>
              <a:rPr lang="cs-CZ" sz="1400" dirty="0" err="1" smtClean="0"/>
              <a:t>thumb</a:t>
            </a:r>
            <a:r>
              <a:rPr lang="cs-CZ" sz="1400" dirty="0" smtClean="0"/>
              <a:t>/e/e9/</a:t>
            </a:r>
            <a:r>
              <a:rPr lang="cs-CZ" sz="1400" dirty="0" err="1" smtClean="0"/>
              <a:t>Armoiries_empereur_Sigismond_Ier.svg</a:t>
            </a:r>
            <a:r>
              <a:rPr lang="cs-CZ" sz="1400" dirty="0" smtClean="0"/>
              <a:t>/170px-Armoiries_empereur_Sigismond_Ier.svg.png</a:t>
            </a:r>
          </a:p>
          <a:p>
            <a:pPr marL="0" indent="0">
              <a:buNone/>
            </a:pPr>
            <a:r>
              <a:rPr lang="cs-CZ" sz="1400" dirty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upload.wikimedia.org/wikipedia/commons/thumb/a/a9/Zikmund_Zho%C5%99elecka_radnice.jpg/100px-Zikmund_Zho%C5%99elecka_radnice.jpg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/>
              <a:t>Rébus : autor : Hana Slabá </a:t>
            </a:r>
            <a:r>
              <a:rPr lang="cs-CZ" sz="1400" smtClean="0"/>
              <a:t>Powerpoint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85911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Lucemburkové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Lucemburkové byli druhou českou </a:t>
            </a:r>
            <a:r>
              <a:rPr lang="cs-CZ" smtClean="0"/>
              <a:t>královskou dynastií , </a:t>
            </a:r>
            <a:r>
              <a:rPr lang="cs-CZ" dirty="0" smtClean="0"/>
              <a:t>vládli v letech 1310–1437. 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331236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27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25144"/>
            <a:ext cx="203262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Zajímavosti o Janu Lucemburském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Ženil se ve 14 </a:t>
            </a:r>
            <a:r>
              <a:rPr lang="cs-CZ" dirty="0"/>
              <a:t>letech. Dne 7. února 1311 byl společně s Eliškou </a:t>
            </a:r>
            <a:r>
              <a:rPr lang="cs-CZ" dirty="0" smtClean="0"/>
              <a:t> </a:t>
            </a:r>
            <a:r>
              <a:rPr lang="cs-CZ" dirty="0"/>
              <a:t>korunován českým králem. Jan Lucemburský měřil asi 170 cm, byl štíhlé svalnaté postavy, vynikající jezdec na koni a v bitvách a turnajích utrpěl také vážná zranění.</a:t>
            </a:r>
          </a:p>
          <a:p>
            <a:pPr marL="0" indent="0">
              <a:buNone/>
            </a:pPr>
            <a:r>
              <a:rPr lang="cs-CZ" dirty="0" smtClean="0"/>
              <a:t>V </a:t>
            </a:r>
            <a:r>
              <a:rPr lang="cs-CZ" dirty="0"/>
              <a:t>posledních letech života Jana postihla dědičná oční choroba, kvůli které v roce 1339 </a:t>
            </a:r>
            <a:r>
              <a:rPr lang="cs-CZ" dirty="0" smtClean="0"/>
              <a:t>oslepl.</a:t>
            </a:r>
          </a:p>
          <a:p>
            <a:pPr marL="0" indent="0">
              <a:buNone/>
            </a:pPr>
            <a:r>
              <a:rPr lang="cs-CZ" dirty="0" smtClean="0"/>
              <a:t>Byl 2x ženatý, měl 10 dětí.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9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40968"/>
            <a:ext cx="3672408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Zajímavosti o </a:t>
            </a:r>
            <a:r>
              <a:rPr lang="cs-CZ" dirty="0"/>
              <a:t>K</a:t>
            </a:r>
            <a:r>
              <a:rPr lang="cs-CZ" dirty="0" smtClean="0"/>
              <a:t>arlu IV.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Byl jedenáctý </a:t>
            </a:r>
            <a:r>
              <a:rPr lang="cs-CZ" dirty="0"/>
              <a:t>český král 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Za </a:t>
            </a:r>
            <a:r>
              <a:rPr lang="cs-CZ" dirty="0"/>
              <a:t>jeho vlády se z Českého království stalo moderní centrum Evropy, Praha se stala sídelním městem panovníka Svaté říše římské, celá země zažívala hospodářský, umělecký a kulturní rozvoj. České království dovedl k vrcholu, který se pak už nikdy neopakoval.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Měl 12 dětí, ne všechny se </a:t>
            </a:r>
            <a:r>
              <a:rPr lang="cs-CZ" dirty="0" smtClean="0"/>
              <a:t>dožily </a:t>
            </a:r>
            <a:r>
              <a:rPr lang="cs-CZ" dirty="0" smtClean="0"/>
              <a:t>dospělosti.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440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Karel IV. a jeho ženy 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190500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75928" y="489044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Blanka z </a:t>
            </a:r>
            <a:r>
              <a:rPr lang="cs-CZ" dirty="0" err="1" smtClean="0"/>
              <a:t>Valois</a:t>
            </a:r>
            <a:endParaRPr lang="cs-CZ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53344"/>
            <a:ext cx="180020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843809" y="490051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Anna Falcká</a:t>
            </a:r>
            <a:endParaRPr lang="cs-CZ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36" y="1330632"/>
            <a:ext cx="1775618" cy="331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863540" y="489044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Anna Svídnická</a:t>
            </a:r>
            <a:endParaRPr lang="cs-CZ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519" y="1335088"/>
            <a:ext cx="1800200" cy="331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6987268" y="4890445"/>
            <a:ext cx="215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Alžběta Pomořanská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328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53919"/>
            <a:ext cx="2385814" cy="240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822" y="1484784"/>
            <a:ext cx="5057775" cy="215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8" y="3717032"/>
            <a:ext cx="2476500" cy="309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307" y="4387336"/>
            <a:ext cx="23812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315339" y="374839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Hrad Karlštejn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932117" y="2219980"/>
            <a:ext cx="238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Korunovační klenoty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384429" y="3933056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Chrám sv. Víta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97758" y="3356992"/>
            <a:ext cx="260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Kolej </a:t>
            </a:r>
            <a:r>
              <a:rPr lang="cs-CZ" dirty="0" err="1"/>
              <a:t>K</a:t>
            </a:r>
            <a:r>
              <a:rPr lang="cs-CZ" dirty="0" err="1" smtClean="0"/>
              <a:t>arolinium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Památky 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97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už víme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Václav IV.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Věnoval se raději lovu zvěře. Spor s církví – prodávali odpustky- bohatli.</a:t>
            </a:r>
          </a:p>
          <a:p>
            <a:pPr marL="0" indent="0">
              <a:buNone/>
            </a:pPr>
            <a:r>
              <a:rPr lang="cs-CZ" dirty="0" smtClean="0"/>
              <a:t>Církev měla 3 papeže.</a:t>
            </a:r>
          </a:p>
          <a:p>
            <a:pPr marL="0" indent="0">
              <a:buNone/>
            </a:pPr>
            <a:r>
              <a:rPr lang="cs-CZ" dirty="0" smtClean="0"/>
              <a:t>V době jeho vlády  mor.</a:t>
            </a:r>
          </a:p>
          <a:p>
            <a:pPr marL="0" indent="0">
              <a:buNone/>
            </a:pPr>
            <a:r>
              <a:rPr lang="cs-CZ" dirty="0" smtClean="0"/>
              <a:t>Neměl děti.</a:t>
            </a:r>
          </a:p>
          <a:p>
            <a:pPr marL="0" indent="0">
              <a:buNone/>
            </a:pPr>
            <a:r>
              <a:rPr lang="cs-CZ" dirty="0" smtClean="0"/>
              <a:t>Zemřel na epilepsii.</a:t>
            </a:r>
          </a:p>
          <a:p>
            <a:pPr marL="0" indent="0">
              <a:buNone/>
            </a:pPr>
            <a:r>
              <a:rPr lang="cs-CZ" dirty="0" smtClean="0"/>
              <a:t>Začala  doba husitských válek.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Zikmund Lucemburský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Výborný diplomat po otci.</a:t>
            </a:r>
          </a:p>
          <a:p>
            <a:pPr marL="0" indent="0">
              <a:buNone/>
            </a:pPr>
            <a:r>
              <a:rPr lang="cs-CZ" dirty="0" smtClean="0"/>
              <a:t>Husitské války – smrt Jana Husa .</a:t>
            </a:r>
          </a:p>
          <a:p>
            <a:pPr marL="0" indent="0">
              <a:buNone/>
            </a:pPr>
            <a:r>
              <a:rPr lang="cs-CZ" dirty="0" smtClean="0"/>
              <a:t>Měl dceru Alžbětu.</a:t>
            </a:r>
          </a:p>
          <a:p>
            <a:pPr marL="0" indent="0">
              <a:buNone/>
            </a:pPr>
            <a:r>
              <a:rPr lang="cs-CZ" dirty="0" smtClean="0"/>
              <a:t>Zemřel ve Znojmě. </a:t>
            </a:r>
          </a:p>
          <a:p>
            <a:pPr marL="0" indent="0">
              <a:buNone/>
            </a:pPr>
            <a:r>
              <a:rPr lang="cs-CZ" dirty="0" smtClean="0"/>
              <a:t>Vymírá rod Lucemburků po meči.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211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Zajímavosti o Václavu IV.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Král byl </a:t>
            </a:r>
            <a:r>
              <a:rPr lang="cs-CZ" dirty="0"/>
              <a:t>velkým milovníkem zvířat a nechal zřídit v nové královské zahradě </a:t>
            </a:r>
            <a:r>
              <a:rPr lang="cs-CZ" dirty="0" smtClean="0"/>
              <a:t>rozsáhlý lvinec. </a:t>
            </a:r>
            <a:r>
              <a:rPr lang="cs-CZ" dirty="0"/>
              <a:t>Mimo lvů tam žily i další šelmy</a:t>
            </a:r>
            <a:r>
              <a:rPr lang="cs-CZ" dirty="0" smtClean="0"/>
              <a:t>. </a:t>
            </a:r>
            <a:r>
              <a:rPr lang="cs-CZ" dirty="0"/>
              <a:t>V Královské oboře choval Václav IV. další zvířata, zejména jeleny, divoká prasata a </a:t>
            </a:r>
            <a:r>
              <a:rPr lang="cs-CZ" dirty="0" smtClean="0"/>
              <a:t>zubry . Byl  výborný společník moudrý </a:t>
            </a:r>
            <a:r>
              <a:rPr lang="cs-CZ" dirty="0"/>
              <a:t>a </a:t>
            </a:r>
            <a:r>
              <a:rPr lang="cs-CZ" dirty="0" smtClean="0"/>
              <a:t>zdvořilý kníže. Vzdělaný, sečtělý a znal </a:t>
            </a:r>
            <a:r>
              <a:rPr lang="cs-CZ" dirty="0" smtClean="0"/>
              <a:t>cizí </a:t>
            </a:r>
            <a:r>
              <a:rPr lang="cs-CZ" dirty="0" smtClean="0"/>
              <a:t>jazyky.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510171"/>
            <a:ext cx="2304256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3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25144"/>
            <a:ext cx="2139954" cy="231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Zajímavosti o Zikmundovi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47475"/>
            <a:ext cx="9144000" cy="5229200"/>
          </a:xfrm>
        </p:spPr>
        <p:txBody>
          <a:bodyPr>
            <a:normAutofit fontScale="25000" lnSpcReduction="20000"/>
          </a:bodyPr>
          <a:lstStyle/>
          <a:p>
            <a:endParaRPr lang="cs-CZ" sz="8000" dirty="0"/>
          </a:p>
          <a:p>
            <a:pPr marL="0" indent="0">
              <a:buNone/>
            </a:pPr>
            <a:r>
              <a:rPr lang="cs-CZ" sz="9600" dirty="0"/>
              <a:t>Doba </a:t>
            </a:r>
            <a:r>
              <a:rPr lang="cs-CZ" sz="9600" dirty="0" smtClean="0"/>
              <a:t>vlády 1419–1437</a:t>
            </a:r>
          </a:p>
          <a:p>
            <a:pPr marL="0" indent="0">
              <a:buNone/>
            </a:pPr>
            <a:r>
              <a:rPr lang="cs-CZ" sz="9600" dirty="0" smtClean="0"/>
              <a:t> </a:t>
            </a:r>
            <a:r>
              <a:rPr lang="cs-CZ" sz="9600" dirty="0"/>
              <a:t>Korunovace : králem uherským 31. března 1387, římským 8. listopadu 1414, českým 28. července 1420 a římským císařem 31. května 1433</a:t>
            </a:r>
          </a:p>
          <a:p>
            <a:pPr marL="0" indent="0">
              <a:buNone/>
            </a:pPr>
            <a:r>
              <a:rPr lang="cs-CZ" sz="9600" dirty="0"/>
              <a:t> Narození 14. února 1368 Norimberk</a:t>
            </a:r>
          </a:p>
          <a:p>
            <a:pPr marL="0" indent="0">
              <a:buNone/>
            </a:pPr>
            <a:r>
              <a:rPr lang="cs-CZ" sz="9600" dirty="0"/>
              <a:t>Úmrtí  9. prosince 1437 Znojmo</a:t>
            </a:r>
          </a:p>
          <a:p>
            <a:pPr marL="0" indent="0">
              <a:buNone/>
            </a:pPr>
            <a:r>
              <a:rPr lang="cs-CZ" sz="9600" dirty="0"/>
              <a:t>Zikmundovi se skutečně od mládí říkalo „liška ryšavá“, ovšem jenom kvůli zrzavým vlasům, ne prohnanosti.</a:t>
            </a:r>
          </a:p>
          <a:p>
            <a:pPr marL="0" indent="0">
              <a:buNone/>
            </a:pPr>
            <a:endParaRPr lang="cs-CZ" sz="9600" dirty="0"/>
          </a:p>
          <a:p>
            <a:pPr marL="0" indent="0">
              <a:buNone/>
            </a:pPr>
            <a:endParaRPr lang="cs-CZ" sz="9600" dirty="0"/>
          </a:p>
          <a:p>
            <a:pPr marL="0" indent="0">
              <a:buNone/>
            </a:pPr>
            <a:endParaRPr lang="cs-CZ" sz="9600" dirty="0"/>
          </a:p>
          <a:p>
            <a:pPr marL="0" indent="0">
              <a:buNone/>
            </a:pPr>
            <a:endParaRPr lang="cs-CZ" sz="6200" dirty="0"/>
          </a:p>
          <a:p>
            <a:endParaRPr lang="cs-CZ" sz="6200" dirty="0"/>
          </a:p>
          <a:p>
            <a:pPr marL="0" indent="0">
              <a:buNone/>
            </a:pPr>
            <a:r>
              <a:rPr lang="cs-CZ" sz="6200" dirty="0" smtClean="0"/>
              <a:t> </a:t>
            </a:r>
            <a:endParaRPr lang="cs-CZ" sz="6200" dirty="0"/>
          </a:p>
          <a:p>
            <a:endParaRPr lang="cs-CZ" sz="6200" dirty="0"/>
          </a:p>
          <a:p>
            <a:endParaRPr lang="cs-CZ" sz="6200" dirty="0"/>
          </a:p>
          <a:p>
            <a:endParaRPr lang="cs-CZ" sz="6200" dirty="0"/>
          </a:p>
          <a:p>
            <a:endParaRPr lang="cs-CZ" sz="6200" dirty="0"/>
          </a:p>
          <a:p>
            <a:pPr marL="0" indent="0">
              <a:buNone/>
            </a:pPr>
            <a:r>
              <a:rPr lang="cs-CZ" sz="6200" dirty="0"/>
              <a:t>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17541"/>
            <a:ext cx="217663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07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UM-PPT-š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469</Words>
  <Application>Microsoft Office PowerPoint</Application>
  <PresentationFormat>Předvádění na obrazovce (4:3)</PresentationFormat>
  <Paragraphs>87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Motiv systému Office</vt:lpstr>
      <vt:lpstr>DUM-PPT-šablona</vt:lpstr>
      <vt:lpstr>Základní škola a Mateřská škola, Šumná, okres Znojmo OP VK 1.4 75022320 Tematický celek:  prvouka pro 1.stupeň ZŠ Lucemburkové VY_03_INOVACE _32_04 Mgr. Hana Slabá  Anotace: stručný popis výstupu Metodika: prezentace slouží k předvedení na interaktivní tabuli</vt:lpstr>
      <vt:lpstr>Lucemburkové</vt:lpstr>
      <vt:lpstr>Zajímavosti o Janu Lucemburském</vt:lpstr>
      <vt:lpstr>Zajímavosti o Karlu IV.</vt:lpstr>
      <vt:lpstr>Karel IV. a jeho ženy </vt:lpstr>
      <vt:lpstr>Památky :</vt:lpstr>
      <vt:lpstr>Co už víme </vt:lpstr>
      <vt:lpstr>Zajímavosti o Václavu IV.</vt:lpstr>
      <vt:lpstr>Zajímavosti o Zikmundovi </vt:lpstr>
      <vt:lpstr>Vylušti rébus :</vt:lpstr>
      <vt:lpstr>Zdroje :</vt:lpstr>
      <vt:lpstr>Zdroje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Hana Slabá</dc:creator>
  <cp:lastModifiedBy>Pavel Kučera</cp:lastModifiedBy>
  <cp:revision>31</cp:revision>
  <dcterms:created xsi:type="dcterms:W3CDTF">2011-12-29T16:17:43Z</dcterms:created>
  <dcterms:modified xsi:type="dcterms:W3CDTF">2012-10-23T10:48:42Z</dcterms:modified>
</cp:coreProperties>
</file>