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68" r:id="rId4"/>
    <p:sldId id="269" r:id="rId5"/>
    <p:sldId id="270" r:id="rId6"/>
    <p:sldId id="275" r:id="rId7"/>
    <p:sldId id="271" r:id="rId8"/>
    <p:sldId id="273" r:id="rId9"/>
    <p:sldId id="262" r:id="rId10"/>
    <p:sldId id="265" r:id="rId11"/>
    <p:sldId id="266" r:id="rId12"/>
    <p:sldId id="277" r:id="rId13"/>
    <p:sldId id="280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7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9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60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96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60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8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58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14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01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84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5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4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26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109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8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2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68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66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73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3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45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45D9-A07C-4859-8EC2-9DEFDA9E3361}" type="datetimeFigureOut">
              <a:rPr lang="cs-CZ" smtClean="0"/>
              <a:t>15.10.2012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7870-D72C-4729-970D-A585ECE2A9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15.10.2012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74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428848"/>
            <a:ext cx="7772400" cy="5805264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 </a:t>
            </a:r>
            <a:br>
              <a:rPr lang="cs-CZ" sz="3200" b="1" i="1" dirty="0" smtClean="0">
                <a:latin typeface="+mn-lt"/>
              </a:rPr>
            </a:br>
            <a:r>
              <a:rPr lang="cs-CZ" sz="3200" b="1" i="1" dirty="0" smtClean="0">
                <a:latin typeface="+mn-lt"/>
              </a:rPr>
              <a:t>Liberecký  kraj</a:t>
            </a:r>
            <a:r>
              <a:rPr lang="cs-CZ" sz="3200" b="1" dirty="0" smtClean="0">
                <a:latin typeface="+mn-lt"/>
              </a:rPr>
              <a:t/>
            </a:r>
            <a:br>
              <a:rPr lang="cs-CZ" sz="3200" b="1" dirty="0" smtClean="0">
                <a:latin typeface="+mn-lt"/>
              </a:rPr>
            </a:br>
            <a:r>
              <a:rPr lang="cs-CZ" sz="2400" b="1" i="1" dirty="0" smtClean="0"/>
              <a:t>VY_03_ INOVACE_ 32 _č.07</a:t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Lyžařský areál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040188" cy="302944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Okolní krajina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41775" cy="301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Panská skála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7743"/>
          </a:xfrm>
        </p:spPr>
        <p:txBody>
          <a:bodyPr/>
          <a:lstStyle/>
          <a:p>
            <a:r>
              <a:rPr lang="cs-CZ" dirty="0" smtClean="0"/>
              <a:t>Pískovcové skály</a:t>
            </a:r>
            <a:endParaRPr lang="cs-CZ" dirty="0"/>
          </a:p>
        </p:txBody>
      </p:sp>
      <p:pic>
        <p:nvPicPr>
          <p:cNvPr id="10242" name="Picture 2" descr="C:\Users\hasl\Desktop\P10202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40188" cy="36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asl\Desktop\P10202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41775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Barbora Špotáková (* 1981) - olympijská vítězka v hodu oštěpem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Nikola Sudová (* 1982) - akrobatická lyžařka, 2. na MS v jízdě v boulích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Věra </a:t>
            </a:r>
            <a:r>
              <a:rPr lang="cs-CZ" sz="2800" dirty="0" err="1"/>
              <a:t>Plívová-Šimková</a:t>
            </a:r>
            <a:r>
              <a:rPr lang="cs-CZ" sz="2800" dirty="0"/>
              <a:t> (* 1934), filmová režisérka, spisovatelka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286000" cy="25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3899"/>
            <a:ext cx="1905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5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139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300" dirty="0" smtClean="0"/>
              <a:t>Vlastní fotografie :autor Hana Slabá</a:t>
            </a:r>
          </a:p>
          <a:p>
            <a:pPr marL="0" indent="0">
              <a:buNone/>
            </a:pPr>
            <a:r>
              <a:rPr lang="cs-CZ" sz="4300" dirty="0" smtClean="0"/>
              <a:t>Brožurky z infocentra v Liberci</a:t>
            </a:r>
          </a:p>
          <a:p>
            <a:pPr marL="0" indent="0">
              <a:buNone/>
            </a:pPr>
            <a:r>
              <a:rPr lang="cs-CZ" sz="4300" dirty="0" smtClean="0"/>
              <a:t>Znak </a:t>
            </a:r>
            <a:r>
              <a:rPr lang="cs-CZ" sz="4300" dirty="0"/>
              <a:t>:http://upload.wikimedia.org/</a:t>
            </a:r>
            <a:r>
              <a:rPr lang="cs-CZ" sz="4300" dirty="0" err="1"/>
              <a:t>wikipedia</a:t>
            </a:r>
            <a:r>
              <a:rPr lang="cs-CZ" sz="4300" dirty="0"/>
              <a:t>/</a:t>
            </a:r>
            <a:r>
              <a:rPr lang="cs-CZ" sz="4300" dirty="0" err="1"/>
              <a:t>commons</a:t>
            </a:r>
            <a:r>
              <a:rPr lang="cs-CZ" sz="4300" dirty="0"/>
              <a:t>/</a:t>
            </a:r>
            <a:r>
              <a:rPr lang="cs-CZ" sz="4300" dirty="0" err="1"/>
              <a:t>thumb</a:t>
            </a:r>
            <a:r>
              <a:rPr lang="cs-CZ" sz="4300" dirty="0"/>
              <a:t>/4/4a/</a:t>
            </a:r>
            <a:r>
              <a:rPr lang="cs-CZ" sz="4300" dirty="0" err="1"/>
              <a:t>Liberec_Region_CoA_CZ.svg</a:t>
            </a:r>
            <a:r>
              <a:rPr lang="cs-CZ" sz="4300" dirty="0"/>
              <a:t>/90px-Liberec_Region_CoA_CZ.svg.pngAutor </a:t>
            </a:r>
            <a:r>
              <a:rPr lang="cs-CZ" sz="4300" dirty="0" smtClean="0"/>
              <a:t>:Tomáš Urban</a:t>
            </a:r>
          </a:p>
          <a:p>
            <a:pPr marL="0" indent="0">
              <a:buNone/>
            </a:pPr>
            <a:r>
              <a:rPr lang="cs-CZ" sz="4300" dirty="0"/>
              <a:t>Mapa </a:t>
            </a:r>
            <a:r>
              <a:rPr lang="cs-CZ" sz="4300" dirty="0"/>
              <a:t>:http://upload.wikimedia.org/</a:t>
            </a:r>
            <a:r>
              <a:rPr lang="cs-CZ" sz="4300" dirty="0" err="1"/>
              <a:t>wikipedia</a:t>
            </a:r>
            <a:r>
              <a:rPr lang="cs-CZ" sz="4300" dirty="0"/>
              <a:t>/</a:t>
            </a:r>
            <a:r>
              <a:rPr lang="cs-CZ" sz="4300" dirty="0" err="1"/>
              <a:t>commons</a:t>
            </a:r>
            <a:r>
              <a:rPr lang="cs-CZ" sz="4300" dirty="0"/>
              <a:t>/</a:t>
            </a:r>
            <a:r>
              <a:rPr lang="cs-CZ" sz="4300" dirty="0" err="1"/>
              <a:t>thumb</a:t>
            </a:r>
            <a:r>
              <a:rPr lang="cs-CZ" sz="4300" dirty="0"/>
              <a:t>/a/</a:t>
            </a:r>
            <a:r>
              <a:rPr lang="cs-CZ" sz="4300" dirty="0" err="1"/>
              <a:t>ac</a:t>
            </a:r>
            <a:r>
              <a:rPr lang="cs-CZ" sz="4300" dirty="0"/>
              <a:t>/2004_Liberecky_kraj.PNG/240px-2004_Liberecky_kraj.PNGAutor </a:t>
            </a:r>
            <a:r>
              <a:rPr lang="cs-CZ" sz="4300" dirty="0" smtClean="0"/>
              <a:t>: </a:t>
            </a:r>
            <a:r>
              <a:rPr lang="cs-CZ" sz="4300" dirty="0" err="1" smtClean="0"/>
              <a:t>Hustoles</a:t>
            </a:r>
            <a:endParaRPr lang="cs-CZ" sz="4300" dirty="0" smtClean="0"/>
          </a:p>
          <a:p>
            <a:pPr marL="0" indent="0">
              <a:buNone/>
            </a:pPr>
            <a:r>
              <a:rPr lang="cs-CZ" sz="4300" dirty="0" smtClean="0"/>
              <a:t>Příroda </a:t>
            </a:r>
            <a:r>
              <a:rPr lang="cs-CZ" sz="4300" dirty="0"/>
              <a:t>: </a:t>
            </a:r>
            <a:r>
              <a:rPr lang="cs-CZ" sz="4300" dirty="0" smtClean="0"/>
              <a:t>Autor : Ondřej Žváček</a:t>
            </a:r>
          </a:p>
          <a:p>
            <a:pPr marL="0" indent="0">
              <a:buNone/>
            </a:pPr>
            <a:r>
              <a:rPr lang="cs-CZ" sz="4300" dirty="0"/>
              <a:t>Řeka : </a:t>
            </a:r>
            <a:r>
              <a:rPr lang="cs-CZ" sz="4300" dirty="0" smtClean="0"/>
              <a:t>Autor : </a:t>
            </a:r>
            <a:r>
              <a:rPr lang="cs-CZ" sz="4300" dirty="0" err="1" smtClean="0"/>
              <a:t>cs:ŠJů</a:t>
            </a:r>
            <a:endParaRPr lang="cs-CZ" sz="4300" dirty="0"/>
          </a:p>
          <a:p>
            <a:pPr marL="0" indent="0">
              <a:buNone/>
            </a:pPr>
            <a:r>
              <a:rPr lang="cs-CZ" sz="4300" dirty="0" smtClean="0"/>
              <a:t>Osobnosti </a:t>
            </a:r>
            <a:r>
              <a:rPr lang="cs-CZ" sz="4300" dirty="0"/>
              <a:t>:http://upload.wikimedia.org/</a:t>
            </a:r>
            <a:r>
              <a:rPr lang="cs-CZ" sz="4300" dirty="0" err="1"/>
              <a:t>wikipedia</a:t>
            </a:r>
            <a:r>
              <a:rPr lang="cs-CZ" sz="4300" dirty="0"/>
              <a:t>/</a:t>
            </a:r>
            <a:r>
              <a:rPr lang="cs-CZ" sz="4300" dirty="0" err="1"/>
              <a:t>commons</a:t>
            </a:r>
            <a:r>
              <a:rPr lang="cs-CZ" sz="4300" dirty="0"/>
              <a:t>/</a:t>
            </a:r>
            <a:r>
              <a:rPr lang="cs-CZ" sz="4300" dirty="0" err="1"/>
              <a:t>thumb</a:t>
            </a:r>
            <a:r>
              <a:rPr lang="cs-CZ" sz="4300" dirty="0"/>
              <a:t>/3/32/Barbora_Spotakova.jpg/250px-Barbora_Spotakova.jpg </a:t>
            </a:r>
            <a:endParaRPr lang="cs-CZ" sz="4300" dirty="0" smtClean="0"/>
          </a:p>
          <a:p>
            <a:pPr marL="0" indent="0">
              <a:buNone/>
            </a:pPr>
            <a:endParaRPr lang="cs-CZ" sz="4300" dirty="0" smtClean="0"/>
          </a:p>
          <a:p>
            <a:pPr marL="0" indent="0">
              <a:buNone/>
            </a:pPr>
            <a:endParaRPr lang="cs-CZ" sz="4300" dirty="0" smtClean="0"/>
          </a:p>
          <a:p>
            <a:pPr marL="0" indent="0">
              <a:buNone/>
            </a:pPr>
            <a:endParaRPr lang="cs-CZ" sz="4300" dirty="0"/>
          </a:p>
          <a:p>
            <a:pPr marL="0" indent="0">
              <a:buNone/>
            </a:pPr>
            <a:r>
              <a:rPr lang="cs-CZ" sz="4300" dirty="0"/>
              <a:t> </a:t>
            </a:r>
            <a:r>
              <a:rPr lang="cs-CZ" sz="4300" dirty="0" smtClean="0"/>
              <a:t> </a:t>
            </a:r>
            <a:r>
              <a:rPr lang="cs-CZ" sz="4300" dirty="0"/>
              <a:t>http://upload.wikimedia.org/wikipedia/commons/thumb/6/6f/Nikola_Sudov%C3%A1%2C_Brn%C4%9Bnsk%C3%A9_b%C4%9Bhy_2010_%2806%29.jpg/240px-Nikola_Sudov%C3%A1%2C_Brn%C4%9Bnsk%C3%A9_b%C4%9Bhy_2010_%2806%29.jpg</a:t>
            </a:r>
            <a:endParaRPr lang="en-US" sz="4300" dirty="0"/>
          </a:p>
          <a:p>
            <a:pPr marL="0" indent="0">
              <a:buNone/>
            </a:pPr>
            <a:r>
              <a:rPr lang="en-US" sz="4300" dirty="0"/>
              <a:t> </a:t>
            </a:r>
          </a:p>
          <a:p>
            <a:pPr marL="0" indent="0">
              <a:buNone/>
            </a:pPr>
            <a:r>
              <a:rPr lang="en-US" sz="4300" dirty="0" err="1"/>
              <a:t>che</a:t>
            </a:r>
            <a:endParaRPr lang="en-US" sz="4300" dirty="0"/>
          </a:p>
          <a:p>
            <a:pPr marL="0" indent="0">
              <a:buNone/>
            </a:pPr>
            <a:r>
              <a:rPr lang="en-US" sz="4300" dirty="0"/>
              <a:t> (Please credit as "</a:t>
            </a:r>
            <a:r>
              <a:rPr lang="en-US" sz="4300" dirty="0" err="1"/>
              <a:t>Petr</a:t>
            </a:r>
            <a:r>
              <a:rPr lang="en-US" sz="4300" dirty="0"/>
              <a:t> </a:t>
            </a:r>
            <a:r>
              <a:rPr lang="en-US" sz="4300" dirty="0" err="1"/>
              <a:t>Novák</a:t>
            </a:r>
            <a:r>
              <a:rPr lang="en-US" sz="4300" dirty="0"/>
              <a:t>, Wikipedia" in case you use this outside WMF projects.)</a:t>
            </a:r>
            <a:endParaRPr lang="cs-CZ" sz="4300" dirty="0"/>
          </a:p>
          <a:p>
            <a:pPr marL="0" indent="0">
              <a:buNone/>
            </a:pPr>
            <a:r>
              <a:rPr lang="cs-CZ" sz="4300" dirty="0"/>
              <a:t> </a:t>
            </a:r>
            <a:r>
              <a:rPr lang="cs-CZ" sz="4300" dirty="0" smtClean="0"/>
              <a:t> </a:t>
            </a:r>
            <a:endParaRPr lang="cs-CZ" sz="4300" dirty="0"/>
          </a:p>
          <a:p>
            <a:pPr marL="0" indent="0">
              <a:buNone/>
            </a:pPr>
            <a:r>
              <a:rPr lang="pt-BR" sz="4300" dirty="0"/>
              <a:t>Pavel Ševela / Wikimedia Commons</a:t>
            </a:r>
            <a:r>
              <a:rPr lang="pt-BR" sz="4300" dirty="0" smtClean="0"/>
              <a:t>.</a:t>
            </a:r>
            <a:r>
              <a:rPr lang="pt-BR" sz="4300" dirty="0"/>
              <a:t> Pokud má díla používáte mimo projekty Wikimedia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3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Liberecký 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960" y="2060848"/>
            <a:ext cx="8229600" cy="4525963"/>
          </a:xfrm>
        </p:spPr>
        <p:txBody>
          <a:bodyPr/>
          <a:lstStyle/>
          <a:p>
            <a:r>
              <a:rPr lang="cs-CZ" dirty="0" smtClean="0"/>
              <a:t>    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Znak kraje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1" y="1076055"/>
            <a:ext cx="17281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93753" y="1513804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</a:t>
            </a:r>
            <a:r>
              <a:rPr lang="cs-CZ" sz="2000" dirty="0" smtClean="0"/>
              <a:t>Krajské město: Liberec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2286000" y="165618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   </a:t>
            </a:r>
            <a:endParaRPr lang="cs-CZ" sz="2000" dirty="0" smtClean="0"/>
          </a:p>
          <a:p>
            <a:r>
              <a:rPr lang="cs-CZ" sz="2000" dirty="0" smtClean="0"/>
              <a:t>Rozloha:	  3 </a:t>
            </a:r>
            <a:r>
              <a:rPr lang="cs-CZ" sz="2000" dirty="0"/>
              <a:t>163 km²</a:t>
            </a:r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94760" y="22154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/>
              <a:t>Počet obyvatel:	447 788 </a:t>
            </a:r>
            <a:endParaRPr lang="cs-CZ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531033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Průmysl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Je zde zastoupeno strojírenství</a:t>
            </a:r>
            <a:r>
              <a:rPr lang="cs-CZ" dirty="0"/>
              <a:t>, potravinářství a </a:t>
            </a:r>
            <a:r>
              <a:rPr lang="cs-CZ" dirty="0" smtClean="0"/>
              <a:t>sklářství. Gumárenský </a:t>
            </a:r>
            <a:r>
              <a:rPr lang="cs-CZ" dirty="0"/>
              <a:t>průmysl nalezneme v Hrádku nad Nisou, výrobou bižuterie a mincovnou je znám zase Jablonec, Jilemnice výrobou umělých </a:t>
            </a:r>
            <a:r>
              <a:rPr lang="cs-CZ" dirty="0" smtClean="0"/>
              <a:t>střívek</a:t>
            </a:r>
            <a:r>
              <a:rPr lang="cs-CZ" dirty="0"/>
              <a:t>. V Lomnici nad Popelkou se vyrábí známé Lomnické suchary. Turnov  proslul svými broušenými drahokamy a optickými přístroji.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6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430016" cy="38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69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Liberecký kraj oplývá značným přírodním bohatstvím, neboť jeho značná část je pokryta lesy a jeho reliéf je velmi členitý. Do kraje zasahuje několik velkoplošných území, jednak Krkonošský národní park a také pět chráněných krajinných oblastí.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2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CHKO chráněné krajinné oblasti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cs-CZ" dirty="0" smtClean="0"/>
              <a:t>České středohoří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539552" y="2276872"/>
            <a:ext cx="4041775" cy="2952328"/>
          </a:xfrm>
        </p:spPr>
        <p:txBody>
          <a:bodyPr>
            <a:normAutofit/>
          </a:bodyPr>
          <a:lstStyle/>
          <a:p>
            <a:r>
              <a:rPr lang="cs-CZ" dirty="0" smtClean="0"/>
              <a:t>Jizerské hory</a:t>
            </a:r>
          </a:p>
          <a:p>
            <a:r>
              <a:rPr lang="cs-CZ" dirty="0" smtClean="0"/>
              <a:t>Kokořínsko</a:t>
            </a:r>
          </a:p>
          <a:p>
            <a:r>
              <a:rPr lang="cs-CZ" dirty="0" smtClean="0"/>
              <a:t>Lužické hory</a:t>
            </a:r>
          </a:p>
          <a:p>
            <a:r>
              <a:rPr lang="cs-CZ" dirty="0" smtClean="0"/>
              <a:t>Český ráj</a:t>
            </a:r>
          </a:p>
          <a:p>
            <a:r>
              <a:rPr lang="cs-CZ" dirty="0" smtClean="0"/>
              <a:t>A vaše paní učitelka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7560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42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Z větších českých řek protéká Libereckým krajem pouze Jizera</a:t>
            </a:r>
            <a:r>
              <a:rPr lang="cs-CZ" dirty="0" smtClean="0"/>
              <a:t>.</a:t>
            </a: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Pramení v Polsku, asi 1,5 kilometru za naší státní hranicí, na území České republiky přitéká v Jizerských horách, jihovýchodně od Smrku, ve výšce 885 m n.m..</a:t>
            </a:r>
          </a:p>
          <a:p>
            <a:pPr marL="0" indent="0">
              <a:buNone/>
            </a:pPr>
            <a:r>
              <a:rPr lang="cs-CZ" b="1" dirty="0"/>
              <a:t>Délka toku: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164km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8100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Menšími řekami jsou Ploučnice, Kamenice (přítok Labe).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Největší </a:t>
            </a:r>
            <a:r>
              <a:rPr lang="cs-CZ" dirty="0"/>
              <a:t>je rybník známý jako Máchovo jezero.</a:t>
            </a:r>
          </a:p>
          <a:p>
            <a:endParaRPr lang="cs-CZ" dirty="0"/>
          </a:p>
        </p:txBody>
      </p:sp>
      <p:pic>
        <p:nvPicPr>
          <p:cNvPr id="2051" name="Picture 3" descr="C:\Users\hasl\Desktop\P102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7346"/>
            <a:ext cx="3816424" cy="32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flipH="1">
            <a:off x="3491880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Ploučnice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6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Ještěd -1012m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797"/>
            <a:ext cx="4040188" cy="302944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Kotel -1435m. nejvyšší místo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636912"/>
            <a:ext cx="404177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 </a:t>
            </a:r>
            <a:r>
              <a:rPr lang="cs-CZ" dirty="0"/>
              <a:t>J</a:t>
            </a:r>
            <a:r>
              <a:rPr lang="cs-CZ" dirty="0" smtClean="0"/>
              <a:t>eštědem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040188" cy="302944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Lanovka na </a:t>
            </a:r>
            <a:r>
              <a:rPr lang="cs-CZ" dirty="0"/>
              <a:t>J</a:t>
            </a:r>
            <a:r>
              <a:rPr lang="cs-CZ" dirty="0" smtClean="0"/>
              <a:t>eštěd</a:t>
            </a:r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041775" cy="303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323</Words>
  <Application>Microsoft Office PowerPoint</Application>
  <PresentationFormat>Předvádění na obrazovce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systému Office</vt:lpstr>
      <vt:lpstr>DUM-PPT-šablona</vt:lpstr>
      <vt:lpstr>Základní škola a Mateřská škola, Šumná, okres Znojmo OP VK 1.4 75022320 Tematický celek:  Prvouka pro 1.stupeň ZŠ  Liberecký  kraj VY_03_ INOVACE_ 32 _č.07 Mgr. Hana Slabá  Anotace: informace, zajímavosti, úkoly Metodika: prezentace slouží k předvedení na interaktivní tabuli</vt:lpstr>
      <vt:lpstr>Liberecký kraj</vt:lpstr>
      <vt:lpstr>Průmysl  </vt:lpstr>
      <vt:lpstr>Příroda</vt:lpstr>
      <vt:lpstr>CHKO chráněné krajinné oblasti</vt:lpstr>
      <vt:lpstr>Vodstvo</vt:lpstr>
      <vt:lpstr>Vodstvo</vt:lpstr>
      <vt:lpstr>Obrázky</vt:lpstr>
      <vt:lpstr>Obrázky</vt:lpstr>
      <vt:lpstr>Obrázky</vt:lpstr>
      <vt:lpstr>Obrázky</vt:lpstr>
      <vt:lpstr>Osobnosti  kraje</vt:lpstr>
      <vt:lpstr>Zdroje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škola, Šumná, okres Znojmo OP VK 1.4 75022320 Tematický celek:  Prvouka pro 1.stupeň ZŠ   Liberecký kraj 11 VY 32 INOVACE 03 Mgr. Hana Slabá  Anotace: Zajímavosti v ibereckém kraji Metodika: prezentace slouží k předvedení na interaktivní tabuli</dc:title>
  <dc:creator>Hana Slabá</dc:creator>
  <cp:lastModifiedBy>Hana Slabá</cp:lastModifiedBy>
  <cp:revision>39</cp:revision>
  <dcterms:created xsi:type="dcterms:W3CDTF">2011-10-13T18:13:27Z</dcterms:created>
  <dcterms:modified xsi:type="dcterms:W3CDTF">2012-10-15T05:54:54Z</dcterms:modified>
</cp:coreProperties>
</file>