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1" r:id="rId3"/>
    <p:sldId id="257" r:id="rId4"/>
    <p:sldId id="258" r:id="rId5"/>
    <p:sldId id="273" r:id="rId6"/>
    <p:sldId id="260" r:id="rId7"/>
    <p:sldId id="261" r:id="rId8"/>
    <p:sldId id="269" r:id="rId9"/>
    <p:sldId id="262" r:id="rId10"/>
    <p:sldId id="264" r:id="rId11"/>
    <p:sldId id="266" r:id="rId12"/>
    <p:sldId id="265" r:id="rId13"/>
    <p:sldId id="272" r:id="rId14"/>
    <p:sldId id="27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69" d="100"/>
          <a:sy n="69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06F5-7A7A-4F02-99B1-E4B4097E45BD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A107D-892D-4011-8B97-E2B393CE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65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F752-960A-40F3-8D91-A66F6F67CD1F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BB-57A3-40E5-B05B-6C6E69FE9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9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F752-960A-40F3-8D91-A66F6F67CD1F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BB-57A3-40E5-B05B-6C6E69FE9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82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F752-960A-40F3-8D91-A66F6F67CD1F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BB-57A3-40E5-B05B-6C6E69FE9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62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44EC-4175-48B7-8893-1C2D5FEE71E9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C815-5A46-45F3-A9AC-CE5894387C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23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C482-A758-4569-B53B-616A0FDD82B0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BB6C-D9B9-4932-A263-FB13B743F61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57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626C-3DF1-4355-96D8-320B5CF12846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E3AC-302D-4D86-967A-B8047CDF3A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720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7F31-4D0C-4FB7-86F4-483988027E3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CD2A-FA76-4BC6-884F-57430ED3F3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101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312C-DD86-42C7-AA44-642485BE760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3610-1242-41F8-BCF1-C81C2950D7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795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E6BA-EBD6-4D2D-93A3-9D61A38395E7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3402-085F-4261-84CD-736645F802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063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A3E3-68C7-4B6C-A544-A21A84FFE49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1DE9-D93F-4AC0-9A81-EDF7F9881D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945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A190-EDDB-4E7E-BBB5-1199645B87E1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79E-53EF-44F7-A220-3AB6B82095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38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F752-960A-40F3-8D91-A66F6F67CD1F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BB-57A3-40E5-B05B-6C6E69FE9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224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E7B6-1148-4819-83C1-93A9A2198358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F5FB-3D28-45C4-A617-2DC30E1EE4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867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0431-E4D4-4DE3-86B5-D6C42C57610F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6892-C2A8-4DF8-8A5B-42D464F1CB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48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FBAC-0F3B-457E-A191-AC25AA5AD41E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433E-4985-4E69-B32D-0E449756B9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74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F752-960A-40F3-8D91-A66F6F67CD1F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BB-57A3-40E5-B05B-6C6E69FE9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55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F752-960A-40F3-8D91-A66F6F67CD1F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BB-57A3-40E5-B05B-6C6E69FE9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17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F752-960A-40F3-8D91-A66F6F67CD1F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BB-57A3-40E5-B05B-6C6E69FE9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82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F752-960A-40F3-8D91-A66F6F67CD1F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BB-57A3-40E5-B05B-6C6E69FE9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09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F752-960A-40F3-8D91-A66F6F67CD1F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BB-57A3-40E5-B05B-6C6E69FE9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4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F752-960A-40F3-8D91-A66F6F67CD1F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BB-57A3-40E5-B05B-6C6E69FE9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75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F752-960A-40F3-8D91-A66F6F67CD1F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BB-57A3-40E5-B05B-6C6E69FE9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67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F752-960A-40F3-8D91-A66F6F67CD1F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B30BB-57A3-40E5-B05B-6C6E69FE9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25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F81898-8288-4959-B390-ABFE9EFC45C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3A51F-8B48-47BD-ABE0-9B99F66BA9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680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1/14/Vestonicka_nadrz.jpg/800px-Vestonicka_nadrz.jpg" TargetMode="External"/><Relationship Id="rId2" Type="http://schemas.openxmlformats.org/officeDocument/2006/relationships/hyperlink" Target="http://upload.wikimedia.org/wikipedia/commons/thumb/1/13/Vranov_nad_Dyj%C3%AD,_p%C5%99ehradn%C3%AD_hr%C3%A1z_(06).jpg/800px-Vranov_nad_Dyj%C3%AD,_p%C5%99ehradn%C3%AD_hr%C3%A1z_(06)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thumb/6/63/Hraz_Brn%C4%9Bnsk%C3%A9_p%C5%99ehrady.jpg/800px-Hraz_Brn%C4%9Bnsk%C3%A9_p%C5%99ehrady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c/c8/Corn%C5%A1tejn_Castle.jpg/200px-Corn%C5%A1tejn_Castle.jpg" TargetMode="External"/><Relationship Id="rId2" Type="http://schemas.openxmlformats.org/officeDocument/2006/relationships/hyperlink" Target="http://upload.wikimedia.org/wikipedia/commons/thumb/8/87/Lednice,_z%C3%A1mek_(05).jpg/200px-Lednice,_z%C3%A1mek_(05)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thumb/6/6c/Tom%C3%A1%C5%A1_Garrigue_Masaryk_1925.PNG/220px-Tom%C3%A1%C5%A1_Garrigue_Masaryk_1925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11560" y="477838"/>
            <a:ext cx="7772400" cy="638016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latin typeface="+mn-lt"/>
              </a:rPr>
              <a:t>Základní škola a Mateřská škola, Šumná, okres Znojmo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OP VK 1.4 75022320</a:t>
            </a:r>
            <a:br>
              <a:rPr lang="cs-CZ" sz="2400" b="1" dirty="0" smtClean="0">
                <a:latin typeface="+mn-lt"/>
              </a:rPr>
            </a:br>
            <a:r>
              <a:rPr lang="cs-CZ" sz="3200" b="1" dirty="0" smtClean="0">
                <a:latin typeface="+mn-lt"/>
              </a:rPr>
              <a:t>Tematický celek:  </a:t>
            </a:r>
            <a:r>
              <a:rPr lang="cs-CZ" sz="3200" b="1" i="1" dirty="0">
                <a:latin typeface="+mn-lt"/>
              </a:rPr>
              <a:t>P</a:t>
            </a:r>
            <a:r>
              <a:rPr lang="cs-CZ" sz="3200" b="1" i="1" dirty="0" smtClean="0">
                <a:latin typeface="+mn-lt"/>
              </a:rPr>
              <a:t>rvouka pro 1.stupeň ZŠ </a:t>
            </a:r>
            <a:br>
              <a:rPr lang="cs-CZ" sz="3200" b="1" i="1" dirty="0" smtClean="0">
                <a:latin typeface="+mn-lt"/>
              </a:rPr>
            </a:br>
            <a:r>
              <a:rPr lang="cs-CZ" sz="3200" b="1" i="1" dirty="0" smtClean="0">
                <a:latin typeface="+mn-lt"/>
              </a:rPr>
              <a:t>Jihomoravský kraj</a:t>
            </a:r>
            <a:r>
              <a:rPr lang="cs-CZ" sz="3200" b="1" smtClean="0">
                <a:latin typeface="+mn-lt"/>
              </a:rPr>
              <a:t/>
            </a:r>
            <a:br>
              <a:rPr lang="cs-CZ" sz="3200" b="1" smtClean="0">
                <a:latin typeface="+mn-lt"/>
              </a:rPr>
            </a:br>
            <a:r>
              <a:rPr lang="cs-CZ" sz="2400" b="1" i="1" smtClean="0"/>
              <a:t>VY_03_INOVACE_32_09</a:t>
            </a:r>
            <a:r>
              <a:rPr lang="cs-CZ" sz="2400" b="1" i="1" dirty="0" smtClean="0"/>
              <a:t/>
            </a:r>
            <a:br>
              <a:rPr lang="cs-CZ" sz="2400" b="1" i="1" dirty="0" smtClean="0"/>
            </a:br>
            <a:r>
              <a:rPr lang="cs-CZ" sz="2400" b="1" i="1" dirty="0" smtClean="0"/>
              <a:t>Mgr. Hana Slabá</a:t>
            </a:r>
            <a:br>
              <a:rPr lang="cs-CZ" sz="2400" b="1" i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Anotace: </a:t>
            </a:r>
            <a:r>
              <a:rPr lang="cs-CZ" sz="2400" b="1" i="1" dirty="0" smtClean="0"/>
              <a:t>informace, zajímavosti, úkoly</a:t>
            </a:r>
            <a:br>
              <a:rPr lang="cs-CZ" sz="2400" b="1" i="1" dirty="0" smtClean="0"/>
            </a:br>
            <a:r>
              <a:rPr lang="cs-CZ" sz="2400" b="1" dirty="0" smtClean="0"/>
              <a:t>Metodika: prezentace slouží k předvedení na interaktivní tabuli</a:t>
            </a:r>
            <a:endParaRPr lang="cs-CZ" sz="2400" dirty="0" smtClean="0">
              <a:latin typeface="+mn-lt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10225"/>
            <a:ext cx="5715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8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77" y="3567844"/>
            <a:ext cx="12241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 kraje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788" y="1454050"/>
            <a:ext cx="8517632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Yvetta Hlaváčová (* 1975), reprezentantka ČR v dálkovém plavání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pt-BR" dirty="0" smtClean="0"/>
              <a:t>Eva Pilarová (9. 8. 1939 Brno) - zpěvačka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9512" y="3044624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Alfons Mucha </a:t>
            </a:r>
            <a:r>
              <a:rPr lang="cs-CZ" sz="2800" dirty="0" smtClean="0"/>
              <a:t> </a:t>
            </a:r>
            <a:r>
              <a:rPr lang="cs-CZ" sz="2800" dirty="0"/>
              <a:t>- malíř, </a:t>
            </a:r>
            <a:r>
              <a:rPr lang="cs-CZ" sz="2800" dirty="0" smtClean="0"/>
              <a:t>grafik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179512" y="5805264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Boleslav Polívka </a:t>
            </a:r>
            <a:r>
              <a:rPr lang="cs-CZ" sz="2800" dirty="0"/>
              <a:t>(31. 7. 1949 Vizovice) - herec, mim, režisér,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41266"/>
            <a:ext cx="3600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Moje okolí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561662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7" y="764704"/>
            <a:ext cx="2747714" cy="351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5" y="5081879"/>
            <a:ext cx="1872208" cy="17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89" y="5012154"/>
            <a:ext cx="190500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469" y="4295201"/>
            <a:ext cx="3143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44" y="2934295"/>
            <a:ext cx="24193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6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445624" cy="51125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/>
              <a:t>Znak : http://upload.wikimedia.org/wikipedia/commons/thumb/b/b9/South_Moravian_Region_CoA_CZ.svg/90px-South_Moravian_Region_CoA_CZ.svg.png</a:t>
            </a:r>
            <a:endParaRPr lang="cs-CZ" sz="5600" dirty="0" smtClean="0"/>
          </a:p>
          <a:p>
            <a:pPr marL="0" indent="0">
              <a:buNone/>
            </a:pPr>
            <a:endParaRPr lang="cs-CZ" sz="4900" dirty="0" smtClean="0"/>
          </a:p>
          <a:p>
            <a:pPr marL="0" indent="0">
              <a:buNone/>
            </a:pPr>
            <a:r>
              <a:rPr lang="cs-CZ" sz="5600" dirty="0" smtClean="0"/>
              <a:t>Zdroje :http://upload.wikimedia.org/</a:t>
            </a:r>
            <a:r>
              <a:rPr lang="cs-CZ" sz="5600" dirty="0" err="1" smtClean="0"/>
              <a:t>wikipedia</a:t>
            </a:r>
            <a:r>
              <a:rPr lang="cs-CZ" sz="5600" dirty="0" smtClean="0"/>
              <a:t>/</a:t>
            </a:r>
            <a:r>
              <a:rPr lang="cs-CZ" sz="5600" dirty="0" err="1" smtClean="0"/>
              <a:t>commons</a:t>
            </a:r>
            <a:r>
              <a:rPr lang="cs-CZ" sz="5600" dirty="0" smtClean="0"/>
              <a:t>/</a:t>
            </a:r>
            <a:r>
              <a:rPr lang="cs-CZ" sz="5600" dirty="0" err="1" smtClean="0"/>
              <a:t>thumb</a:t>
            </a:r>
            <a:r>
              <a:rPr lang="cs-CZ" sz="5600" dirty="0" smtClean="0"/>
              <a:t>/e/</a:t>
            </a:r>
            <a:r>
              <a:rPr lang="cs-CZ" sz="5600" dirty="0" err="1" smtClean="0"/>
              <a:t>ea</a:t>
            </a:r>
            <a:r>
              <a:rPr lang="cs-CZ" sz="5600" dirty="0" smtClean="0"/>
              <a:t>/JMK_Montage_I.jpg/573px-JMK_Montage_I.jpg</a:t>
            </a:r>
          </a:p>
          <a:p>
            <a:pPr marL="0" indent="0">
              <a:buNone/>
            </a:pPr>
            <a:r>
              <a:rPr lang="cs-CZ" sz="5400" dirty="0"/>
              <a:t> </a:t>
            </a:r>
            <a:r>
              <a:rPr lang="cs-CZ" sz="5400" dirty="0" err="1"/>
              <a:t>mapa:http</a:t>
            </a:r>
            <a:r>
              <a:rPr lang="cs-CZ" sz="5400" dirty="0"/>
              <a:t>://upload.wikimedia.org/</a:t>
            </a:r>
            <a:r>
              <a:rPr lang="cs-CZ" sz="5400" dirty="0" err="1"/>
              <a:t>wikipedia</a:t>
            </a:r>
            <a:r>
              <a:rPr lang="cs-CZ" sz="5400" dirty="0"/>
              <a:t>/</a:t>
            </a:r>
            <a:r>
              <a:rPr lang="cs-CZ" sz="5400" dirty="0" err="1"/>
              <a:t>commons</a:t>
            </a:r>
            <a:r>
              <a:rPr lang="cs-CZ" sz="5400" dirty="0"/>
              <a:t>/</a:t>
            </a:r>
            <a:r>
              <a:rPr lang="cs-CZ" sz="5400" dirty="0" err="1"/>
              <a:t>thumb</a:t>
            </a:r>
            <a:r>
              <a:rPr lang="cs-CZ" sz="5400" dirty="0"/>
              <a:t>/0/0b/2004_Jihomoravsky_kraj.PNG/240px-2004_Jihomoravsky_kraj.PNG</a:t>
            </a:r>
          </a:p>
          <a:p>
            <a:pPr marL="0" indent="0">
              <a:buNone/>
            </a:pPr>
            <a:r>
              <a:rPr lang="cs-CZ" sz="5400" dirty="0"/>
              <a:t>NP :  http://upload.wikimedia.org/wikipedia/commons/thumb/5/56/Dyje2.JPG/800px-Dyje2.JPG</a:t>
            </a:r>
          </a:p>
          <a:p>
            <a:pPr marL="0" indent="0">
              <a:buNone/>
            </a:pPr>
            <a:r>
              <a:rPr lang="cs-CZ" sz="5600" dirty="0" smtClean="0"/>
              <a:t> </a:t>
            </a:r>
          </a:p>
          <a:p>
            <a:pPr marL="0" indent="0">
              <a:buNone/>
            </a:pPr>
            <a:r>
              <a:rPr lang="cs-CZ" sz="5600" dirty="0"/>
              <a:t>Vodstvo :</a:t>
            </a:r>
          </a:p>
          <a:p>
            <a:pPr marL="0" indent="0">
              <a:buNone/>
            </a:pPr>
            <a:endParaRPr lang="cs-CZ" sz="5600" dirty="0"/>
          </a:p>
          <a:p>
            <a:pPr marL="0" indent="0">
              <a:buNone/>
            </a:pPr>
            <a:r>
              <a:rPr lang="cs-CZ" sz="5600" dirty="0">
                <a:hlinkClick r:id="rId2"/>
              </a:rPr>
              <a:t>http://upload.wikimedia.org/wikipedia/commons/thumb/1/13/Vranov_nad_Dyj%C3%AD%2C_p%C5%99ehradn%C3%AD_hr%C3%A1z_%2806%29.jpg/800px-Vranov_nad_Dyj%C3%AD%2C_p%C5%99ehradn%C3%AD_hr%C3%A1z_%2806%29.jpg</a:t>
            </a:r>
            <a:endParaRPr lang="cs-CZ" sz="5600" dirty="0"/>
          </a:p>
          <a:p>
            <a:pPr marL="0" indent="0">
              <a:buNone/>
            </a:pPr>
            <a:r>
              <a:rPr lang="cs-CZ" sz="5600" dirty="0">
                <a:hlinkClick r:id="rId3"/>
              </a:rPr>
              <a:t>http://upload.wikimedia.org/wikipedia/commons/thumb/1/14/Vestonicka_nadrz.jpg/800px-Vestonicka_nadrz.jpg</a:t>
            </a:r>
            <a:endParaRPr lang="cs-CZ" sz="5600" dirty="0"/>
          </a:p>
          <a:p>
            <a:pPr marL="0" indent="0">
              <a:buNone/>
            </a:pPr>
            <a:endParaRPr lang="cs-CZ" sz="5600" dirty="0"/>
          </a:p>
          <a:p>
            <a:pPr marL="0" indent="0">
              <a:buNone/>
            </a:pPr>
            <a:r>
              <a:rPr lang="cs-CZ" sz="5600" dirty="0">
                <a:hlinkClick r:id="rId4"/>
              </a:rPr>
              <a:t>http://upload.wikimedia.org/wikipedia/commons/thumb/6/63/Hraz_Brn%C4%9Bnsk%C3%A9_p%C5%99ehrady.jpg/800px-Hraz_Brn%C4%9Bnsk%C3%A9_p%C5%99ehrady.jpg</a:t>
            </a:r>
            <a:r>
              <a:rPr lang="cs-CZ" sz="5600" dirty="0"/>
              <a:t>http://upload.wikimedia.org/wikipedia/commons/thumb/f/fa/Pisecne_7.jpg/200px-Pisecne_7.jpg</a:t>
            </a:r>
          </a:p>
          <a:p>
            <a:pPr marL="0" indent="0">
              <a:buNone/>
            </a:pPr>
            <a:endParaRPr lang="cs-CZ" sz="5600" dirty="0"/>
          </a:p>
          <a:p>
            <a:pPr marL="0" indent="0">
              <a:buNone/>
            </a:pPr>
            <a:r>
              <a:rPr lang="cs-CZ" sz="5400" dirty="0"/>
              <a:t>Zámky : </a:t>
            </a:r>
          </a:p>
          <a:p>
            <a:pPr marL="0" indent="0">
              <a:buNone/>
            </a:pPr>
            <a:r>
              <a:rPr lang="cs-CZ" sz="5400" dirty="0"/>
              <a:t>http://upload.wikimedia.org/wikipedia/commons/thumb/f/f8/Vranov_nad_Dyj%C3%AD%2C_z%C3%A1mek_%2801%29.jpg/220px-Vranov_nad_Dyj%C3%AD%2C_z%C3%A1mek_%2801%29.jpg</a:t>
            </a:r>
          </a:p>
          <a:p>
            <a:pPr marL="0" indent="0">
              <a:buNone/>
            </a:pPr>
            <a:r>
              <a:rPr lang="cs-CZ" sz="1200" dirty="0"/>
              <a:t>http://</a:t>
            </a:r>
            <a:r>
              <a:rPr lang="cs-CZ" sz="5400" dirty="0"/>
              <a:t>upload.wikimedia.org/wikipedia/commons/thumb/c/ce/Hrad_B%C3%ADtov_nad_Vranovskou_p%C5%99ehradou.jpg/220px-Hrad_B%C3%ADtov_nad_Vranovskou_p%C5%99ehradou.jpg</a:t>
            </a:r>
          </a:p>
          <a:p>
            <a:pPr marL="0" indent="0">
              <a:buNone/>
            </a:pPr>
            <a:endParaRPr lang="cs-CZ" sz="4900" dirty="0" smtClean="0"/>
          </a:p>
          <a:p>
            <a:pPr marL="0" indent="0">
              <a:buNone/>
            </a:pPr>
            <a:endParaRPr lang="cs-CZ" sz="43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5600" dirty="0" smtClean="0"/>
          </a:p>
          <a:p>
            <a:pPr marL="0" indent="0">
              <a:buNone/>
            </a:pPr>
            <a:r>
              <a:rPr lang="cs-CZ" sz="5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9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00808"/>
            <a:ext cx="8892480" cy="4813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/>
              <a:t>Zámky :http://upload.wikimedia.org/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</a:t>
            </a:r>
            <a:r>
              <a:rPr lang="cs-CZ" sz="1400" dirty="0" err="1" smtClean="0"/>
              <a:t>thumb</a:t>
            </a:r>
            <a:r>
              <a:rPr lang="cs-CZ" sz="1400" dirty="0" smtClean="0"/>
              <a:t>/4/4b/Znojmo-Nicholas_Square.jpg/220px-Znojmo-Nicholas_Square.jpg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>
                <a:hlinkClick r:id="rId2"/>
              </a:rPr>
              <a:t>http://upload.wikimedia.org/wikipedia/commons/thumb/8/87/Lednice%2C_z%C3%A1mek_%2805%29.jpg/200px-Lednice%2C_z%C3%A1mek_%</a:t>
            </a:r>
            <a:r>
              <a:rPr lang="cs-CZ" sz="1400" dirty="0" smtClean="0">
                <a:hlinkClick r:id="rId2"/>
              </a:rPr>
              <a:t>2805%29.jpg</a:t>
            </a: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http://upload.wikimedia.org/wikipedia/commons/thumb/3/3c/%C5%A0pilberk_%2802%29.jpg/220px-%C5%A0pilberk_%2802%29.jpg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>
                <a:hlinkClick r:id="rId3"/>
              </a:rPr>
              <a:t>http://upload.wikimedia.org/wikipedia/commons/thumb/c/c8/Corn%C5%A1tejn_Castle.jpg/200px-Corn%C5%A1tejn_Castle.jpg</a:t>
            </a: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Osobnosti </a:t>
            </a:r>
            <a:r>
              <a:rPr lang="cs-CZ" sz="1400" dirty="0"/>
              <a:t>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upload.wikimedia.org/wikipedia/commons/thumb/6/6c/Tom%C3%A1%C5%A1_Garrigue_Masaryk_1925.PNG/220px-Tom%C3%A1%C5%A1_Garrigue_Masaryk_1925.PNG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Moje okolí :autor :Mgr. Hana Slabá , vlastní fotky </a:t>
            </a:r>
            <a:r>
              <a:rPr lang="cs-CZ" sz="1400" smtClean="0"/>
              <a:t>, fotoalbum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231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cs-CZ" dirty="0" smtClean="0"/>
              <a:t>Jihomoravský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7317432"/>
            <a:ext cx="3933564" cy="814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472" y="1330997"/>
            <a:ext cx="2117768" cy="186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042162" y="3491716"/>
            <a:ext cx="146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Znak kraje</a:t>
            </a:r>
            <a:endParaRPr lang="cs-CZ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76927"/>
            <a:ext cx="5112567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39552" y="1166843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sz="2400" dirty="0" smtClean="0"/>
              <a:t>Rozloha:</a:t>
            </a:r>
            <a:r>
              <a:rPr lang="cs-CZ" sz="2400" dirty="0"/>
              <a:t>7196,5 km²</a:t>
            </a:r>
          </a:p>
          <a:p>
            <a:r>
              <a:rPr lang="cs-CZ" sz="2400" dirty="0"/>
              <a:t>Hustota </a:t>
            </a:r>
            <a:r>
              <a:rPr lang="cs-CZ" sz="2400" dirty="0" smtClean="0"/>
              <a:t>zalidnění:</a:t>
            </a:r>
            <a:r>
              <a:rPr lang="cs-CZ" sz="2400" dirty="0"/>
              <a:t>157 obyvatel/km²</a:t>
            </a:r>
          </a:p>
          <a:p>
            <a:r>
              <a:rPr lang="cs-CZ" sz="2400" dirty="0"/>
              <a:t>Počet </a:t>
            </a:r>
            <a:r>
              <a:rPr lang="cs-CZ" sz="2400" dirty="0" smtClean="0"/>
              <a:t>obyvatel:</a:t>
            </a:r>
            <a:r>
              <a:rPr lang="cs-CZ" sz="2400" dirty="0"/>
              <a:t>1 193 </a:t>
            </a:r>
            <a:r>
              <a:rPr lang="cs-CZ" sz="2400" dirty="0" smtClean="0"/>
              <a:t>930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7" y="4187179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31788" y="3044736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sz="2400" dirty="0">
                <a:solidFill>
                  <a:prstClr val="black"/>
                </a:solidFill>
              </a:rPr>
              <a:t>Nejvyšší hora pohoří, Velká Javořina (970 m)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455876" y="3953381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Krajské město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2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Nejvýznamnější je strojírenský průmysl , centrem  je Brno . Dále  elektrotechnický průmysl, potravinářský průmysl. Chemický a farmaceutický průmysl je především v Brně , Ivanovicích na Hané (</a:t>
            </a:r>
            <a:r>
              <a:rPr lang="cs-CZ" dirty="0" err="1" smtClean="0"/>
              <a:t>Bioveta</a:t>
            </a:r>
            <a:r>
              <a:rPr lang="cs-CZ" dirty="0" smtClean="0"/>
              <a:t>) a ve Veverské Bítýšce (Hartmann </a:t>
            </a:r>
            <a:r>
              <a:rPr lang="cs-CZ" dirty="0" err="1" smtClean="0"/>
              <a:t>Rico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r>
              <a:rPr lang="cs-CZ" dirty="0" smtClean="0"/>
              <a:t>Vinařství Znovín Znojmo , okurky </a:t>
            </a:r>
            <a:r>
              <a:rPr lang="cs-CZ" dirty="0" err="1" smtClean="0"/>
              <a:t>Znojmia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 smtClean="0"/>
              <a:t>Zbrojovka Brno a mnohé jiné.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8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41682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4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Celý kraj náleží k úmoří Černého moře a k povodí Dunaje, do kterého vody z kraje odvádí řeka Morava. V nížině u česko-slovensko-rakouského trojmezí se k ní přidávají i další důležité řeky regionu: Dyje, Svratka a její přítok Svitava.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97152"/>
            <a:ext cx="295232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5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 kraji </a:t>
            </a:r>
            <a:r>
              <a:rPr lang="cs-CZ" dirty="0"/>
              <a:t>je řada chráněných přírodních území </a:t>
            </a:r>
            <a:r>
              <a:rPr lang="cs-CZ" dirty="0" smtClean="0"/>
              <a:t>: </a:t>
            </a:r>
            <a:r>
              <a:rPr lang="cs-CZ" dirty="0"/>
              <a:t>Bílé Karpaty, Moravský kras se známou jeskyní a propastí Macochou, Pálava a zejména Národní park </a:t>
            </a:r>
            <a:r>
              <a:rPr lang="cs-CZ" dirty="0" smtClean="0"/>
              <a:t>Podyjí.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32607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4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Energetika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19819"/>
            <a:ext cx="8856984" cy="511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Vranov </a:t>
            </a:r>
            <a:r>
              <a:rPr lang="cs-CZ" sz="2000" dirty="0"/>
              <a:t>n</a:t>
            </a:r>
            <a:r>
              <a:rPr lang="cs-CZ" sz="2000" dirty="0" smtClean="0"/>
              <a:t>ad Dyjí</a:t>
            </a: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0" y="4505698"/>
            <a:ext cx="2343072" cy="200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" y="2168973"/>
            <a:ext cx="2422822" cy="19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65773" y="4036851"/>
            <a:ext cx="119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Brno </a:t>
            </a:r>
            <a:endParaRPr lang="cs-CZ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78186"/>
            <a:ext cx="4608512" cy="208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926210" y="1767382"/>
            <a:ext cx="165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Nové Mlýny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0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smtClean="0"/>
              <a:t>Soutěž- poznej hrady a zámky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3302"/>
            <a:ext cx="216024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8" y="2276870"/>
            <a:ext cx="2095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054" y="4785473"/>
            <a:ext cx="2095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00914"/>
            <a:ext cx="20955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276870"/>
            <a:ext cx="2095500" cy="184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13709"/>
            <a:ext cx="1905000" cy="181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1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64573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1.Vranov nad Dyjí           </a:t>
            </a:r>
            <a:r>
              <a:rPr lang="cs-CZ" dirty="0"/>
              <a:t>3</a:t>
            </a:r>
            <a:r>
              <a:rPr lang="cs-CZ" dirty="0" smtClean="0"/>
              <a:t>.Znojmo</a:t>
            </a:r>
          </a:p>
          <a:p>
            <a:pPr marL="0" indent="0">
              <a:buNone/>
            </a:pPr>
            <a:r>
              <a:rPr lang="cs-CZ" dirty="0" smtClean="0"/>
              <a:t>2.Lednice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            </a:t>
            </a:r>
            <a:r>
              <a:rPr lang="cs-CZ" dirty="0"/>
              <a:t>5.Cornštejn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</a:t>
            </a:r>
            <a:r>
              <a:rPr lang="cs-CZ" dirty="0"/>
              <a:t>4 .Špilberk </a:t>
            </a:r>
            <a:r>
              <a:rPr lang="cs-CZ" dirty="0" smtClean="0"/>
              <a:t>Brno                      6.Bítov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Poznal jsi jich alespoň 3 ? </a:t>
            </a:r>
            <a:r>
              <a:rPr lang="cs-CZ" dirty="0"/>
              <a:t>Napiš si </a:t>
            </a:r>
          </a:p>
        </p:txBody>
      </p:sp>
      <p:sp>
        <p:nvSpPr>
          <p:cNvPr id="6" name="Veselý obličej 5"/>
          <p:cNvSpPr/>
          <p:nvPr/>
        </p:nvSpPr>
        <p:spPr>
          <a:xfrm>
            <a:off x="5844836" y="5733256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0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-PPT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344</Words>
  <Application>Microsoft Office PowerPoint</Application>
  <PresentationFormat>Předvádění na obrazovce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systému Office</vt:lpstr>
      <vt:lpstr>DUM-PPT-šablona</vt:lpstr>
      <vt:lpstr>Základní škola a Mateřská škola, Šumná, okres Znojmo OP VK 1.4 75022320 Tematický celek:  Prvouka pro 1.stupeň ZŠ  Jihomoravský kraj VY_03_INOVACE_32_09 Mgr. Hana Slabá  Anotace: informace, zajímavosti, úkoly Metodika: prezentace slouží k předvedení na interaktivní tabuli</vt:lpstr>
      <vt:lpstr>Jihomoravský kraj</vt:lpstr>
      <vt:lpstr>Průmysl</vt:lpstr>
      <vt:lpstr>Prezentace aplikace PowerPoint</vt:lpstr>
      <vt:lpstr>Vodstvo</vt:lpstr>
      <vt:lpstr>Příroda</vt:lpstr>
      <vt:lpstr>Energetika </vt:lpstr>
      <vt:lpstr>Soutěž- poznej hrady a zámky </vt:lpstr>
      <vt:lpstr>Řešení </vt:lpstr>
      <vt:lpstr>Osobnosti kraje </vt:lpstr>
      <vt:lpstr>Moje okolí</vt:lpstr>
      <vt:lpstr>Zdroje</vt:lpstr>
      <vt:lpstr>Zdroje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Slabá</dc:creator>
  <cp:lastModifiedBy>Pavel Kučera</cp:lastModifiedBy>
  <cp:revision>46</cp:revision>
  <dcterms:created xsi:type="dcterms:W3CDTF">2011-12-20T19:24:22Z</dcterms:created>
  <dcterms:modified xsi:type="dcterms:W3CDTF">2012-10-23T09:15:03Z</dcterms:modified>
</cp:coreProperties>
</file>