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76" r:id="rId3"/>
    <p:sldId id="257" r:id="rId4"/>
    <p:sldId id="259" r:id="rId5"/>
    <p:sldId id="258" r:id="rId6"/>
    <p:sldId id="260" r:id="rId7"/>
    <p:sldId id="261" r:id="rId8"/>
    <p:sldId id="262" r:id="rId9"/>
    <p:sldId id="272" r:id="rId10"/>
    <p:sldId id="267" r:id="rId11"/>
    <p:sldId id="274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501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0817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03754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5244EC-4175-48B7-8893-1C2D5FEE71E9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CFC815-5A46-45F3-A9AC-CE5894387C6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24757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EC482-A758-4569-B53B-616A0FDD82B0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F8BB6C-D9B9-4932-A263-FB13B743F613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52580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9626C-3DF1-4355-96D8-320B5CF12846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CEE3AC-302D-4D86-967A-B8047CDF3A4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228021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027F31-4D0C-4FB7-86F4-483988027E3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89CD2A-FA76-4BC6-884F-57430ED3F3E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7760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C312C-DD86-42C7-AA44-642485BE760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83610-1242-41F8-BCF1-C81C2950D73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147393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8DE6BA-EBD6-4D2D-93A3-9D61A38395E7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83402-085F-4261-84CD-736645F8021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079960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DA3E3-68C7-4B6C-A544-A21A84FFE49B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B1DE9-D93F-4AC0-9A81-EDF7F9881DF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53660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96A190-EDDB-4E7E-BBB5-1199645B87E1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4679E-53EF-44F7-A220-3AB6B82095F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98636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0244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Klepnutím na ikonu přidáte obrázek.</a:t>
            </a:r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7E7B6-1148-4819-83C1-93A9A2198358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8F5FB-3D28-45C4-A617-2DC30E1EE4F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69955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CA0431-E4D4-4DE3-86B5-D6C42C57610F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5A6892-C2A8-4DF8-8A5B-42D464F1CBC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88880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E1FBAC-0F3B-457E-A191-AC25AA5AD41E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F2433E-4985-4E69-B32D-0E449756B94F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73191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1345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816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2526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392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901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7909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8977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04C1D-0067-4F9C-9F53-B2382F374A94}" type="datetimeFigureOut">
              <a:rPr lang="cs-CZ" smtClean="0"/>
              <a:t>23.10.2012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795DE-408D-4422-A03C-914FECAB06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6445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205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BF81898-8288-4959-B390-ABFE9EFC45CC}" type="datetime1">
              <a:rPr lang="cs-CZ"/>
              <a:pPr>
                <a:defRPr/>
              </a:pPr>
              <a:t>23.10.2012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Dostupné z Metodického portálu www.rvp.cz, ISSN: 1802-4785, financovaného z ESF a státního rozpočtu ČR. Provozováno Výzkumným ústavem pedagogickým v Praze.</a:t>
            </a:r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973A51F-8B48-47BD-ABE0-9B99F66BA9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4217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thumb/b/b6/Schloss_Frauenberg.jpg/254px-Schloss_Frauenberg.jpg" TargetMode="External"/><Relationship Id="rId7" Type="http://schemas.openxmlformats.org/officeDocument/2006/relationships/hyperlink" Target="http://upload.wikimedia.org/wikipedia/commons/thumb/3/38/ZvikovPanorama.jpg/640px-ZvikovPanorama.jpg" TargetMode="External"/><Relationship Id="rId2" Type="http://schemas.openxmlformats.org/officeDocument/2006/relationships/hyperlink" Target="http://upload.wikimedia.org/wikipedia/commons/thumb/5/50/2004_Jihocesky_kraj.PNG/240px-2004_Jihocesky_kraj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upload.wikimedia.org/wikipedia/commons/thumb/e/ed/Ceskykrumlov.JPG/254px-Ceskykrumlov.JPG" TargetMode="External"/><Relationship Id="rId5" Type="http://schemas.openxmlformats.org/officeDocument/2006/relationships/hyperlink" Target="http://upload.wikimedia.org/wikipedia/commons/thumb/2/21/Landstejn7.JPG/220px-Landstejn7.JPG" TargetMode="External"/><Relationship Id="rId4" Type="http://schemas.openxmlformats.org/officeDocument/2006/relationships/hyperlink" Target="http://upload.wikimedia.org/wikipedia/commons/thumb/0/01/Cervena_Lhota,_Czech_Republic.jpg/220px-Cervena_Lhota,_Czech_Republic.jpg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Rozloha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://cs.wikipedia.org/wiki/Soubor:2004_Jihocesky_kraj.PNG" TargetMode="External"/><Relationship Id="rId4" Type="http://schemas.openxmlformats.org/officeDocument/2006/relationships/hyperlink" Target="http://cs.wikipedia.org/wiki/Kilometr_%C4%8Dtvere%C4%8Dn%C3%AD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Madeta" TargetMode="External"/><Relationship Id="rId3" Type="http://schemas.openxmlformats.org/officeDocument/2006/relationships/hyperlink" Target="http://cs.wikipedia.org/wiki/Grafit" TargetMode="External"/><Relationship Id="rId7" Type="http://schemas.openxmlformats.org/officeDocument/2006/relationships/hyperlink" Target="http://cs.wikipedia.org/wiki/Jitex" TargetMode="External"/><Relationship Id="rId2" Type="http://schemas.openxmlformats.org/officeDocument/2006/relationships/hyperlink" Target="http://cs.wikipedia.org/wiki/V%C3%A1pene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s.wikipedia.org/wiki/%C4%8Cesk%C3%A9_Bud%C4%9Bjovice" TargetMode="External"/><Relationship Id="rId5" Type="http://schemas.openxmlformats.org/officeDocument/2006/relationships/hyperlink" Target="http://cs.wikipedia.org/wiki/Zem%C4%9Bd%C4%9Blstv%C3%AD" TargetMode="External"/><Relationship Id="rId4" Type="http://schemas.openxmlformats.org/officeDocument/2006/relationships/hyperlink" Target="http://cs.wikipedia.org/wiki/Ryb%C3%A1%C5%99stv%C3%AD" TargetMode="External"/><Relationship Id="rId9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Ne%C5%BE%C3%A1rka" TargetMode="External"/><Relationship Id="rId13" Type="http://schemas.openxmlformats.org/officeDocument/2006/relationships/hyperlink" Target="http://cs.wikipedia.org/wiki/Ro%C5%BEmberk" TargetMode="External"/><Relationship Id="rId18" Type="http://schemas.openxmlformats.org/officeDocument/2006/relationships/hyperlink" Target="http://cs.wikipedia.org/wiki/Z%C3%A1blatsk%C3%BD_rybn%C3%ADk" TargetMode="External"/><Relationship Id="rId3" Type="http://schemas.openxmlformats.org/officeDocument/2006/relationships/hyperlink" Target="http://cs.wikipedia.org/wiki/Vltava" TargetMode="External"/><Relationship Id="rId21" Type="http://schemas.openxmlformats.org/officeDocument/2006/relationships/hyperlink" Target="http://cs.wikipedia.org/wiki/Velk%C3%A1_Holn%C3%A1" TargetMode="External"/><Relationship Id="rId7" Type="http://schemas.openxmlformats.org/officeDocument/2006/relationships/hyperlink" Target="http://cs.wikipedia.org/wiki/Mal%C5%A1e" TargetMode="External"/><Relationship Id="rId12" Type="http://schemas.openxmlformats.org/officeDocument/2006/relationships/hyperlink" Target="http://cs.wikipedia.org/wiki/Voly%C5%88ka" TargetMode="External"/><Relationship Id="rId17" Type="http://schemas.openxmlformats.org/officeDocument/2006/relationships/hyperlink" Target="http://cs.wikipedia.org/wiki/Velk%C3%BD_Tis%C3%BD" TargetMode="External"/><Relationship Id="rId2" Type="http://schemas.openxmlformats.org/officeDocument/2006/relationships/image" Target="../media/image5.png"/><Relationship Id="rId16" Type="http://schemas.openxmlformats.org/officeDocument/2006/relationships/hyperlink" Target="http://cs.wikipedia.org/wiki/Dvo%C5%99i%C5%A1t%C4%9B_(rybn%C3%ADk)" TargetMode="External"/><Relationship Id="rId20" Type="http://schemas.openxmlformats.org/officeDocument/2006/relationships/hyperlink" Target="http://cs.wikipedia.org/wiki/Sta%C5%88kovsk%C3%BD_rybn%C3%ADk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s.wikipedia.org/wiki/Blanice_(p%C5%99%C3%ADtok_Otavy)" TargetMode="External"/><Relationship Id="rId11" Type="http://schemas.openxmlformats.org/officeDocument/2006/relationships/hyperlink" Target="http://cs.wikipedia.org/wiki/Skalice_(%C5%99eka)" TargetMode="External"/><Relationship Id="rId5" Type="http://schemas.openxmlformats.org/officeDocument/2006/relationships/hyperlink" Target="http://cs.wikipedia.org/wiki/Otava" TargetMode="External"/><Relationship Id="rId15" Type="http://schemas.openxmlformats.org/officeDocument/2006/relationships/hyperlink" Target="http://cs.wikipedia.org/wiki/Bezdrev" TargetMode="External"/><Relationship Id="rId10" Type="http://schemas.openxmlformats.org/officeDocument/2006/relationships/hyperlink" Target="http://cs.wikipedia.org/wiki/Stropnice" TargetMode="External"/><Relationship Id="rId19" Type="http://schemas.openxmlformats.org/officeDocument/2006/relationships/hyperlink" Target="http://cs.wikipedia.org/wiki/Deht%C3%A1%C5%99" TargetMode="External"/><Relationship Id="rId4" Type="http://schemas.openxmlformats.org/officeDocument/2006/relationships/hyperlink" Target="http://cs.wikipedia.org/wiki/Lu%C5%BEnice" TargetMode="External"/><Relationship Id="rId9" Type="http://schemas.openxmlformats.org/officeDocument/2006/relationships/hyperlink" Target="http://cs.wikipedia.org/wiki/Lomnice_(%C5%99eka)" TargetMode="External"/><Relationship Id="rId14" Type="http://schemas.openxmlformats.org/officeDocument/2006/relationships/hyperlink" Target="http://cs.wikipedia.org/wiki/Horusick%C3%BD_rybn%C3%ADk" TargetMode="External"/><Relationship Id="rId22" Type="http://schemas.openxmlformats.org/officeDocument/2006/relationships/hyperlink" Target="http://cs.wikipedia.org/wiki/Sv%C4%9Bt_(rybn%C3%ADk)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UNESC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cs.wikipedia.org/wiki/T%C5%99ebo%C5%88" TargetMode="External"/><Relationship Id="rId13" Type="http://schemas.openxmlformats.org/officeDocument/2006/relationships/hyperlink" Target="http://cs.wikipedia.org/wiki/Hlubok%C3%A1_nad_Vltavou" TargetMode="External"/><Relationship Id="rId18" Type="http://schemas.openxmlformats.org/officeDocument/2006/relationships/hyperlink" Target="http://cs.wikipedia.org/wiki/Ro%C5%BEmberk_nad_Vltavou" TargetMode="External"/><Relationship Id="rId3" Type="http://schemas.openxmlformats.org/officeDocument/2006/relationships/hyperlink" Target="http://cs.wikipedia.org/wiki/%C4%8Cesk%C3%BD_Krumlov" TargetMode="External"/><Relationship Id="rId21" Type="http://schemas.openxmlformats.org/officeDocument/2006/relationships/hyperlink" Target="http://cs.wikipedia.org/wiki/Str%C3%A1%C5%BE_nad_Ne%C5%BE%C3%A1rkou" TargetMode="External"/><Relationship Id="rId7" Type="http://schemas.openxmlformats.org/officeDocument/2006/relationships/hyperlink" Target="http://cs.wikipedia.org/wiki/T%C3%A1bor" TargetMode="External"/><Relationship Id="rId12" Type="http://schemas.openxmlformats.org/officeDocument/2006/relationships/hyperlink" Target="http://cs.wikipedia.org/wiki/Da%C4%8Dice" TargetMode="External"/><Relationship Id="rId17" Type="http://schemas.openxmlformats.org/officeDocument/2006/relationships/hyperlink" Target="http://cs.wikipedia.org/wiki/Orl%C3%ADk_nad_Vltavou" TargetMode="External"/><Relationship Id="rId2" Type="http://schemas.openxmlformats.org/officeDocument/2006/relationships/hyperlink" Target="http://cs.wikipedia.org/wiki/%C4%8Cesk%C3%A9_Bud%C4%9Bjovice" TargetMode="External"/><Relationship Id="rId16" Type="http://schemas.openxmlformats.org/officeDocument/2006/relationships/hyperlink" Target="http://cs.wikipedia.org/wiki/Land%C5%A1tejn" TargetMode="External"/><Relationship Id="rId20" Type="http://schemas.openxmlformats.org/officeDocument/2006/relationships/hyperlink" Target="http://cs.wikipedia.org/wiki/Strakonice" TargetMode="External"/><Relationship Id="rId1" Type="http://schemas.openxmlformats.org/officeDocument/2006/relationships/slideLayout" Target="../slideLayouts/slideLayout4.xml"/><Relationship Id="rId6" Type="http://schemas.openxmlformats.org/officeDocument/2006/relationships/hyperlink" Target="http://cs.wikipedia.org/wiki/Slavonice" TargetMode="External"/><Relationship Id="rId11" Type="http://schemas.openxmlformats.org/officeDocument/2006/relationships/hyperlink" Target="http://cs.wikipedia.org/wiki/%C4%8Cerven%C3%A1_Lhota_(z%C3%A1mek)" TargetMode="External"/><Relationship Id="rId5" Type="http://schemas.openxmlformats.org/officeDocument/2006/relationships/hyperlink" Target="http://cs.wikipedia.org/wiki/Prachatice" TargetMode="External"/><Relationship Id="rId15" Type="http://schemas.openxmlformats.org/officeDocument/2006/relationships/hyperlink" Target="http://cs.wikipedia.org/wiki/Kratochv%C3%ADle" TargetMode="External"/><Relationship Id="rId10" Type="http://schemas.openxmlformats.org/officeDocument/2006/relationships/hyperlink" Target="http://cs.wikipedia.org/wiki/Blatn%C3%A1" TargetMode="External"/><Relationship Id="rId19" Type="http://schemas.openxmlformats.org/officeDocument/2006/relationships/hyperlink" Target="http://cs.wikipedia.org/w/index.php?title=St%C3%A1dlec_nad_Lu%C5%BEnic%C3%AD&amp;action=edit&amp;redlink=1" TargetMode="External"/><Relationship Id="rId4" Type="http://schemas.openxmlformats.org/officeDocument/2006/relationships/hyperlink" Target="http://cs.wikipedia.org/wiki/Jind%C5%99ich%C5%AFv_Hradec" TargetMode="External"/><Relationship Id="rId9" Type="http://schemas.openxmlformats.org/officeDocument/2006/relationships/hyperlink" Target="http://cs.wikipedia.org/wiki/Bechyn%C4%9B" TargetMode="External"/><Relationship Id="rId14" Type="http://schemas.openxmlformats.org/officeDocument/2006/relationships/hyperlink" Target="http://cs.wikipedia.org/wiki/Koz%C3%AD_Hr%C3%A1dek" TargetMode="External"/><Relationship Id="rId22" Type="http://schemas.openxmlformats.org/officeDocument/2006/relationships/hyperlink" Target="http://cs.wikipedia.org/wiki/Zv%C3%ADkov_(hrad)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dpis 1"/>
          <p:cNvSpPr>
            <a:spLocks noGrp="1"/>
          </p:cNvSpPr>
          <p:nvPr>
            <p:ph type="ctrTitle"/>
          </p:nvPr>
        </p:nvSpPr>
        <p:spPr>
          <a:xfrm>
            <a:off x="611560" y="477838"/>
            <a:ext cx="7772400" cy="6380162"/>
          </a:xfrm>
        </p:spPr>
        <p:txBody>
          <a:bodyPr/>
          <a:lstStyle/>
          <a:p>
            <a:pPr eaLnBrk="1" hangingPunct="1">
              <a:defRPr/>
            </a:pPr>
            <a:r>
              <a:rPr lang="cs-CZ" sz="2400" b="1" dirty="0" smtClean="0">
                <a:latin typeface="+mn-lt"/>
              </a:rPr>
              <a:t>Základní škola a Mateřská škola, Šumná, okres Znojmo</a:t>
            </a:r>
            <a:br>
              <a:rPr lang="cs-CZ" sz="2400" b="1" dirty="0" smtClean="0">
                <a:latin typeface="+mn-lt"/>
              </a:rPr>
            </a:br>
            <a:r>
              <a:rPr lang="cs-CZ" sz="2400" b="1" dirty="0" smtClean="0">
                <a:latin typeface="+mn-lt"/>
              </a:rPr>
              <a:t>OP VK 1.4 75022320</a:t>
            </a:r>
            <a:br>
              <a:rPr lang="cs-CZ" sz="2400" b="1" dirty="0" smtClean="0">
                <a:latin typeface="+mn-lt"/>
              </a:rPr>
            </a:br>
            <a:r>
              <a:rPr lang="cs-CZ" sz="3200" b="1" dirty="0" smtClean="0">
                <a:latin typeface="+mn-lt"/>
              </a:rPr>
              <a:t>Tematický celek:  </a:t>
            </a:r>
            <a:r>
              <a:rPr lang="cs-CZ" sz="3200" b="1" i="1" dirty="0">
                <a:latin typeface="+mn-lt"/>
              </a:rPr>
              <a:t>P</a:t>
            </a:r>
            <a:r>
              <a:rPr lang="cs-CZ" sz="3200" b="1" i="1" dirty="0" smtClean="0">
                <a:latin typeface="+mn-lt"/>
              </a:rPr>
              <a:t>rvouka pro 1.stupeň ZŠ </a:t>
            </a:r>
            <a:br>
              <a:rPr lang="cs-CZ" sz="3200" b="1" i="1" dirty="0" smtClean="0">
                <a:latin typeface="+mn-lt"/>
              </a:rPr>
            </a:br>
            <a:r>
              <a:rPr lang="cs-CZ" sz="3200" b="1" i="1" dirty="0" smtClean="0">
                <a:latin typeface="+mn-lt"/>
              </a:rPr>
              <a:t>Jihočeský </a:t>
            </a:r>
            <a:r>
              <a:rPr lang="cs-CZ" sz="3200" b="1" i="1" dirty="0" smtClean="0">
                <a:latin typeface="+mn-lt"/>
              </a:rPr>
              <a:t>kraj</a:t>
            </a:r>
            <a:r>
              <a:rPr lang="cs-CZ" sz="3200" b="1" dirty="0" smtClean="0">
                <a:latin typeface="+mn-lt"/>
              </a:rPr>
              <a:t/>
            </a:r>
            <a:br>
              <a:rPr lang="cs-CZ" sz="3200" b="1" dirty="0" smtClean="0">
                <a:latin typeface="+mn-lt"/>
              </a:rPr>
            </a:br>
            <a:r>
              <a:rPr lang="cs-CZ" sz="2400" b="1" i="1" dirty="0" smtClean="0"/>
              <a:t>VY_03_INOVACE_32 </a:t>
            </a:r>
            <a:r>
              <a:rPr lang="cs-CZ" sz="2400" b="1" i="1" dirty="0" smtClean="0"/>
              <a:t>_10</a:t>
            </a:r>
            <a:r>
              <a:rPr lang="cs-CZ" sz="2400" b="1" i="1" dirty="0" smtClean="0"/>
              <a:t/>
            </a:r>
            <a:br>
              <a:rPr lang="cs-CZ" sz="2400" b="1" i="1" dirty="0" smtClean="0"/>
            </a:br>
            <a:r>
              <a:rPr lang="cs-CZ" sz="2400" b="1" i="1" dirty="0" smtClean="0"/>
              <a:t>Mgr. Hana Slabá</a:t>
            </a:r>
            <a:br>
              <a:rPr lang="cs-CZ" sz="2400" b="1" i="1" dirty="0" smtClean="0"/>
            </a:br>
            <a:r>
              <a:rPr lang="cs-CZ" sz="2400" b="1" dirty="0"/>
              <a:t/>
            </a:r>
            <a:br>
              <a:rPr lang="cs-CZ" sz="2400" b="1" dirty="0"/>
            </a:br>
            <a:r>
              <a:rPr lang="cs-CZ" sz="2400" b="1" dirty="0" smtClean="0"/>
              <a:t>Anotace: </a:t>
            </a:r>
            <a:r>
              <a:rPr lang="cs-CZ" sz="2400" b="1" i="1" dirty="0" smtClean="0"/>
              <a:t>informace, zajímavosti, úkoly</a:t>
            </a:r>
            <a:br>
              <a:rPr lang="cs-CZ" sz="2400" b="1" i="1" dirty="0" smtClean="0"/>
            </a:br>
            <a:r>
              <a:rPr lang="cs-CZ" sz="2400" b="1" dirty="0" smtClean="0"/>
              <a:t>Metodika: prezentace slouží k předvedení na interaktivní tabuli</a:t>
            </a:r>
            <a:endParaRPr lang="cs-CZ" sz="2400" dirty="0" smtClean="0">
              <a:latin typeface="+mn-lt"/>
            </a:endParaRPr>
          </a:p>
        </p:txBody>
      </p:sp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5610225"/>
            <a:ext cx="5715000" cy="124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430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 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400" dirty="0"/>
              <a:t>Znak :http://</a:t>
            </a:r>
            <a:r>
              <a:rPr lang="cs-CZ" sz="1400" dirty="0" smtClean="0"/>
              <a:t>upload.wikimedia.org/</a:t>
            </a:r>
            <a:r>
              <a:rPr lang="cs-CZ" sz="1400" dirty="0" err="1" smtClean="0"/>
              <a:t>wikipedia</a:t>
            </a:r>
            <a:r>
              <a:rPr lang="cs-CZ" sz="1400" dirty="0" smtClean="0"/>
              <a:t>/</a:t>
            </a:r>
            <a:r>
              <a:rPr lang="cs-CZ" sz="1400" dirty="0" err="1" smtClean="0"/>
              <a:t>commons</a:t>
            </a:r>
            <a:r>
              <a:rPr lang="cs-CZ" sz="1400" dirty="0" smtClean="0"/>
              <a:t>/</a:t>
            </a:r>
            <a:r>
              <a:rPr lang="cs-CZ" sz="1400" dirty="0" err="1" smtClean="0"/>
              <a:t>thumb</a:t>
            </a:r>
            <a:r>
              <a:rPr lang="cs-CZ" sz="1400" dirty="0" smtClean="0"/>
              <a:t>/5/53/</a:t>
            </a:r>
            <a:r>
              <a:rPr lang="cs-CZ" sz="1400" dirty="0" err="1" smtClean="0"/>
              <a:t>South_Bohemian_Region_CoA_CZ.svg</a:t>
            </a:r>
            <a:r>
              <a:rPr lang="cs-CZ" sz="1400" dirty="0" smtClean="0"/>
              <a:t>/498px-South_Bohemian_Region_CoA_CZ.svg.png</a:t>
            </a:r>
          </a:p>
          <a:p>
            <a:pPr marL="0" indent="0">
              <a:buNone/>
            </a:pPr>
            <a:r>
              <a:rPr lang="cs-CZ" sz="1400" dirty="0"/>
              <a:t>Mapa : </a:t>
            </a:r>
            <a:r>
              <a:rPr lang="cs-CZ" sz="1400" dirty="0">
                <a:hlinkClick r:id="rId2"/>
              </a:rPr>
              <a:t>http://</a:t>
            </a:r>
            <a:r>
              <a:rPr lang="cs-CZ" sz="1400" dirty="0" smtClean="0">
                <a:hlinkClick r:id="rId2"/>
              </a:rPr>
              <a:t>upload.wikimedia.org/wikipedia/commons/thumb/5/50/2004_Jihocesky_kraj.PNG/240px-2004_Jihocesky_kraj.PNG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Zámky </a:t>
            </a:r>
            <a:r>
              <a:rPr lang="cs-CZ" sz="1400" dirty="0"/>
              <a:t>: </a:t>
            </a:r>
            <a:r>
              <a:rPr lang="cs-CZ" sz="1400" dirty="0">
                <a:hlinkClick r:id="rId3"/>
              </a:rPr>
              <a:t>http://</a:t>
            </a:r>
            <a:r>
              <a:rPr lang="cs-CZ" sz="1400" dirty="0" smtClean="0">
                <a:hlinkClick r:id="rId3"/>
              </a:rPr>
              <a:t>upload.wikimedia.org/wikipedia/commons/thumb/b/b6/Schloss_Frauenberg.jpg/254px-Schloss_Frauenberg.jpg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>
                <a:hlinkClick r:id="rId4"/>
              </a:rPr>
              <a:t>http://</a:t>
            </a:r>
            <a:r>
              <a:rPr lang="cs-CZ" sz="1400" dirty="0" smtClean="0">
                <a:hlinkClick r:id="rId4"/>
              </a:rPr>
              <a:t>upload.wikimedia.org/wikipedia/commons/thumb/0/01/Cervena_Lhota%2C_Czech_Republic.jpg/220px-Cervena_Lhota%2C_Czech_Republic.jpg</a:t>
            </a:r>
            <a:r>
              <a:rPr lang="cs-CZ" sz="1400" dirty="0"/>
              <a:t>http://upload.wikimedia.org/wikipedia/commons/thumb/2/27/Rozmberk_vltava.JPG/220px-Rozmberk_vltava.JPG</a:t>
            </a:r>
          </a:p>
          <a:p>
            <a:pPr marL="0" indent="0">
              <a:buNone/>
            </a:pPr>
            <a:r>
              <a:rPr lang="cs-CZ" sz="1400" dirty="0">
                <a:hlinkClick r:id="rId5"/>
              </a:rPr>
              <a:t>http://</a:t>
            </a:r>
            <a:r>
              <a:rPr lang="cs-CZ" sz="1400" dirty="0" smtClean="0">
                <a:hlinkClick r:id="rId5"/>
              </a:rPr>
              <a:t>upload.wikimedia.org/wikipedia/commons/thumb/2/21/Landstejn7.JPG/220px-Landstejn7.JPG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>
                <a:hlinkClick r:id="rId6"/>
              </a:rPr>
              <a:t>http://</a:t>
            </a:r>
            <a:r>
              <a:rPr lang="cs-CZ" sz="1400" dirty="0" smtClean="0">
                <a:hlinkClick r:id="rId6"/>
              </a:rPr>
              <a:t>upload.wikimedia.org/wikipedia/commons/thumb/e/ed/Ceskykrumlov.JPG/254px-Ceskykrumlov.JPG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http://upload.wikimedia.org/wikipedia/commons/thumb/d/d1/Zvikov_%28js%29.jpg/220px-Zvikov_%28js%29.jpg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Vodstvo </a:t>
            </a:r>
            <a:r>
              <a:rPr lang="cs-CZ" sz="1400" dirty="0"/>
              <a:t>: </a:t>
            </a:r>
            <a:r>
              <a:rPr lang="cs-CZ" sz="1400" dirty="0">
                <a:hlinkClick r:id="rId7"/>
              </a:rPr>
              <a:t>http://</a:t>
            </a:r>
            <a:r>
              <a:rPr lang="cs-CZ" sz="1400" dirty="0" smtClean="0">
                <a:hlinkClick r:id="rId7"/>
              </a:rPr>
              <a:t>upload.wikimedia.org/wikipedia/commons/thumb/3/38/ZvikovPanorama.jpg/640px-ZvikovPanorama.jpg</a:t>
            </a:r>
            <a:endParaRPr lang="cs-CZ" sz="1400" dirty="0" smtClean="0"/>
          </a:p>
          <a:p>
            <a:pPr marL="0" indent="0">
              <a:buNone/>
            </a:pPr>
            <a:r>
              <a:rPr lang="cs-CZ" sz="1400" dirty="0"/>
              <a:t>Osobnosti :http://upload.wikimedia.org/</a:t>
            </a:r>
            <a:r>
              <a:rPr lang="cs-CZ" sz="1400" dirty="0" err="1"/>
              <a:t>wikipedia</a:t>
            </a:r>
            <a:r>
              <a:rPr lang="cs-CZ" sz="1400" dirty="0"/>
              <a:t>/</a:t>
            </a:r>
            <a:r>
              <a:rPr lang="cs-CZ" sz="1400" dirty="0" err="1"/>
              <a:t>commons</a:t>
            </a:r>
            <a:r>
              <a:rPr lang="cs-CZ" sz="1400" dirty="0"/>
              <a:t>/</a:t>
            </a:r>
            <a:r>
              <a:rPr lang="cs-CZ" sz="1400" dirty="0" err="1"/>
              <a:t>thumb</a:t>
            </a:r>
            <a:r>
              <a:rPr lang="cs-CZ" sz="1400" dirty="0"/>
              <a:t>/3/33/Tom%C3%A1%C5%A1_Verner%2C_DOD_Pra%C5%BEsk%C3%BD_okruh.jpg/200px-Tom%C3%A1%C5%A1_Verner%2C_DOD_Pra%C5%BEsk%C3%BD_okruh.jpg</a:t>
            </a:r>
          </a:p>
        </p:txBody>
      </p:sp>
    </p:spTree>
    <p:extLst>
      <p:ext uri="{BB962C8B-B14F-4D97-AF65-F5344CB8AC3E}">
        <p14:creationId xmlns:p14="http://schemas.microsoft.com/office/powerpoint/2010/main" val="950850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Jihočeský kraj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700" y="836712"/>
            <a:ext cx="1894028" cy="1923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28642" y="2924944"/>
            <a:ext cx="12961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Znak kraje</a:t>
            </a:r>
            <a:endParaRPr lang="cs-CZ" sz="2000" dirty="0"/>
          </a:p>
        </p:txBody>
      </p:sp>
      <p:graphicFrame>
        <p:nvGraphicFramePr>
          <p:cNvPr id="11" name="Zástupný symbol pro obsah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6109198"/>
              </p:ext>
            </p:extLst>
          </p:nvPr>
        </p:nvGraphicFramePr>
        <p:xfrm>
          <a:off x="3203848" y="1647480"/>
          <a:ext cx="2857500" cy="1005840"/>
        </p:xfrm>
        <a:graphic>
          <a:graphicData uri="http://schemas.openxmlformats.org/drawingml/2006/table">
            <a:tbl>
              <a:tblPr/>
              <a:tblGrid>
                <a:gridCol w="1428750"/>
                <a:gridCol w="1428750"/>
              </a:tblGrid>
              <a:tr h="0">
                <a:tc>
                  <a:txBody>
                    <a:bodyPr/>
                    <a:lstStyle/>
                    <a:p>
                      <a:r>
                        <a:rPr lang="cs-CZ">
                          <a:hlinkClick r:id="rId3" tooltip="Rozloha"/>
                        </a:rPr>
                        <a:t>Rozloha</a:t>
                      </a:r>
                      <a:r>
                        <a:rPr lang="cs-CZ"/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/>
                        <a:t>10 056 </a:t>
                      </a:r>
                      <a:r>
                        <a:rPr lang="cs-CZ">
                          <a:hlinkClick r:id="rId4" tooltip="Kilometr čtvereční"/>
                        </a:rPr>
                        <a:t>km²</a:t>
                      </a:r>
                      <a:endParaRPr lang="cs-CZ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/>
                        <a:t>Počet obyvatel: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642 734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12" name="Tabulk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3631840"/>
              </p:ext>
            </p:extLst>
          </p:nvPr>
        </p:nvGraphicFramePr>
        <p:xfrm>
          <a:off x="3203848" y="1647480"/>
          <a:ext cx="2857500" cy="1005840"/>
        </p:xfrm>
        <a:graphic>
          <a:graphicData uri="http://schemas.openxmlformats.org/drawingml/2006/table">
            <a:tbl>
              <a:tblPr/>
              <a:tblGrid>
                <a:gridCol w="1428750"/>
                <a:gridCol w="1428750"/>
              </a:tblGrid>
              <a:tr h="0">
                <a:tc>
                  <a:txBody>
                    <a:bodyPr/>
                    <a:lstStyle/>
                    <a:p>
                      <a:r>
                        <a:rPr lang="cs-CZ" dirty="0">
                          <a:hlinkClick r:id="rId3" tooltip="Rozloha"/>
                        </a:rPr>
                        <a:t>Rozloha</a:t>
                      </a:r>
                      <a:r>
                        <a:rPr lang="cs-CZ" dirty="0"/>
                        <a:t>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10 056 </a:t>
                      </a:r>
                      <a:r>
                        <a:rPr lang="cs-CZ" dirty="0">
                          <a:hlinkClick r:id="rId4" tooltip="Kilometr čtvereční"/>
                        </a:rPr>
                        <a:t>km²</a:t>
                      </a:r>
                      <a:endParaRPr lang="cs-CZ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cs-CZ" dirty="0"/>
                        <a:t>Počet obyvatel: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642 734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2" name="Picture 4" descr="2004 Jihocesky kraj.PNG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077072"/>
            <a:ext cx="4572000" cy="27809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bdélník 4"/>
          <p:cNvSpPr/>
          <p:nvPr/>
        </p:nvSpPr>
        <p:spPr>
          <a:xfrm>
            <a:off x="229700" y="4234512"/>
            <a:ext cx="3622220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000" dirty="0" smtClean="0"/>
              <a:t>Nejvyšší </a:t>
            </a:r>
            <a:r>
              <a:rPr lang="cs-CZ" sz="2000" dirty="0"/>
              <a:t>bod : Plechý (1 378 m)</a:t>
            </a:r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3205162" y="3628122"/>
            <a:ext cx="56873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sz="2400" dirty="0">
                <a:solidFill>
                  <a:prstClr val="black"/>
                </a:solidFill>
              </a:rPr>
              <a:t>Krajské město : České Budějovice</a:t>
            </a:r>
          </a:p>
        </p:txBody>
      </p:sp>
    </p:spTree>
    <p:extLst>
      <p:ext uri="{BB962C8B-B14F-4D97-AF65-F5344CB8AC3E}">
        <p14:creationId xmlns:p14="http://schemas.microsoft.com/office/powerpoint/2010/main" val="209489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Průmysl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Převažuje těžba štěrkopísků, stavebního kamene, cihlářských hlín a v omezené míře keramických jílů ,</a:t>
            </a:r>
            <a:r>
              <a:rPr lang="cs-CZ" dirty="0" smtClean="0">
                <a:hlinkClick r:id="rId2" tooltip="Vápenec"/>
              </a:rPr>
              <a:t>vápence</a:t>
            </a:r>
            <a:r>
              <a:rPr lang="cs-CZ" dirty="0" smtClean="0"/>
              <a:t> a </a:t>
            </a:r>
            <a:r>
              <a:rPr lang="cs-CZ" dirty="0" smtClean="0">
                <a:hlinkClick r:id="rId3" tooltip="Grafit"/>
              </a:rPr>
              <a:t>grafitu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Dalším důležitým odvětvím je </a:t>
            </a:r>
            <a:r>
              <a:rPr lang="cs-CZ" dirty="0" smtClean="0">
                <a:hlinkClick r:id="rId4" tooltip="Rybářství"/>
              </a:rPr>
              <a:t>rybářství</a:t>
            </a:r>
            <a:r>
              <a:rPr lang="cs-CZ" dirty="0" smtClean="0"/>
              <a:t> a </a:t>
            </a:r>
            <a:r>
              <a:rPr lang="cs-CZ" dirty="0" smtClean="0">
                <a:hlinkClick r:id="rId5" tooltip="Zemědělství"/>
              </a:rPr>
              <a:t>zemědělství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Nejvíce průmyslové výroby je soustředěno v okolí </a:t>
            </a:r>
            <a:r>
              <a:rPr lang="cs-CZ" dirty="0" smtClean="0">
                <a:hlinkClick r:id="rId6" tooltip="České Budějovice"/>
              </a:rPr>
              <a:t>Českých Budějovic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dirty="0" smtClean="0"/>
              <a:t> Textilní průmysl (</a:t>
            </a:r>
            <a:r>
              <a:rPr lang="cs-CZ" dirty="0" err="1" smtClean="0">
                <a:hlinkClick r:id="rId7" tooltip="Jitex"/>
              </a:rPr>
              <a:t>Jitex</a:t>
            </a:r>
            <a:r>
              <a:rPr lang="cs-CZ" dirty="0" smtClean="0">
                <a:hlinkClick r:id="rId7" tooltip="Jitex"/>
              </a:rPr>
              <a:t> Písek</a:t>
            </a:r>
            <a:r>
              <a:rPr lang="cs-CZ" dirty="0" smtClean="0"/>
              <a:t>), potravinářský průmyslu (</a:t>
            </a:r>
            <a:r>
              <a:rPr lang="cs-CZ" dirty="0" smtClean="0">
                <a:hlinkClick r:id="rId8" tooltip="Madeta"/>
              </a:rPr>
              <a:t>Jihočeské mlékárny</a:t>
            </a:r>
            <a:r>
              <a:rPr lang="cs-CZ" dirty="0" smtClean="0"/>
              <a:t>).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5373216"/>
            <a:ext cx="2095500" cy="1400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3646763" y="6404059"/>
            <a:ext cx="33293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Grafitový důl v Českém Krumlově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3673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7064" y="5603465"/>
            <a:ext cx="6096000" cy="120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Vodstvo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řeky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2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  <a:p>
            <a:r>
              <a:rPr lang="cs-CZ" dirty="0" smtClean="0"/>
              <a:t>10 nejdelších řek v Jihočeském kraji: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3" tooltip="Vltava"/>
              </a:rPr>
              <a:t>Vltava</a:t>
            </a:r>
            <a:r>
              <a:rPr lang="cs-CZ" dirty="0" smtClean="0">
                <a:effectLst/>
              </a:rPr>
              <a:t> 430,2 km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4" tooltip="Lužnice"/>
              </a:rPr>
              <a:t>Lužnice</a:t>
            </a:r>
            <a:r>
              <a:rPr lang="cs-CZ" dirty="0" smtClean="0">
                <a:effectLst/>
              </a:rPr>
              <a:t> 153 km (v ČR,JČ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5" tooltip="Otava"/>
              </a:rPr>
              <a:t>Otava</a:t>
            </a:r>
            <a:r>
              <a:rPr lang="cs-CZ" dirty="0" smtClean="0">
                <a:effectLst/>
              </a:rPr>
              <a:t> 113 km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6" tooltip="Blanice (přítok Otavy)"/>
              </a:rPr>
              <a:t>Blanice</a:t>
            </a:r>
            <a:r>
              <a:rPr lang="cs-CZ" dirty="0" smtClean="0">
                <a:effectLst/>
              </a:rPr>
              <a:t> 93,3 km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7" tooltip="Malše"/>
              </a:rPr>
              <a:t>Malše</a:t>
            </a:r>
            <a:r>
              <a:rPr lang="cs-CZ" dirty="0" smtClean="0">
                <a:effectLst/>
              </a:rPr>
              <a:t> 89,5 km (v ČR)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8" tooltip="Nežárka"/>
              </a:rPr>
              <a:t>Nežárka</a:t>
            </a:r>
            <a:r>
              <a:rPr lang="cs-CZ" dirty="0" smtClean="0">
                <a:effectLst/>
              </a:rPr>
              <a:t> 56,2 km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9" tooltip="Lomnice (řeka)"/>
              </a:rPr>
              <a:t>Lomnice</a:t>
            </a:r>
            <a:r>
              <a:rPr lang="cs-CZ" dirty="0" smtClean="0">
                <a:effectLst/>
              </a:rPr>
              <a:t> 59,5 km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0" tooltip="Stropnice"/>
              </a:rPr>
              <a:t>Stropnice</a:t>
            </a:r>
            <a:r>
              <a:rPr lang="cs-CZ" dirty="0" smtClean="0">
                <a:effectLst/>
              </a:rPr>
              <a:t> 54 km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1" tooltip="Skalice (řeka)"/>
              </a:rPr>
              <a:t>Skalice</a:t>
            </a:r>
            <a:r>
              <a:rPr lang="cs-CZ" dirty="0" smtClean="0">
                <a:effectLst/>
              </a:rPr>
              <a:t> 52,5 km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2" tooltip="Volyňka"/>
              </a:rPr>
              <a:t>Volyňka</a:t>
            </a:r>
            <a:r>
              <a:rPr lang="cs-CZ" dirty="0" smtClean="0">
                <a:effectLst/>
              </a:rPr>
              <a:t> 49,1 km</a:t>
            </a:r>
            <a:endParaRPr lang="cs-CZ" dirty="0">
              <a:effectLst/>
            </a:endParaRP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rybníky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Arial"/>
              <a:buChar char="•"/>
            </a:pPr>
            <a:endParaRPr lang="cs-CZ" dirty="0" smtClean="0">
              <a:effectLst/>
            </a:endParaRPr>
          </a:p>
          <a:p>
            <a:endParaRPr lang="cs-CZ" b="1" dirty="0" smtClean="0"/>
          </a:p>
          <a:p>
            <a:r>
              <a:rPr lang="cs-CZ" dirty="0" smtClean="0"/>
              <a:t>10 největších rybníků v Jihočeském kraji podle rozlohy vodní plochy: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3" tooltip="Rožmberk"/>
              </a:rPr>
              <a:t>Rožmberk</a:t>
            </a:r>
            <a:r>
              <a:rPr lang="cs-CZ" dirty="0" smtClean="0">
                <a:effectLst/>
              </a:rPr>
              <a:t> 489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4" tooltip="Horusický rybník"/>
              </a:rPr>
              <a:t>Horusický rybník</a:t>
            </a:r>
            <a:r>
              <a:rPr lang="cs-CZ" dirty="0" smtClean="0">
                <a:effectLst/>
              </a:rPr>
              <a:t> 416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5" tooltip="Bezdrev"/>
              </a:rPr>
              <a:t>Bezdrev</a:t>
            </a:r>
            <a:r>
              <a:rPr lang="cs-CZ" dirty="0" smtClean="0">
                <a:effectLst/>
              </a:rPr>
              <a:t> 394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6" tooltip="Dvořiště (rybník)"/>
              </a:rPr>
              <a:t>Dvořiště</a:t>
            </a:r>
            <a:r>
              <a:rPr lang="cs-CZ" dirty="0" smtClean="0">
                <a:effectLst/>
              </a:rPr>
              <a:t> 337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7" tooltip="Velký Tisý"/>
              </a:rPr>
              <a:t>Velký Tisý</a:t>
            </a:r>
            <a:r>
              <a:rPr lang="cs-CZ" dirty="0" smtClean="0">
                <a:effectLst/>
              </a:rPr>
              <a:t> 317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8" tooltip="Záblatský rybník"/>
              </a:rPr>
              <a:t>Záblatský rybník</a:t>
            </a:r>
            <a:r>
              <a:rPr lang="cs-CZ" dirty="0" smtClean="0">
                <a:effectLst/>
              </a:rPr>
              <a:t> 305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19" tooltip="Dehtář"/>
              </a:rPr>
              <a:t>Dehtář</a:t>
            </a:r>
            <a:r>
              <a:rPr lang="cs-CZ" dirty="0" smtClean="0">
                <a:effectLst/>
              </a:rPr>
              <a:t> 246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20" tooltip="Staňkovský rybník"/>
              </a:rPr>
              <a:t>Staňkovský rybník</a:t>
            </a:r>
            <a:r>
              <a:rPr lang="cs-CZ" dirty="0" smtClean="0">
                <a:effectLst/>
              </a:rPr>
              <a:t> 241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21" tooltip="Velká Holná"/>
              </a:rPr>
              <a:t>Velká </a:t>
            </a:r>
            <a:r>
              <a:rPr lang="cs-CZ" dirty="0" err="1" smtClean="0">
                <a:effectLst/>
                <a:hlinkClick r:id="rId21" tooltip="Velká Holná"/>
              </a:rPr>
              <a:t>Holná</a:t>
            </a:r>
            <a:r>
              <a:rPr lang="cs-CZ" dirty="0" smtClean="0">
                <a:effectLst/>
              </a:rPr>
              <a:t> 230 ha</a:t>
            </a:r>
          </a:p>
          <a:p>
            <a:pPr>
              <a:buFont typeface="Arial"/>
              <a:buChar char="•"/>
            </a:pPr>
            <a:r>
              <a:rPr lang="cs-CZ" dirty="0" smtClean="0">
                <a:effectLst/>
                <a:hlinkClick r:id="rId22" tooltip="Svět (rybník)"/>
              </a:rPr>
              <a:t>Svět</a:t>
            </a:r>
            <a:r>
              <a:rPr lang="cs-CZ" dirty="0" smtClean="0">
                <a:effectLst/>
              </a:rPr>
              <a:t> 201,5 ha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2284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</a:t>
            </a:r>
            <a:r>
              <a:rPr lang="cs-CZ" dirty="0" smtClean="0"/>
              <a:t>amátky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Na území Jihočeského kraje se nachází množství historicky cenných památek i ucelených městských památkových rezervací. Centrum Českého Krumlova bylo dokonce zapsáno na Seznam světového přírodního a kulturního dědictví </a:t>
            </a:r>
            <a:r>
              <a:rPr lang="cs-CZ" dirty="0" smtClean="0">
                <a:hlinkClick r:id="rId2" tooltip="UNESCO"/>
              </a:rPr>
              <a:t>UNESCO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10528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cs-CZ" b="1" dirty="0" smtClean="0"/>
              <a:t>Městské památkové rezervace</a:t>
            </a:r>
            <a:br>
              <a:rPr lang="cs-CZ" b="1" dirty="0" smtClean="0"/>
            </a:br>
            <a:r>
              <a:rPr lang="cs-CZ" b="1" dirty="0" smtClean="0"/>
              <a:t>   </a:t>
            </a:r>
            <a:r>
              <a:rPr lang="cs-CZ" b="1" dirty="0"/>
              <a:t>Hrady a zámky                             </a:t>
            </a:r>
            <a:r>
              <a:rPr lang="cs-CZ" b="1" dirty="0" smtClean="0"/>
              <a:t/>
            </a:r>
            <a:br>
              <a:rPr lang="cs-CZ" b="1" dirty="0" smtClean="0"/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>
          <a:xfrm>
            <a:off x="251520" y="2204864"/>
            <a:ext cx="4038600" cy="4464496"/>
          </a:xfrm>
          <a:solidFill>
            <a:srgbClr val="FFFF00"/>
          </a:solidFill>
        </p:spPr>
        <p:txBody>
          <a:bodyPr>
            <a:normAutofit fontScale="47500" lnSpcReduction="20000"/>
          </a:bodyPr>
          <a:lstStyle/>
          <a:p>
            <a:endParaRPr lang="cs-CZ" sz="5100" b="1" dirty="0" smtClean="0"/>
          </a:p>
          <a:p>
            <a:pPr marL="0" indent="0">
              <a:buNone/>
            </a:pPr>
            <a:r>
              <a:rPr lang="cs-CZ" sz="5100" dirty="0" smtClean="0">
                <a:effectLst/>
                <a:hlinkClick r:id="rId2" tooltip="České Budějovice"/>
              </a:rPr>
              <a:t>České Budějovice</a:t>
            </a:r>
            <a:endParaRPr lang="cs-CZ" sz="5100" dirty="0" smtClean="0">
              <a:effectLst/>
            </a:endParaRPr>
          </a:p>
          <a:p>
            <a:pPr marL="0" indent="0">
              <a:buNone/>
            </a:pPr>
            <a:r>
              <a:rPr lang="cs-CZ" sz="5100" dirty="0" smtClean="0">
                <a:effectLst/>
                <a:hlinkClick r:id="rId3" tooltip="Český Krumlov"/>
              </a:rPr>
              <a:t>Český Krumlov</a:t>
            </a:r>
            <a:endParaRPr lang="cs-CZ" sz="5100" dirty="0" smtClean="0">
              <a:effectLst/>
            </a:endParaRPr>
          </a:p>
          <a:p>
            <a:pPr marL="0" indent="0">
              <a:buNone/>
            </a:pPr>
            <a:r>
              <a:rPr lang="cs-CZ" sz="5100" dirty="0" smtClean="0">
                <a:effectLst/>
                <a:hlinkClick r:id="rId4" tooltip="Jindřichův Hradec"/>
              </a:rPr>
              <a:t>Jindřichův Hradec</a:t>
            </a:r>
            <a:endParaRPr lang="cs-CZ" sz="5100" dirty="0" smtClean="0">
              <a:effectLst/>
            </a:endParaRPr>
          </a:p>
          <a:p>
            <a:pPr marL="0" indent="0">
              <a:buNone/>
            </a:pPr>
            <a:r>
              <a:rPr lang="cs-CZ" sz="5100" dirty="0" smtClean="0">
                <a:effectLst/>
                <a:hlinkClick r:id="rId5" tooltip="Prachatice"/>
              </a:rPr>
              <a:t>Prachatice</a:t>
            </a:r>
            <a:endParaRPr lang="cs-CZ" sz="5100" dirty="0" smtClean="0">
              <a:effectLst/>
            </a:endParaRPr>
          </a:p>
          <a:p>
            <a:pPr marL="0" indent="0">
              <a:buNone/>
            </a:pPr>
            <a:r>
              <a:rPr lang="cs-CZ" sz="5100" dirty="0" smtClean="0">
                <a:effectLst/>
                <a:hlinkClick r:id="rId6" tooltip="Slavonice"/>
              </a:rPr>
              <a:t>Slavonice</a:t>
            </a:r>
            <a:endParaRPr lang="cs-CZ" sz="5100" dirty="0" smtClean="0">
              <a:effectLst/>
            </a:endParaRPr>
          </a:p>
          <a:p>
            <a:pPr marL="0" indent="0">
              <a:buNone/>
            </a:pPr>
            <a:r>
              <a:rPr lang="cs-CZ" sz="5100" dirty="0" smtClean="0">
                <a:effectLst/>
                <a:hlinkClick r:id="rId7" tooltip="Tábor"/>
              </a:rPr>
              <a:t>Tábor</a:t>
            </a:r>
            <a:endParaRPr lang="cs-CZ" sz="5100" dirty="0" smtClean="0">
              <a:effectLst/>
            </a:endParaRPr>
          </a:p>
          <a:p>
            <a:pPr marL="0" indent="0">
              <a:buNone/>
            </a:pPr>
            <a:r>
              <a:rPr lang="cs-CZ" sz="5100" dirty="0" smtClean="0">
                <a:effectLst/>
                <a:hlinkClick r:id="rId8" tooltip="Třeboň"/>
              </a:rPr>
              <a:t>Třeboň</a:t>
            </a:r>
            <a:endParaRPr lang="cs-CZ" sz="5100" dirty="0" smtClean="0">
              <a:effectLst/>
            </a:endParaRPr>
          </a:p>
          <a:p>
            <a:pPr marL="0" indent="0">
              <a:buNone/>
            </a:pPr>
            <a:endParaRPr lang="cs-CZ" dirty="0" smtClean="0">
              <a:effectLst/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>
          <a:xfrm>
            <a:off x="4788024" y="2060848"/>
            <a:ext cx="4038600" cy="4525963"/>
          </a:xfrm>
          <a:solidFill>
            <a:srgbClr val="92D050"/>
          </a:solidFill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cs-CZ" sz="3300" dirty="0" smtClean="0">
                <a:effectLst/>
                <a:hlinkClick r:id="rId9" tooltip="Bechyně"/>
              </a:rPr>
              <a:t>Bechyně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0" tooltip="Blatná"/>
              </a:rPr>
              <a:t>Blatná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1" tooltip="Červená Lhota (zámek)"/>
              </a:rPr>
              <a:t>Červená Lhota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3" tooltip="Český Krumlov"/>
              </a:rPr>
              <a:t>Český Krumlov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2" tooltip="Dačice"/>
              </a:rPr>
              <a:t>Dačice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3" tooltip="Hluboká nad Vltavou"/>
              </a:rPr>
              <a:t>Hluboká nad Vltavou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4" tooltip="Jindřichův Hradec"/>
              </a:rPr>
              <a:t>Jindřichův Hradec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4" tooltip="Kozí Hrádek"/>
              </a:rPr>
              <a:t>Kozí Hrádek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5" tooltip="Kratochvíle"/>
              </a:rPr>
              <a:t>Kratochvíle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6" tooltip="Landštejn"/>
              </a:rPr>
              <a:t>Landštejn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7" tooltip="Orlík nad Vltavou"/>
              </a:rPr>
              <a:t>Orlík nad Vltavou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18" tooltip="Rožmberk nad Vltavou"/>
              </a:rPr>
              <a:t>Rožmberk nad Vltavou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solidFill>
                  <a:srgbClr val="BA0000"/>
                </a:solidFill>
                <a:effectLst/>
                <a:hlinkClick r:id="rId19" tooltip="Stádlec nad Lužnicí (stránka neexistuje)"/>
              </a:rPr>
              <a:t>Stádlec nad Lužnicí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20" tooltip="Strakonice"/>
              </a:rPr>
              <a:t>Strakonice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21" tooltip="Stráž nad Nežárkou"/>
              </a:rPr>
              <a:t>Stráž nad Nežárkou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8" tooltip="Třeboň"/>
              </a:rPr>
              <a:t>Třeboň</a:t>
            </a:r>
            <a:endParaRPr lang="cs-CZ" sz="3300" dirty="0" smtClean="0">
              <a:effectLst/>
            </a:endParaRPr>
          </a:p>
          <a:p>
            <a:pPr marL="0" indent="0">
              <a:buNone/>
            </a:pPr>
            <a:r>
              <a:rPr lang="cs-CZ" sz="3300" dirty="0" smtClean="0">
                <a:effectLst/>
                <a:hlinkClick r:id="rId22" tooltip="Zvíkov (hrad)"/>
              </a:rPr>
              <a:t>Zvíkov</a:t>
            </a:r>
            <a:endParaRPr lang="cs-CZ" sz="3300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972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656" y="188640"/>
            <a:ext cx="2376264" cy="18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540370" y="2115610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Červená Lhota</a:t>
            </a:r>
            <a:endParaRPr lang="cs-CZ" dirty="0"/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95084" y="3645024"/>
            <a:ext cx="2808312" cy="21786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6297714" y="6183692"/>
            <a:ext cx="21291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Hluboká nad Vltavou</a:t>
            </a:r>
            <a:endParaRPr lang="cs-CZ" dirty="0"/>
          </a:p>
        </p:txBody>
      </p:sp>
      <p:sp>
        <p:nvSpPr>
          <p:cNvPr id="14" name="Obdélník 13"/>
          <p:cNvSpPr/>
          <p:nvPr/>
        </p:nvSpPr>
        <p:spPr>
          <a:xfrm>
            <a:off x="6588225" y="2096572"/>
            <a:ext cx="201622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dirty="0">
                <a:solidFill>
                  <a:prstClr val="black"/>
                </a:solidFill>
              </a:rPr>
              <a:t>Český Krumlov</a:t>
            </a:r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645024"/>
            <a:ext cx="2736304" cy="220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ovéPole 14"/>
          <p:cNvSpPr txBox="1"/>
          <p:nvPr/>
        </p:nvSpPr>
        <p:spPr>
          <a:xfrm>
            <a:off x="3707904" y="6183692"/>
            <a:ext cx="765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Zvíkov</a:t>
            </a:r>
            <a:endParaRPr lang="cs-CZ" dirty="0"/>
          </a:p>
        </p:txBody>
      </p:sp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42" y="3645024"/>
            <a:ext cx="2376264" cy="22072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" name="TextovéPole 15"/>
          <p:cNvSpPr txBox="1"/>
          <p:nvPr/>
        </p:nvSpPr>
        <p:spPr>
          <a:xfrm>
            <a:off x="276795" y="6183692"/>
            <a:ext cx="22921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Rožmberk nad Vltavou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88641"/>
            <a:ext cx="2736304" cy="18162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3347864" y="2465904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Landštejn</a:t>
            </a:r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9882" y="277297"/>
            <a:ext cx="2419350" cy="181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503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0" y="2776537"/>
            <a:ext cx="1905000" cy="2543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Osobnosti  kraje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dirty="0" smtClean="0"/>
              <a:t>Karel Poborský (* 1972), bývalý český fotbalista</a:t>
            </a:r>
          </a:p>
          <a:p>
            <a:pPr marL="0" indent="0">
              <a:buNone/>
            </a:pPr>
            <a:r>
              <a:rPr lang="fi-FI" sz="2000" dirty="0" smtClean="0"/>
              <a:t>Milan Michálek (* 1984), český hokejista</a:t>
            </a:r>
            <a:endParaRPr lang="cs-CZ" sz="2000" dirty="0" smtClean="0"/>
          </a:p>
          <a:p>
            <a:pPr marL="0" indent="0">
              <a:buNone/>
            </a:pPr>
            <a:r>
              <a:rPr lang="pt-BR" sz="2000" dirty="0"/>
              <a:t>Dana Morávková (* 1971), herečka a moderátorka</a:t>
            </a:r>
            <a:endParaRPr lang="cs-CZ" sz="2000" dirty="0"/>
          </a:p>
        </p:txBody>
      </p:sp>
      <p:sp>
        <p:nvSpPr>
          <p:cNvPr id="5" name="Obdélník 4"/>
          <p:cNvSpPr/>
          <p:nvPr/>
        </p:nvSpPr>
        <p:spPr>
          <a:xfrm>
            <a:off x="219075" y="3724960"/>
            <a:ext cx="228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>
                <a:solidFill>
                  <a:prstClr val="black"/>
                </a:solidFill>
              </a:rPr>
              <a:t>Petr Muk (1965-2010), zpěvák 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219075" y="3105835"/>
            <a:ext cx="663892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Tomáš Verner (* 1986), krasobruslař, mistr Evropy 2008</a:t>
            </a:r>
          </a:p>
        </p:txBody>
      </p:sp>
      <p:sp>
        <p:nvSpPr>
          <p:cNvPr id="9" name="Obdélník 8"/>
          <p:cNvSpPr/>
          <p:nvPr/>
        </p:nvSpPr>
        <p:spPr>
          <a:xfrm>
            <a:off x="2339752" y="5213538"/>
            <a:ext cx="68042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Kateřina Neumannová (* 1973), olympijská vítězka a mistryně světa v běhu na lyžích</a:t>
            </a:r>
          </a:p>
          <a:p>
            <a:r>
              <a:rPr lang="cs-CZ" dirty="0"/>
              <a:t> Stanislav Neckář (* 1975), hokejista</a:t>
            </a:r>
          </a:p>
        </p:txBody>
      </p:sp>
    </p:spTree>
    <p:extLst>
      <p:ext uri="{BB962C8B-B14F-4D97-AF65-F5344CB8AC3E}">
        <p14:creationId xmlns:p14="http://schemas.microsoft.com/office/powerpoint/2010/main" val="15061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Napište kolik hradů , nebo zámků jste si zapamatovali….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Na jedničku alespoň 4….</a:t>
            </a:r>
          </a:p>
          <a:p>
            <a:pPr marL="0" indent="0">
              <a:buNone/>
            </a:pPr>
            <a:r>
              <a:rPr lang="cs-CZ" dirty="0" smtClean="0"/>
              <a:t>Co tě nejvíc zajímalo ?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476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UM-PPT-šablon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415</Words>
  <Application>Microsoft Office PowerPoint</Application>
  <PresentationFormat>Předvádění na obrazovce (4:3)</PresentationFormat>
  <Paragraphs>105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10</vt:i4>
      </vt:variant>
    </vt:vector>
  </HeadingPairs>
  <TitlesOfParts>
    <vt:vector size="12" baseType="lpstr">
      <vt:lpstr>Motiv systému Office</vt:lpstr>
      <vt:lpstr>DUM-PPT-šablona</vt:lpstr>
      <vt:lpstr>Základní škola a Mateřská škola, Šumná, okres Znojmo OP VK 1.4 75022320 Tematický celek:  Prvouka pro 1.stupeň ZŠ  Jihočeský kraj VY_03_INOVACE_32 _10 Mgr. Hana Slabá  Anotace: informace, zajímavosti, úkoly Metodika: prezentace slouží k předvedení na interaktivní tabuli</vt:lpstr>
      <vt:lpstr>Jihočeský kraj </vt:lpstr>
      <vt:lpstr>Průmysl</vt:lpstr>
      <vt:lpstr>Vodstvo</vt:lpstr>
      <vt:lpstr>Památky</vt:lpstr>
      <vt:lpstr>Městské památkové rezervace    Hrady a zámky                              </vt:lpstr>
      <vt:lpstr>Prezentace aplikace PowerPoint</vt:lpstr>
      <vt:lpstr>Osobnosti  kraje</vt:lpstr>
      <vt:lpstr>Úkol</vt:lpstr>
      <vt:lpstr>Zdroje 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Hana Slabá</dc:creator>
  <cp:lastModifiedBy>Pavel Kučera</cp:lastModifiedBy>
  <cp:revision>29</cp:revision>
  <dcterms:created xsi:type="dcterms:W3CDTF">2011-12-10T16:19:18Z</dcterms:created>
  <dcterms:modified xsi:type="dcterms:W3CDTF">2012-10-23T09:14:03Z</dcterms:modified>
</cp:coreProperties>
</file>