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6" r:id="rId4"/>
    <p:sldId id="274" r:id="rId5"/>
    <p:sldId id="257" r:id="rId6"/>
    <p:sldId id="262" r:id="rId7"/>
    <p:sldId id="263" r:id="rId8"/>
    <p:sldId id="264" r:id="rId9"/>
    <p:sldId id="258" r:id="rId10"/>
    <p:sldId id="278" r:id="rId11"/>
    <p:sldId id="272" r:id="rId12"/>
    <p:sldId id="276" r:id="rId13"/>
    <p:sldId id="27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9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4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65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96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26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38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90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78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91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8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95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757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51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8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6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68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5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6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5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36C0-A360-42E5-97FB-7003AF2AF6B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4C4B6-A07B-44DA-B4B3-673C222F3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7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rv-a-rt.de/" TargetMode="External"/><Relationship Id="rId2" Type="http://schemas.openxmlformats.org/officeDocument/2006/relationships/hyperlink" Target="http://commons.wikimedia.org/wiki/File:2004_Stredocesky_kraj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1.stupeň ZŠ</a:t>
            </a:r>
            <a:r>
              <a:rPr lang="cs-CZ" sz="3200" b="1" i="1" smtClean="0">
                <a:latin typeface="+mn-lt"/>
              </a:rPr>
              <a:t/>
            </a:r>
            <a:br>
              <a:rPr lang="cs-CZ" sz="3200" b="1" i="1" smtClean="0">
                <a:latin typeface="+mn-lt"/>
              </a:rPr>
            </a:br>
            <a:r>
              <a:rPr lang="cs-CZ" sz="3200" b="1" i="1" smtClean="0">
                <a:latin typeface="+mn-lt"/>
              </a:rPr>
              <a:t>Hlavní  město  Praha</a:t>
            </a:r>
            <a:r>
              <a:rPr lang="cs-CZ" sz="3200" b="1" smtClean="0">
                <a:latin typeface="+mn-lt"/>
              </a:rPr>
              <a:t/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VY_03_INOVACE_32_20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 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5365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309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1.S kým se pojí  Vyšehrad ?</a:t>
            </a:r>
          </a:p>
          <a:p>
            <a:pPr marL="0" indent="0">
              <a:buNone/>
            </a:pPr>
            <a:r>
              <a:rPr lang="cs-CZ" dirty="0" smtClean="0"/>
              <a:t>2.Co je Karolinum ?</a:t>
            </a:r>
          </a:p>
          <a:p>
            <a:pPr marL="0" indent="0">
              <a:buNone/>
            </a:pPr>
            <a:r>
              <a:rPr lang="cs-CZ" dirty="0" smtClean="0"/>
              <a:t>3.Jak se dříve jmenoval Karlův most ?</a:t>
            </a:r>
          </a:p>
          <a:p>
            <a:pPr marL="0" indent="0">
              <a:buNone/>
            </a:pPr>
            <a:r>
              <a:rPr lang="cs-CZ" dirty="0" smtClean="0"/>
              <a:t>4.Kdy zažívá Praha největší rozvoj ? </a:t>
            </a:r>
          </a:p>
          <a:p>
            <a:pPr marL="0" indent="0">
              <a:buNone/>
            </a:pPr>
            <a:r>
              <a:rPr lang="cs-CZ" dirty="0" smtClean="0"/>
              <a:t>5. Která řeka protéká Prahou ? </a:t>
            </a:r>
          </a:p>
          <a:p>
            <a:pPr marL="0" indent="0">
              <a:buNone/>
            </a:pPr>
            <a:r>
              <a:rPr lang="cs-CZ" dirty="0" smtClean="0"/>
              <a:t>6.Co je to za značku ?</a:t>
            </a:r>
          </a:p>
          <a:p>
            <a:pPr marL="0" indent="0">
              <a:buNone/>
            </a:pPr>
            <a:r>
              <a:rPr lang="cs-CZ" dirty="0" smtClean="0"/>
              <a:t>7.Kde najdeš sochu sv. Václava ? 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17" y="4103560"/>
            <a:ext cx="21000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5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Zdroje :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0887" y="1490464"/>
            <a:ext cx="9164887" cy="5373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 err="1"/>
              <a:t>Image:Prague</a:t>
            </a:r>
            <a:r>
              <a:rPr lang="en-US" sz="5600" dirty="0"/>
              <a:t> coat of arms.png ; Lions are from </a:t>
            </a:r>
            <a:r>
              <a:rPr lang="en-US" sz="5600" dirty="0" err="1"/>
              <a:t>Image:Small</a:t>
            </a:r>
            <a:r>
              <a:rPr lang="en-US" sz="5600" dirty="0"/>
              <a:t> coat of arms of the Czech </a:t>
            </a:r>
            <a:r>
              <a:rPr lang="en-US" sz="5600" dirty="0" err="1"/>
              <a:t>Republic.svg</a:t>
            </a:r>
            <a:endParaRPr lang="en-US" sz="5600" dirty="0"/>
          </a:p>
          <a:p>
            <a:pPr marL="0" indent="0">
              <a:buNone/>
            </a:pPr>
            <a:r>
              <a:rPr lang="cs-CZ" sz="5600" dirty="0" smtClean="0"/>
              <a:t>                                           </a:t>
            </a:r>
            <a:r>
              <a:rPr lang="en-US" sz="5600" dirty="0" smtClean="0"/>
              <a:t> </a:t>
            </a:r>
            <a:r>
              <a:rPr lang="en-US" sz="5600" dirty="0" err="1"/>
              <a:t>Autor:Petr</a:t>
            </a:r>
            <a:r>
              <a:rPr lang="en-US" sz="5600" dirty="0"/>
              <a:t> </a:t>
            </a:r>
            <a:r>
              <a:rPr lang="en-US" sz="5600" dirty="0" err="1"/>
              <a:t>Dlouhý</a:t>
            </a:r>
            <a:endParaRPr lang="en-US" sz="5600" dirty="0"/>
          </a:p>
          <a:p>
            <a:endParaRPr lang="en-US" sz="5600" dirty="0"/>
          </a:p>
          <a:p>
            <a:pPr marL="0" indent="0">
              <a:buNone/>
            </a:pPr>
            <a:r>
              <a:rPr lang="en-US" sz="5600" dirty="0"/>
              <a:t> adapted </a:t>
            </a:r>
            <a:r>
              <a:rPr lang="en-US" sz="5600" dirty="0" err="1"/>
              <a:t>colours</a:t>
            </a:r>
            <a:r>
              <a:rPr lang="en-US" sz="5600" dirty="0"/>
              <a:t> in File:Flag of </a:t>
            </a:r>
            <a:r>
              <a:rPr lang="en-US" sz="5600" dirty="0" err="1" smtClean="0"/>
              <a:t>Moravia.svg</a:t>
            </a:r>
            <a:endParaRPr lang="cs-CZ" sz="5600" dirty="0" smtClean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>
                <a:hlinkClick r:id="rId2"/>
              </a:rPr>
              <a:t>http://</a:t>
            </a:r>
            <a:r>
              <a:rPr lang="en-US" sz="5600" dirty="0" smtClean="0">
                <a:hlinkClick r:id="rId2"/>
              </a:rPr>
              <a:t>commons.wikimedia.org/wiki/File:2004_Stredocesky_kraj.PNG</a:t>
            </a:r>
            <a:endParaRPr lang="cs-CZ" sz="5600" dirty="0" smtClean="0"/>
          </a:p>
          <a:p>
            <a:pPr marL="0" indent="0">
              <a:buNone/>
            </a:pPr>
            <a:r>
              <a:rPr lang="en-US" sz="5600" dirty="0" err="1" smtClean="0"/>
              <a:t>Autor</a:t>
            </a:r>
            <a:r>
              <a:rPr lang="cs-CZ" sz="5600" dirty="0" smtClean="0"/>
              <a:t> : </a:t>
            </a:r>
            <a:r>
              <a:rPr lang="en-US" sz="5600" dirty="0" err="1" smtClean="0"/>
              <a:t>cs:ŠJů</a:t>
            </a:r>
            <a:endParaRPr lang="en-US" sz="56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 </a:t>
            </a:r>
          </a:p>
          <a:p>
            <a:pPr marL="0" indent="0">
              <a:buNone/>
            </a:pPr>
            <a:r>
              <a:rPr lang="en-US" sz="5600" dirty="0" err="1" smtClean="0"/>
              <a:t>Autor</a:t>
            </a:r>
            <a:r>
              <a:rPr lang="cs-CZ" sz="5600" dirty="0" smtClean="0"/>
              <a:t> : </a:t>
            </a:r>
            <a:r>
              <a:rPr lang="en-US" sz="5600" dirty="0" smtClean="0"/>
              <a:t>Rodge500</a:t>
            </a:r>
            <a:endParaRPr lang="en-US" sz="56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err="1" smtClean="0"/>
              <a:t>Autor</a:t>
            </a:r>
            <a:r>
              <a:rPr lang="cs-CZ" sz="5600" dirty="0" smtClean="0"/>
              <a:t> : </a:t>
            </a:r>
            <a:r>
              <a:rPr lang="en-US" sz="5600" dirty="0" err="1" smtClean="0"/>
              <a:t>Miaow</a:t>
            </a:r>
            <a:r>
              <a:rPr lang="en-US" sz="5600" dirty="0" smtClean="0"/>
              <a:t> </a:t>
            </a:r>
            <a:r>
              <a:rPr lang="en-US" sz="5600" dirty="0" err="1"/>
              <a:t>Miaow</a:t>
            </a:r>
            <a:r>
              <a:rPr lang="en-US" sz="5600" dirty="0"/>
              <a:t> 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 </a:t>
            </a:r>
          </a:p>
          <a:p>
            <a:pPr marL="0" indent="0">
              <a:buNone/>
            </a:pPr>
            <a:r>
              <a:rPr lang="en-US" sz="5600" dirty="0" err="1" smtClean="0"/>
              <a:t>Autor</a:t>
            </a:r>
            <a:r>
              <a:rPr lang="cs-CZ" sz="5600" dirty="0" smtClean="0"/>
              <a:t> : </a:t>
            </a:r>
            <a:r>
              <a:rPr lang="en-US" sz="5600" dirty="0" err="1" smtClean="0"/>
              <a:t>Lukáš</a:t>
            </a:r>
            <a:r>
              <a:rPr lang="en-US" sz="5600" dirty="0" smtClean="0"/>
              <a:t> </a:t>
            </a:r>
            <a:r>
              <a:rPr lang="en-US" sz="5600" dirty="0" err="1" smtClean="0"/>
              <a:t>Hron</a:t>
            </a:r>
            <a:endParaRPr lang="en-US" sz="56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err="1" smtClean="0"/>
              <a:t>Autor</a:t>
            </a:r>
            <a:r>
              <a:rPr lang="cs-CZ" sz="5600" dirty="0" smtClean="0"/>
              <a:t> : </a:t>
            </a:r>
            <a:r>
              <a:rPr lang="en-US" sz="5600" dirty="0" smtClean="0"/>
              <a:t>Hans </a:t>
            </a:r>
            <a:r>
              <a:rPr lang="en-US" sz="5600" dirty="0"/>
              <a:t>Peter Schaefer, </a:t>
            </a:r>
            <a:r>
              <a:rPr lang="en-US" sz="5600" dirty="0">
                <a:hlinkClick r:id="rId3"/>
              </a:rPr>
              <a:t>http://</a:t>
            </a:r>
            <a:r>
              <a:rPr lang="en-US" sz="5600" dirty="0" smtClean="0">
                <a:hlinkClick r:id="rId3"/>
              </a:rPr>
              <a:t>www.reserv-a-rt.de</a:t>
            </a:r>
            <a:endParaRPr lang="cs-CZ" sz="5600" dirty="0" smtClean="0"/>
          </a:p>
          <a:p>
            <a:pPr marL="0" indent="0">
              <a:buNone/>
            </a:pPr>
            <a:endParaRPr lang="cs-CZ" sz="5600" dirty="0"/>
          </a:p>
          <a:p>
            <a:pPr marL="0" indent="0">
              <a:buNone/>
            </a:pPr>
            <a:r>
              <a:rPr lang="en-US" sz="4300" dirty="0"/>
              <a:t> </a:t>
            </a:r>
            <a:r>
              <a:rPr lang="en-US" sz="5600" dirty="0" err="1" smtClean="0"/>
              <a:t>Autor</a:t>
            </a:r>
            <a:r>
              <a:rPr lang="cs-CZ" sz="5600" dirty="0" smtClean="0"/>
              <a:t> : </a:t>
            </a:r>
            <a:r>
              <a:rPr lang="en-US" sz="5600" dirty="0" smtClean="0"/>
              <a:t>Patrick-Emil </a:t>
            </a:r>
            <a:r>
              <a:rPr lang="en-US" sz="5600" dirty="0" err="1"/>
              <a:t>Zörner</a:t>
            </a:r>
            <a:r>
              <a:rPr lang="en-US" sz="5600" dirty="0"/>
              <a:t> (Paddy</a:t>
            </a:r>
            <a:r>
              <a:rPr lang="en-US" sz="5600" dirty="0" smtClean="0"/>
              <a:t>)</a:t>
            </a:r>
            <a:endParaRPr lang="cs-CZ" sz="5600" dirty="0" smtClean="0"/>
          </a:p>
          <a:p>
            <a:pPr marL="0" indent="0">
              <a:buNone/>
            </a:pPr>
            <a:r>
              <a:rPr lang="en-US" sz="5600" dirty="0" err="1" smtClean="0"/>
              <a:t>Autor</a:t>
            </a:r>
            <a:r>
              <a:rPr lang="cs-CZ" sz="5600" dirty="0" smtClean="0"/>
              <a:t>  </a:t>
            </a:r>
            <a:r>
              <a:rPr lang="cs-CZ" sz="5600" dirty="0"/>
              <a:t>:</a:t>
            </a:r>
            <a:r>
              <a:rPr lang="en-US" sz="5600" dirty="0" err="1" smtClean="0"/>
              <a:t>JoJan</a:t>
            </a:r>
            <a:endParaRPr lang="cs-CZ" sz="5600" dirty="0" smtClean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err="1" smtClean="0"/>
              <a:t>Autor</a:t>
            </a:r>
            <a:r>
              <a:rPr lang="cs-CZ" sz="5600" dirty="0" smtClean="0"/>
              <a:t> : </a:t>
            </a:r>
            <a:r>
              <a:rPr lang="en-US" sz="5600" dirty="0" smtClean="0"/>
              <a:t>wikinight2</a:t>
            </a:r>
            <a:r>
              <a:rPr lang="cs-CZ" sz="5600" dirty="0" smtClean="0"/>
              <a:t>  , </a:t>
            </a:r>
            <a:r>
              <a:rPr lang="en-US" sz="5600" dirty="0" err="1"/>
              <a:t>Prag_Metro_Logo.svg</a:t>
            </a:r>
            <a:endParaRPr lang="en-US" sz="56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 smtClean="0"/>
              <a:t> </a:t>
            </a:r>
            <a:endParaRPr lang="en-US" sz="5600" dirty="0"/>
          </a:p>
          <a:p>
            <a:pPr marL="0" indent="0">
              <a:buNone/>
            </a:pPr>
            <a:r>
              <a:rPr lang="cs-CZ" sz="5600" dirty="0" smtClean="0"/>
              <a:t>Svobodné </a:t>
            </a:r>
            <a:r>
              <a:rPr lang="cs-CZ" sz="5600" dirty="0"/>
              <a:t>licence GNU pro dokumenty</a:t>
            </a:r>
            <a:endParaRPr lang="en-US" sz="5600" dirty="0"/>
          </a:p>
          <a:p>
            <a:endParaRPr lang="en-US" sz="5600" dirty="0"/>
          </a:p>
          <a:p>
            <a:pPr marL="0" indent="0">
              <a:buNone/>
            </a:pPr>
            <a:endParaRPr lang="cs-CZ" sz="5600" dirty="0" smtClean="0"/>
          </a:p>
          <a:p>
            <a:pPr marL="0" indent="0">
              <a:buNone/>
            </a:pPr>
            <a:endParaRPr lang="cs-CZ" sz="56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 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sz="2900" dirty="0" smtClean="0"/>
              <a:t> </a:t>
            </a:r>
            <a:endParaRPr lang="en-US" sz="2900" dirty="0"/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dirty="0"/>
              <a:t> 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9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město Praha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8000" dirty="0" smtClean="0"/>
              <a:t>Katastrální výměra:</a:t>
            </a:r>
            <a:r>
              <a:rPr lang="cs-CZ" sz="8000" dirty="0"/>
              <a:t>496 km²</a:t>
            </a:r>
          </a:p>
          <a:p>
            <a:pPr marL="0" indent="0">
              <a:buNone/>
            </a:pPr>
            <a:r>
              <a:rPr lang="cs-CZ" sz="8000" dirty="0"/>
              <a:t>Počet obyvatel:1 272 690 </a:t>
            </a:r>
          </a:p>
          <a:p>
            <a:pPr marL="0" indent="0">
              <a:buNone/>
            </a:pPr>
            <a:r>
              <a:rPr lang="cs-CZ" sz="8000" dirty="0" smtClean="0"/>
              <a:t> </a:t>
            </a:r>
            <a:r>
              <a:rPr lang="cs-CZ" sz="8000" dirty="0"/>
              <a:t>Hustota zalidnění:2 601.2 </a:t>
            </a:r>
            <a:r>
              <a:rPr lang="cs-CZ" sz="8000" dirty="0" smtClean="0"/>
              <a:t>obyvatel</a:t>
            </a:r>
            <a:endParaRPr lang="cs-CZ" sz="8000" dirty="0"/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endParaRPr lang="cs-CZ" sz="8000" dirty="0"/>
          </a:p>
          <a:p>
            <a:endParaRPr lang="cs-CZ" sz="6200" dirty="0"/>
          </a:p>
          <a:p>
            <a:endParaRPr lang="cs-CZ" sz="6200" dirty="0"/>
          </a:p>
          <a:p>
            <a:pPr marL="0" indent="0">
              <a:buNone/>
            </a:pPr>
            <a:r>
              <a:rPr lang="cs-CZ" sz="6200" dirty="0"/>
              <a:t> </a:t>
            </a:r>
          </a:p>
          <a:p>
            <a:pPr marL="0" indent="0">
              <a:buNone/>
            </a:pPr>
            <a:r>
              <a:rPr lang="cs-CZ" sz="6200" dirty="0" smtClean="0"/>
              <a:t> </a:t>
            </a:r>
            <a:endParaRPr lang="cs-CZ" sz="6200" dirty="0"/>
          </a:p>
          <a:p>
            <a:pPr marL="0" indent="0">
              <a:buNone/>
            </a:pPr>
            <a:r>
              <a:rPr lang="cs-CZ" sz="8000" dirty="0"/>
              <a:t>Nadmořská výška:177 m n. m. – 399 m n. m.</a:t>
            </a:r>
          </a:p>
          <a:p>
            <a:pPr marL="0" indent="0">
              <a:buNone/>
            </a:pPr>
            <a:r>
              <a:rPr lang="cs-CZ" sz="8000" dirty="0"/>
              <a:t>Nejvyšší  bod: vrch Teleček </a:t>
            </a:r>
          </a:p>
          <a:p>
            <a:pPr marL="0" indent="0">
              <a:buNone/>
            </a:pPr>
            <a:endParaRPr lang="cs-CZ" sz="6200" dirty="0"/>
          </a:p>
          <a:p>
            <a:pPr marL="0" indent="0">
              <a:buNone/>
            </a:pPr>
            <a:r>
              <a:rPr lang="cs-CZ" sz="6200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sz="8000" dirty="0"/>
              <a:t>Je 14. největším městem Evropské Unie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00" y="4005064"/>
            <a:ext cx="37539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31226"/>
            <a:ext cx="219873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255"/>
            <a:ext cx="1575048" cy="142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5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988841"/>
            <a:ext cx="111612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8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3600" dirty="0"/>
              <a:t>Praha patří tradičně k nejdůležitějším hospodářským centrům Česka. Vedle význačného filmového průmyslu a zřejmě nejvýznačnějšího odvětví, turistiky, se zde nachází i mnoho závodů zpracovatelského průmyslu.</a:t>
            </a:r>
          </a:p>
        </p:txBody>
      </p:sp>
    </p:spTree>
    <p:extLst>
      <p:ext uri="{BB962C8B-B14F-4D97-AF65-F5344CB8AC3E}">
        <p14:creationId xmlns:p14="http://schemas.microsoft.com/office/powerpoint/2010/main" val="39091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/>
              <a:t>výroba kovodělných výrobků</a:t>
            </a:r>
          </a:p>
          <a:p>
            <a:r>
              <a:rPr lang="cs-CZ" dirty="0"/>
              <a:t> výroba strojů a zařízení</a:t>
            </a:r>
          </a:p>
          <a:p>
            <a:r>
              <a:rPr lang="cs-CZ" dirty="0"/>
              <a:t> chemie a farmaceutický průmysl</a:t>
            </a:r>
          </a:p>
          <a:p>
            <a:r>
              <a:rPr lang="cs-CZ" dirty="0"/>
              <a:t> průmysl výrobků ze skla, keramiky a porcelánu, stavební hmoty</a:t>
            </a:r>
          </a:p>
          <a:p>
            <a:r>
              <a:rPr lang="cs-CZ" dirty="0"/>
              <a:t> výroba dopravních prostředků (mimo výroby automobilů), zde zejména kolejní soupravy, motocykly, lehká letadla a jiné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9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Většina </a:t>
            </a:r>
            <a:r>
              <a:rPr lang="cs-CZ" dirty="0"/>
              <a:t>rozlohy hlavního </a:t>
            </a:r>
            <a:r>
              <a:rPr lang="cs-CZ" dirty="0" smtClean="0"/>
              <a:t>města náleží </a:t>
            </a:r>
            <a:r>
              <a:rPr lang="cs-CZ" dirty="0"/>
              <a:t>k celku Pražská plošina -</a:t>
            </a:r>
            <a:r>
              <a:rPr lang="cs-CZ" dirty="0" smtClean="0"/>
              <a:t>Středolabská </a:t>
            </a:r>
            <a:r>
              <a:rPr lang="cs-CZ" dirty="0"/>
              <a:t>tabule. Na </a:t>
            </a:r>
            <a:r>
              <a:rPr lang="cs-CZ" dirty="0" smtClean="0"/>
              <a:t>jihu jsou  </a:t>
            </a:r>
            <a:r>
              <a:rPr lang="cs-CZ" dirty="0"/>
              <a:t>další dva celky - </a:t>
            </a:r>
            <a:r>
              <a:rPr lang="cs-CZ" dirty="0" smtClean="0"/>
              <a:t> Hořovická pahorkatina,  </a:t>
            </a:r>
            <a:r>
              <a:rPr lang="cs-CZ" dirty="0"/>
              <a:t>Brdská vrchovina 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3789040"/>
            <a:ext cx="55111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481120" cy="805435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Petřín </a:t>
            </a:r>
            <a:r>
              <a:rPr lang="cs-CZ" dirty="0" smtClean="0"/>
              <a:t> </a:t>
            </a:r>
            <a:r>
              <a:rPr lang="cs-CZ" dirty="0"/>
              <a:t>je 327 m vysoký kopec v centru Prahy.</a:t>
            </a:r>
          </a:p>
          <a:p>
            <a:pPr marL="0" indent="0">
              <a:buNone/>
            </a:pPr>
            <a:r>
              <a:rPr lang="cs-CZ" dirty="0"/>
              <a:t> Na Petříně najdeme skály zejména z pískovce.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707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31367"/>
            <a:ext cx="2592288" cy="163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 rot="10800000" flipV="1">
            <a:off x="251520" y="3613666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Od nepaměti se zde lámal kámen — opuka — </a:t>
            </a:r>
            <a:r>
              <a:rPr lang="cs-CZ" sz="2400" dirty="0" smtClean="0"/>
              <a:t>ze kterého </a:t>
            </a:r>
            <a:r>
              <a:rPr lang="cs-CZ" sz="2400" dirty="0"/>
              <a:t>Praha postavila hodně staveb.</a:t>
            </a:r>
          </a:p>
        </p:txBody>
      </p:sp>
    </p:spTree>
    <p:extLst>
      <p:ext uri="{BB962C8B-B14F-4D97-AF65-F5344CB8AC3E}">
        <p14:creationId xmlns:p14="http://schemas.microsoft.com/office/powerpoint/2010/main" val="38983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dirty="0"/>
              <a:t>Vltava </a:t>
            </a:r>
            <a:r>
              <a:rPr lang="cs-CZ" dirty="0" smtClean="0"/>
              <a:t> </a:t>
            </a:r>
            <a:r>
              <a:rPr lang="cs-CZ" dirty="0"/>
              <a:t>je </a:t>
            </a:r>
            <a:r>
              <a:rPr lang="cs-CZ" dirty="0" smtClean="0"/>
              <a:t> </a:t>
            </a:r>
            <a:r>
              <a:rPr lang="cs-CZ" dirty="0"/>
              <a:t>(433 km) nejdelší řeka v České republice. Pramení na Šumavě, protéká mimo jiné Českým Krumlovem, Českými Budějovicemi a Prahou a ústí zleva do Labe v Mělníku.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4464496" cy="216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Doprava 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cs-CZ" dirty="0" smtClean="0"/>
              <a:t>Letecká</a:t>
            </a:r>
          </a:p>
          <a:p>
            <a:r>
              <a:rPr lang="cs-CZ" dirty="0" smtClean="0"/>
              <a:t>Vodní</a:t>
            </a:r>
          </a:p>
          <a:p>
            <a:r>
              <a:rPr lang="cs-CZ" dirty="0" smtClean="0"/>
              <a:t>Podzemní</a:t>
            </a:r>
          </a:p>
          <a:p>
            <a:r>
              <a:rPr lang="cs-CZ" dirty="0" smtClean="0"/>
              <a:t>Silniční </a:t>
            </a:r>
          </a:p>
          <a:p>
            <a:r>
              <a:rPr lang="cs-CZ" dirty="0" smtClean="0"/>
              <a:t>Po kolejích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5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374</Words>
  <Application>Microsoft Office PowerPoint</Application>
  <PresentationFormat>Předvádění na obrazovce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DUM-PPT-šablona</vt:lpstr>
      <vt:lpstr>Základní škola a Mateřská škola, Šumná, okres Znojmo OP VK 1.4 75022320 Tematický celek:  Prvouka pro 1.stupeň ZŠ Hlavní  město  Praha VY_03_INOVACE_32_20 Mgr. Hana Slabá  Anotace: informace, zajímavosti, úkoly Metodika: prezentace slouží k předvedení na interaktivní tabuli</vt:lpstr>
      <vt:lpstr>Hlavní město Praha</vt:lpstr>
      <vt:lpstr>PRAHA</vt:lpstr>
      <vt:lpstr>Průmysl</vt:lpstr>
      <vt:lpstr>Prezentace aplikace PowerPoint</vt:lpstr>
      <vt:lpstr>Příroda</vt:lpstr>
      <vt:lpstr>Prezentace aplikace PowerPoint</vt:lpstr>
      <vt:lpstr>Vodstvo</vt:lpstr>
      <vt:lpstr>Doprava : </vt:lpstr>
      <vt:lpstr>Památky </vt:lpstr>
      <vt:lpstr>Úkoly:</vt:lpstr>
      <vt:lpstr>Zdroje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Hlavní město Praha</dc:title>
  <dc:creator>Hana Slabá</dc:creator>
  <cp:lastModifiedBy>Pavel Kučera</cp:lastModifiedBy>
  <cp:revision>32</cp:revision>
  <dcterms:created xsi:type="dcterms:W3CDTF">2012-03-09T13:23:08Z</dcterms:created>
  <dcterms:modified xsi:type="dcterms:W3CDTF">2012-10-23T09:15:50Z</dcterms:modified>
</cp:coreProperties>
</file>