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F31-EC40-404F-ADD4-A580FCB4082C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6382-9067-47A0-AE25-5C6CB7695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98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F31-EC40-404F-ADD4-A580FCB4082C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6382-9067-47A0-AE25-5C6CB7695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8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F31-EC40-404F-ADD4-A580FCB4082C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6382-9067-47A0-AE25-5C6CB7695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58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F31-EC40-404F-ADD4-A580FCB4082C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6382-9067-47A0-AE25-5C6CB7695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89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F31-EC40-404F-ADD4-A580FCB4082C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6382-9067-47A0-AE25-5C6CB7695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35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F31-EC40-404F-ADD4-A580FCB4082C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6382-9067-47A0-AE25-5C6CB7695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65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F31-EC40-404F-ADD4-A580FCB4082C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6382-9067-47A0-AE25-5C6CB7695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34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F31-EC40-404F-ADD4-A580FCB4082C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6382-9067-47A0-AE25-5C6CB7695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3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F31-EC40-404F-ADD4-A580FCB4082C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6382-9067-47A0-AE25-5C6CB7695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93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F31-EC40-404F-ADD4-A580FCB4082C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6382-9067-47A0-AE25-5C6CB7695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21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F31-EC40-404F-ADD4-A580FCB4082C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6382-9067-47A0-AE25-5C6CB7695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55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F9F31-EC40-404F-ADD4-A580FCB4082C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36382-9067-47A0-AE25-5C6CB7695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82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cs-CZ" dirty="0" smtClean="0"/>
              <a:t>Moje město Česká Lípa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21496" y="5589240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Mgr. Iveta </a:t>
            </a:r>
            <a:r>
              <a:rPr lang="cs-CZ" dirty="0" err="1" smtClean="0">
                <a:solidFill>
                  <a:schemeClr val="tx1"/>
                </a:solidFill>
              </a:rPr>
              <a:t>Honzejková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54056"/>
            <a:ext cx="5013239" cy="375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Nemocnice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604112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64648" y="332803"/>
            <a:ext cx="246087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Na sklonku prvního desetiletí 20.století byl na vršku za pivovarem u cesty do Písečné postaven okresní starobinec. Ústav vznikl za podpory bankéře Alfréda Sommera a otevřen byl 2. prosince 1908 k příležitosti šedesátého výročí vlády císaře Františka Josefa I. </a:t>
            </a:r>
            <a:r>
              <a:rPr lang="cs-CZ" sz="2000" dirty="0" smtClean="0"/>
              <a:t> K jeho zbourání a nové výstavbě </a:t>
            </a:r>
            <a:r>
              <a:rPr lang="cs-CZ" sz="2000" dirty="0"/>
              <a:t>nemocnice došlo v letech 1976 </a:t>
            </a:r>
            <a:r>
              <a:rPr lang="cs-CZ" sz="2000" dirty="0" smtClean="0"/>
              <a:t>– 1981.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409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Nádraží ČD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0688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Public\Pictures\kliparty\Doprava\Zeleznice\rai25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1" y="3918248"/>
            <a:ext cx="4599531" cy="24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484784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Ve městě je důležitá železniční křižovatka řady tratí. </a:t>
            </a:r>
            <a:r>
              <a:rPr lang="cs-CZ" sz="2000" dirty="0" smtClean="0"/>
              <a:t>Bylo vybudováno </a:t>
            </a:r>
            <a:r>
              <a:rPr lang="cs-CZ" sz="2000" dirty="0"/>
              <a:t>Městské nádraží, odkud odjel první vlak roku 1898 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99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7" y="332656"/>
            <a:ext cx="51514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06909" y="2636912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Název projektu: šablony Špičák</a:t>
            </a:r>
          </a:p>
          <a:p>
            <a:pPr algn="ctr"/>
            <a:r>
              <a:rPr lang="cs-CZ" dirty="0"/>
              <a:t>Číslo projektu: CZ.1.07/1.4.00/21.2735</a:t>
            </a:r>
          </a:p>
          <a:p>
            <a:pPr algn="ctr"/>
            <a:r>
              <a:rPr lang="cs-CZ" dirty="0"/>
              <a:t>Šablona: III/2</a:t>
            </a:r>
          </a:p>
          <a:p>
            <a:pPr algn="ctr"/>
            <a:r>
              <a:rPr lang="cs-CZ" dirty="0"/>
              <a:t>Autor výukového materiálu: Mgr. Iveta </a:t>
            </a:r>
            <a:r>
              <a:rPr lang="cs-CZ" dirty="0" err="1"/>
              <a:t>Honzejková</a:t>
            </a:r>
            <a:endParaRPr lang="cs-CZ" dirty="0"/>
          </a:p>
          <a:p>
            <a:pPr algn="ctr"/>
            <a:r>
              <a:rPr lang="cs-CZ" dirty="0"/>
              <a:t>Výukový materiál vytvořen: </a:t>
            </a:r>
            <a:r>
              <a:rPr lang="cs-CZ" dirty="0" smtClean="0"/>
              <a:t>6.8.2012</a:t>
            </a:r>
            <a:endParaRPr lang="cs-CZ" dirty="0"/>
          </a:p>
          <a:p>
            <a:pPr algn="ctr"/>
            <a:r>
              <a:rPr lang="cs-CZ" dirty="0"/>
              <a:t>Výukový materiál je určen: 2. Ročník</a:t>
            </a:r>
          </a:p>
          <a:p>
            <a:pPr algn="ctr"/>
            <a:r>
              <a:rPr lang="cs-CZ" dirty="0"/>
              <a:t>Člověk a jeho svět</a:t>
            </a:r>
          </a:p>
          <a:p>
            <a:pPr algn="ctr"/>
            <a:r>
              <a:rPr lang="cs-CZ" dirty="0"/>
              <a:t>32_191_moje </a:t>
            </a:r>
            <a:r>
              <a:rPr lang="cs-CZ" dirty="0" smtClean="0"/>
              <a:t>město </a:t>
            </a:r>
            <a:r>
              <a:rPr lang="cs-CZ" dirty="0"/>
              <a:t>_</a:t>
            </a:r>
            <a:r>
              <a:rPr lang="cs-CZ" dirty="0" smtClean="0"/>
              <a:t>59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56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97346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Anotace:                       </a:t>
            </a:r>
            <a:r>
              <a:rPr lang="cs-CZ" dirty="0" smtClean="0"/>
              <a:t>Prezentace  </a:t>
            </a:r>
            <a:r>
              <a:rPr lang="cs-CZ" dirty="0"/>
              <a:t>je </a:t>
            </a:r>
            <a:r>
              <a:rPr lang="cs-CZ" dirty="0" smtClean="0"/>
              <a:t>vytvořena </a:t>
            </a:r>
            <a:r>
              <a:rPr lang="cs-CZ" dirty="0"/>
              <a:t>pro žáky druhých tříd a je </a:t>
            </a:r>
          </a:p>
          <a:p>
            <a:r>
              <a:rPr lang="cs-CZ" dirty="0"/>
              <a:t>                                       zaměřen na </a:t>
            </a:r>
            <a:r>
              <a:rPr lang="cs-CZ" dirty="0" smtClean="0"/>
              <a:t> poznávání významných míst našeho města.</a:t>
            </a:r>
            <a:endParaRPr lang="cs-CZ" dirty="0"/>
          </a:p>
          <a:p>
            <a:r>
              <a:rPr lang="cs-CZ" dirty="0"/>
              <a:t>Autor:                            Mgr. Iveta  </a:t>
            </a:r>
            <a:r>
              <a:rPr lang="cs-CZ" dirty="0" err="1"/>
              <a:t>Honzejková</a:t>
            </a:r>
            <a:r>
              <a:rPr lang="cs-CZ" dirty="0"/>
              <a:t>               </a:t>
            </a:r>
          </a:p>
          <a:p>
            <a:r>
              <a:rPr lang="cs-CZ" dirty="0"/>
              <a:t>Jazyk:                            Čeština</a:t>
            </a:r>
          </a:p>
          <a:p>
            <a:r>
              <a:rPr lang="cs-CZ" dirty="0"/>
              <a:t>Očekávaný výstup:     Základní znalosti o naší vlasti.</a:t>
            </a:r>
          </a:p>
          <a:p>
            <a:r>
              <a:rPr lang="cs-CZ" dirty="0"/>
              <a:t>Speciální vzdělávací potřeby:  Žádné</a:t>
            </a:r>
          </a:p>
          <a:p>
            <a:r>
              <a:rPr lang="cs-CZ" dirty="0"/>
              <a:t>Klíčová slova:               město, </a:t>
            </a:r>
            <a:r>
              <a:rPr lang="cs-CZ" dirty="0" smtClean="0"/>
              <a:t>historie, významné budovy</a:t>
            </a:r>
            <a:endParaRPr lang="cs-CZ" dirty="0"/>
          </a:p>
          <a:p>
            <a:r>
              <a:rPr lang="cs-CZ" dirty="0"/>
              <a:t>Druh učebního materiálu: </a:t>
            </a:r>
            <a:r>
              <a:rPr lang="cs-CZ" dirty="0" smtClean="0"/>
              <a:t>Prezentace</a:t>
            </a:r>
          </a:p>
          <a:p>
            <a:r>
              <a:rPr lang="cs-CZ" dirty="0" smtClean="0"/>
              <a:t>Druh </a:t>
            </a:r>
            <a:r>
              <a:rPr lang="cs-CZ" dirty="0"/>
              <a:t>interaktivity:      Aktivita</a:t>
            </a:r>
          </a:p>
          <a:p>
            <a:r>
              <a:rPr lang="cs-CZ" dirty="0"/>
              <a:t>Cílová skupina:            Žák</a:t>
            </a:r>
          </a:p>
          <a:p>
            <a:r>
              <a:rPr lang="cs-CZ" dirty="0"/>
              <a:t>Stupeň a typ  vzdělávání :   Základní vzdělávání – první stupeň – první období</a:t>
            </a:r>
          </a:p>
          <a:p>
            <a:r>
              <a:rPr lang="cs-CZ" dirty="0"/>
              <a:t>Typická věková  skupina :  7-8 let</a:t>
            </a:r>
          </a:p>
          <a:p>
            <a:r>
              <a:rPr lang="cs-CZ" dirty="0"/>
              <a:t>Celková velikost: </a:t>
            </a:r>
            <a:r>
              <a:rPr lang="cs-CZ" dirty="0" smtClean="0"/>
              <a:t>6,87 </a:t>
            </a:r>
            <a:r>
              <a:rPr lang="cs-CZ" dirty="0"/>
              <a:t>MB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Použité zdroje:</a:t>
            </a:r>
          </a:p>
          <a:p>
            <a:r>
              <a:rPr lang="cs-CZ" dirty="0"/>
              <a:t>Fotografie jsou z alba autorky.</a:t>
            </a:r>
          </a:p>
          <a:p>
            <a:r>
              <a:rPr lang="cs-CZ" dirty="0"/>
              <a:t>Klipart </a:t>
            </a:r>
            <a:r>
              <a:rPr lang="cs-CZ" dirty="0" err="1"/>
              <a:t>Zoner</a:t>
            </a:r>
            <a:r>
              <a:rPr lang="cs-CZ" dirty="0"/>
              <a:t> </a:t>
            </a:r>
            <a:r>
              <a:rPr lang="cs-CZ" dirty="0" err="1"/>
              <a:t>Photo</a:t>
            </a:r>
            <a:r>
              <a:rPr lang="cs-CZ" dirty="0"/>
              <a:t>  studio 12</a:t>
            </a:r>
          </a:p>
          <a:p>
            <a:r>
              <a:rPr lang="cs-CZ" dirty="0" smtClean="0"/>
              <a:t>Znak města a vlajka města </a:t>
            </a:r>
            <a:r>
              <a:rPr lang="cs-CZ" dirty="0"/>
              <a:t>z </a:t>
            </a:r>
            <a:r>
              <a:rPr lang="cs-CZ" dirty="0" smtClean="0"/>
              <a:t>: http</a:t>
            </a:r>
            <a:r>
              <a:rPr lang="cs-CZ" dirty="0"/>
              <a:t>://www.mucl.cz/cz/mesto/o-meste/mestske-symboly/</a:t>
            </a:r>
          </a:p>
        </p:txBody>
      </p:sp>
    </p:spTree>
    <p:extLst>
      <p:ext uri="{BB962C8B-B14F-4D97-AF65-F5344CB8AC3E}">
        <p14:creationId xmlns:p14="http://schemas.microsoft.com/office/powerpoint/2010/main" val="40699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5146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Česká Lípa v informacích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268760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Česká Lípa se nachází v Severních Čechách</a:t>
            </a:r>
            <a:r>
              <a:rPr lang="cs-CZ" sz="2400" dirty="0"/>
              <a:t>. </a:t>
            </a:r>
            <a:r>
              <a:rPr lang="cs-CZ" sz="2400" dirty="0" smtClean="0"/>
              <a:t>Byla postavena </a:t>
            </a:r>
            <a:r>
              <a:rPr lang="cs-CZ" sz="2400" dirty="0"/>
              <a:t>u vodního hradu </a:t>
            </a:r>
            <a:r>
              <a:rPr lang="cs-CZ" sz="2400" dirty="0" err="1"/>
              <a:t>Lipý</a:t>
            </a:r>
            <a:r>
              <a:rPr lang="cs-CZ" sz="2400" dirty="0"/>
              <a:t> při brodu přes řeku </a:t>
            </a:r>
            <a:r>
              <a:rPr lang="cs-CZ" sz="2400" dirty="0" smtClean="0"/>
              <a:t>Ploučnici, </a:t>
            </a:r>
            <a:r>
              <a:rPr lang="cs-CZ" sz="2400" dirty="0"/>
              <a:t>kde existovala od 10. století malá slovanská osada. O založení města se kdysi zasloužili Ronovci, zejména Jindřich z </a:t>
            </a:r>
            <a:r>
              <a:rPr lang="cs-CZ" sz="2400" dirty="0" err="1" smtClean="0"/>
              <a:t>Lipé</a:t>
            </a:r>
            <a:r>
              <a:rPr lang="cs-CZ" sz="2400" dirty="0" smtClean="0"/>
              <a:t> , </a:t>
            </a:r>
            <a:r>
              <a:rPr lang="cs-CZ" sz="2400" dirty="0"/>
              <a:t>v letech 1305 - 1319, o jeho rozvoj pak Berkové z </a:t>
            </a:r>
            <a:r>
              <a:rPr lang="cs-CZ" sz="2400" dirty="0" smtClean="0"/>
              <a:t>Dubé. Od poloviny 13. století je město trvale neosídleno. Velký význam mělo působení Albrechta z Valdštejna.</a:t>
            </a:r>
          </a:p>
          <a:p>
            <a:endParaRPr lang="cs-CZ" sz="2400" dirty="0"/>
          </a:p>
          <a:p>
            <a:r>
              <a:rPr lang="cs-CZ" sz="2400" dirty="0" smtClean="0"/>
              <a:t>Počet obyvatel : 37 000</a:t>
            </a:r>
          </a:p>
          <a:p>
            <a:r>
              <a:rPr lang="cs-CZ" sz="2400" dirty="0" smtClean="0"/>
              <a:t>Rozloha : </a:t>
            </a:r>
            <a:r>
              <a:rPr lang="cs-CZ" sz="2400" dirty="0"/>
              <a:t>66 km </a:t>
            </a:r>
            <a:r>
              <a:rPr lang="cs-CZ" sz="2400" dirty="0" smtClean="0"/>
              <a:t>²</a:t>
            </a:r>
          </a:p>
          <a:p>
            <a:r>
              <a:rPr lang="cs-CZ" sz="2400" dirty="0" smtClean="0"/>
              <a:t>Starostka města: Mgr. Hana Moudrá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15121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Náměstí TGM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9926"/>
            <a:ext cx="4032448" cy="50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88024" y="1412776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Novorenesanční radnice z roku 1823, roku 1884 přestavěna, slouží svému účelu ve středu města, nám. T. G. Masaryka. Sklepy jsou gotické, protože zde radnice stávala i dříve, před několika ničivými požáry. Budova zčásti sloužila i jako spořitelna, soud a byla zde v roce 1900 i pobočka </a:t>
            </a:r>
            <a:r>
              <a:rPr lang="cs-CZ" sz="2400" dirty="0" smtClean="0"/>
              <a:t>muzea. Náměstí doplňuje morový sloup Nejsvětější trojice a kašna dodnes funkční.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042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676" y="0"/>
            <a:ext cx="8229600" cy="1143000"/>
          </a:xfrm>
        </p:spPr>
        <p:txBody>
          <a:bodyPr/>
          <a:lstStyle/>
          <a:p>
            <a:r>
              <a:rPr lang="cs-CZ" dirty="0" smtClean="0"/>
              <a:t>Červený dům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5" y="1057373"/>
            <a:ext cx="5904656" cy="459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572000" y="33558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                        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83991" y="404664"/>
            <a:ext cx="30600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Letohrádek Červený dům je v sousedství hradu </a:t>
            </a:r>
            <a:r>
              <a:rPr lang="cs-CZ" sz="2400" dirty="0" err="1"/>
              <a:t>Lipý</a:t>
            </a:r>
            <a:r>
              <a:rPr lang="cs-CZ" sz="2400" dirty="0"/>
              <a:t>. Nechal ho postavit jako lovecký zámeček </a:t>
            </a:r>
            <a:r>
              <a:rPr lang="cs-CZ" sz="2000" dirty="0"/>
              <a:t>Jetřich</a:t>
            </a:r>
            <a:r>
              <a:rPr lang="cs-CZ" sz="2400" dirty="0"/>
              <a:t> Berka z Dubé roku </a:t>
            </a:r>
            <a:r>
              <a:rPr lang="cs-CZ" sz="2400" dirty="0" smtClean="0"/>
              <a:t>1583. Budova </a:t>
            </a:r>
            <a:r>
              <a:rPr lang="cs-CZ" sz="2400" dirty="0"/>
              <a:t>ve stylu italské renesance je zvenku i dnes pěkně zdobená sgrafitovou výzdobou. Byla využívána k mnoha účelům, byla zde např. barvírna, hospoda a </a:t>
            </a:r>
            <a:r>
              <a:rPr lang="cs-CZ" sz="2400" dirty="0" smtClean="0"/>
              <a:t>od  roku </a:t>
            </a:r>
            <a:r>
              <a:rPr lang="cs-CZ" sz="2400" dirty="0"/>
              <a:t>1933 pobočka městského musea.</a:t>
            </a:r>
          </a:p>
        </p:txBody>
      </p:sp>
    </p:spTree>
    <p:extLst>
      <p:ext uri="{BB962C8B-B14F-4D97-AF65-F5344CB8AC3E}">
        <p14:creationId xmlns:p14="http://schemas.microsoft.com/office/powerpoint/2010/main" val="40137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051" y="0"/>
            <a:ext cx="8229600" cy="1143000"/>
          </a:xfrm>
        </p:spPr>
        <p:txBody>
          <a:bodyPr/>
          <a:lstStyle/>
          <a:p>
            <a:r>
              <a:rPr lang="cs-CZ" dirty="0" smtClean="0"/>
              <a:t>Vodní hrad </a:t>
            </a:r>
            <a:r>
              <a:rPr lang="cs-CZ" dirty="0" err="1" smtClean="0"/>
              <a:t>Lipý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60960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ihonzejkova\Pictures\obrázky jana jíšů\vodni_hrad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28" y="414908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50884" y="352222"/>
            <a:ext cx="2266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Vodní hrad </a:t>
            </a:r>
            <a:r>
              <a:rPr lang="cs-CZ" sz="2000" dirty="0" err="1"/>
              <a:t>Lipý</a:t>
            </a:r>
            <a:r>
              <a:rPr lang="cs-CZ" sz="2000" dirty="0"/>
              <a:t> </a:t>
            </a:r>
            <a:r>
              <a:rPr lang="cs-CZ" sz="2000" dirty="0" smtClean="0"/>
              <a:t> </a:t>
            </a:r>
            <a:r>
              <a:rPr lang="cs-CZ" sz="2000" dirty="0"/>
              <a:t>založili v 13. století členové rodu Ronovců, pak se zvali Páni z </a:t>
            </a:r>
            <a:r>
              <a:rPr lang="cs-CZ" sz="2000" dirty="0" err="1"/>
              <a:t>Lipé</a:t>
            </a:r>
            <a:r>
              <a:rPr lang="cs-CZ" sz="2000" dirty="0"/>
              <a:t>. Původně dřevěný ležel u Ploučnice, její tok byl časem odkloněn. Ve 14. století byla postavena kamenná obranná věž. </a:t>
            </a:r>
            <a:endParaRPr lang="cs-CZ" sz="20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5157192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Byl dobyt husity i Švédy a postupně zpustl. V 19. a zkraje 20. století v něm byla rafinerie cukru, po roce 1945 byl odstřelen. Po roce 1990 započala jeho pozvolná </a:t>
            </a:r>
            <a:r>
              <a:rPr lang="cs-CZ" sz="2000" dirty="0" smtClean="0"/>
              <a:t>rekonstrukce.</a:t>
            </a:r>
            <a:endParaRPr lang="cs-CZ" sz="2000" dirty="0"/>
          </a:p>
        </p:txBody>
      </p:sp>
      <p:pic>
        <p:nvPicPr>
          <p:cNvPr id="2052" name="Picture 4" descr="C:\Users\Public\Pictures\kliparty\Historie\his0000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648"/>
            <a:ext cx="961311" cy="15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Augstiánský</a:t>
            </a:r>
            <a:r>
              <a:rPr lang="cs-CZ" dirty="0" smtClean="0"/>
              <a:t> </a:t>
            </a:r>
            <a:r>
              <a:rPr lang="cs-CZ" dirty="0" err="1" smtClean="0"/>
              <a:t>kláštěr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040560" cy="414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08104" y="1556792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Augustiánský</a:t>
            </a:r>
            <a:r>
              <a:rPr lang="cs-CZ" sz="2000" dirty="0"/>
              <a:t> klášter, nechal jej zřídit roku 1627 Albrecht z Valdštejna, dostavby trvaly 150 let. Bývala zde i škola, tiskárna, nyní je zde mj. Vlastivědné muzeum a galérie v České Lípě. </a:t>
            </a:r>
            <a:r>
              <a:rPr lang="cs-CZ" sz="2000" dirty="0" smtClean="0"/>
              <a:t> </a:t>
            </a:r>
            <a:r>
              <a:rPr lang="cs-CZ" sz="2000" dirty="0"/>
              <a:t>Loretánská kaple, postavena roku 1698 v ambitu </a:t>
            </a:r>
            <a:r>
              <a:rPr lang="cs-CZ" sz="2000" dirty="0" smtClean="0"/>
              <a:t>kláštera a </a:t>
            </a:r>
            <a:endParaRPr lang="cs-CZ" sz="2000" dirty="0"/>
          </a:p>
          <a:p>
            <a:r>
              <a:rPr lang="cs-CZ" sz="2000" dirty="0"/>
              <a:t> Kostel Všech svatých, stavba přímo navazující na klášter, byl dokončena roku </a:t>
            </a:r>
            <a:r>
              <a:rPr lang="cs-CZ" sz="2000" dirty="0" smtClean="0"/>
              <a:t>1710.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004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Kavárna Union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1623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67944" y="1628800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Kavárna Union je krásný secesní rohový dům v centru města. Postavený byl v letech 1906-1907 českolipskou firmou John a </a:t>
            </a:r>
            <a:r>
              <a:rPr lang="cs-CZ" sz="2000" dirty="0" err="1"/>
              <a:t>Jisba</a:t>
            </a:r>
            <a:r>
              <a:rPr lang="cs-CZ" sz="2000" dirty="0"/>
              <a:t>. V roce 1997 proběhla náročná rekonstrukce štukové výzdoby </a:t>
            </a:r>
            <a:r>
              <a:rPr lang="cs-CZ" sz="2000" dirty="0" smtClean="0"/>
              <a:t>domu. V dřívějších dobách zde byl i kinosál, poté dlouhou dobu kavárna chátrá, po rekonstrukci opět slouží jako kavárna.</a:t>
            </a:r>
            <a:endParaRPr lang="cs-CZ" sz="2000" dirty="0"/>
          </a:p>
        </p:txBody>
      </p:sp>
      <p:pic>
        <p:nvPicPr>
          <p:cNvPr id="3074" name="Picture 2" descr="C:\Users\Public\Pictures\kliparty\Jidlo\fod350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4511530" cy="25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Kostel povýšení sv. kříže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668"/>
            <a:ext cx="26686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31840" y="1340768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Gotický kostel Povýšení sv. Kříže byl postaven v druhé polovině 14. století. Postupem let prošel několika úpravami a v roce 1897 byl regotizován architektem J. </a:t>
            </a:r>
            <a:r>
              <a:rPr lang="cs-CZ" dirty="0" err="1"/>
              <a:t>Mockerem</a:t>
            </a:r>
            <a:r>
              <a:rPr lang="cs-CZ" dirty="0"/>
              <a:t> do dnešní </a:t>
            </a:r>
            <a:r>
              <a:rPr lang="cs-CZ" dirty="0" smtClean="0"/>
              <a:t>podoby.</a:t>
            </a:r>
          </a:p>
          <a:p>
            <a:r>
              <a:rPr lang="cs-CZ" dirty="0" smtClean="0"/>
              <a:t>Další kostely :</a:t>
            </a:r>
          </a:p>
          <a:p>
            <a:r>
              <a:rPr lang="cs-CZ" dirty="0" smtClean="0"/>
              <a:t>Bazilika Všech Svatých, kostel sv. Máří Magdaleny, Kostel narození Panny Marie, Evangelický kostel.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6872"/>
            <a:ext cx="1847688" cy="23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41306"/>
            <a:ext cx="1235075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12" y="4822932"/>
            <a:ext cx="1585913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0938"/>
            <a:ext cx="18923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3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Poklopový pohyblivý jez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0794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94512" y="2564904"/>
            <a:ext cx="3069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sz="2000" dirty="0"/>
              <a:t>Na řece Ploučnici uvnitř města České Lípy, postaven v roce 1910 dle konstrukce ing. J. Záhorského. V roce 1996 bylo zařízení restaurováno a lávka obnovena pro pěší. Část mechanismu pro pohyb rámů byla po konzervaci vyjmuta a vystavena na zvláštním podstavci vedle lávky.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06" y="1191818"/>
            <a:ext cx="2555265" cy="190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3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784</Words>
  <Application>Microsoft Office PowerPoint</Application>
  <PresentationFormat>Předvádění na obrazovce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Moje město Česká Lípa</vt:lpstr>
      <vt:lpstr>Česká Lípa v informacích</vt:lpstr>
      <vt:lpstr>Náměstí TGM</vt:lpstr>
      <vt:lpstr>Červený dům</vt:lpstr>
      <vt:lpstr>Vodní hrad Lipý</vt:lpstr>
      <vt:lpstr>Augstiánský kláštěr</vt:lpstr>
      <vt:lpstr>Kavárna Union</vt:lpstr>
      <vt:lpstr>Kostel povýšení sv. kříže</vt:lpstr>
      <vt:lpstr>Poklopový pohyblivý jez</vt:lpstr>
      <vt:lpstr>Nemocnice</vt:lpstr>
      <vt:lpstr>Nádraží ČD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město Česká Lípa</dc:title>
  <dc:creator>ihonzejkova</dc:creator>
  <cp:lastModifiedBy>ihonzejkova</cp:lastModifiedBy>
  <cp:revision>13</cp:revision>
  <dcterms:created xsi:type="dcterms:W3CDTF">2012-08-06T10:35:31Z</dcterms:created>
  <dcterms:modified xsi:type="dcterms:W3CDTF">2012-10-15T18:18:26Z</dcterms:modified>
</cp:coreProperties>
</file>