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5" r:id="rId6"/>
    <p:sldId id="266" r:id="rId7"/>
    <p:sldId id="260" r:id="rId8"/>
    <p:sldId id="261" r:id="rId9"/>
    <p:sldId id="262" r:id="rId10"/>
    <p:sldId id="263" r:id="rId11"/>
    <p:sldId id="264" r:id="rId12"/>
    <p:sldId id="267" r:id="rId13"/>
    <p:sldId id="268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75FC-3794-498B-BA8E-87C60F13C256}" type="datetimeFigureOut">
              <a:rPr lang="cs-CZ" smtClean="0"/>
              <a:t>15.10.2012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FCA-73A4-4403-AD6C-D36388C9E0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1101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75FC-3794-498B-BA8E-87C60F13C256}" type="datetimeFigureOut">
              <a:rPr lang="cs-CZ" smtClean="0"/>
              <a:t>15.10.2012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FCA-73A4-4403-AD6C-D36388C9E0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5662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75FC-3794-498B-BA8E-87C60F13C256}" type="datetimeFigureOut">
              <a:rPr lang="cs-CZ" smtClean="0"/>
              <a:t>15.10.2012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FCA-73A4-4403-AD6C-D36388C9E0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38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75FC-3794-498B-BA8E-87C60F13C256}" type="datetimeFigureOut">
              <a:rPr lang="cs-CZ" smtClean="0"/>
              <a:t>15.10.2012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FCA-73A4-4403-AD6C-D36388C9E0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3665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75FC-3794-498B-BA8E-87C60F13C256}" type="datetimeFigureOut">
              <a:rPr lang="cs-CZ" smtClean="0"/>
              <a:t>15.10.2012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FCA-73A4-4403-AD6C-D36388C9E0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52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75FC-3794-498B-BA8E-87C60F13C256}" type="datetimeFigureOut">
              <a:rPr lang="cs-CZ" smtClean="0"/>
              <a:t>15.10.2012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FCA-73A4-4403-AD6C-D36388C9E0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890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75FC-3794-498B-BA8E-87C60F13C256}" type="datetimeFigureOut">
              <a:rPr lang="cs-CZ" smtClean="0"/>
              <a:t>15.10.2012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FCA-73A4-4403-AD6C-D36388C9E0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640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75FC-3794-498B-BA8E-87C60F13C256}" type="datetimeFigureOut">
              <a:rPr lang="cs-CZ" smtClean="0"/>
              <a:t>15.10.2012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FCA-73A4-4403-AD6C-D36388C9E0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14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75FC-3794-498B-BA8E-87C60F13C256}" type="datetimeFigureOut">
              <a:rPr lang="cs-CZ" smtClean="0"/>
              <a:t>15.10.2012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FCA-73A4-4403-AD6C-D36388C9E0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173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75FC-3794-498B-BA8E-87C60F13C256}" type="datetimeFigureOut">
              <a:rPr lang="cs-CZ" smtClean="0"/>
              <a:t>15.10.2012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FCA-73A4-4403-AD6C-D36388C9E0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142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75FC-3794-498B-BA8E-87C60F13C256}" type="datetimeFigureOut">
              <a:rPr lang="cs-CZ" smtClean="0"/>
              <a:t>15.10.2012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7FCA-73A4-4403-AD6C-D36388C9E0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163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275FC-3794-498B-BA8E-87C60F13C256}" type="datetimeFigureOut">
              <a:rPr lang="cs-CZ" smtClean="0"/>
              <a:t>15.10.2012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D7FCA-73A4-4403-AD6C-D36388C9E0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238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9.e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Moje vlast – Česká Republika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915816" y="5517232"/>
            <a:ext cx="6400800" cy="1752600"/>
          </a:xfrm>
        </p:spPr>
        <p:txBody>
          <a:bodyPr/>
          <a:lstStyle/>
          <a:p>
            <a:r>
              <a:rPr lang="cs-CZ" dirty="0" smtClean="0"/>
              <a:t>Mgr. Iveta </a:t>
            </a:r>
            <a:r>
              <a:rPr lang="cs-CZ" dirty="0" err="1" smtClean="0"/>
              <a:t>Honzejková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16832"/>
            <a:ext cx="3995936" cy="2996952"/>
          </a:xfrm>
          <a:prstGeom prst="rect">
            <a:avLst/>
          </a:prstGeom>
        </p:spPr>
      </p:pic>
      <p:pic>
        <p:nvPicPr>
          <p:cNvPr id="2052" name="Picture 4" descr="C:\Users\Public\Pictures\kliparty\Svet\wrd_0003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38983"/>
            <a:ext cx="2408270" cy="27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4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23528" y="260648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Nejvýznamnější místa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122" y="4326505"/>
            <a:ext cx="3121759" cy="23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4054"/>
            <a:ext cx="3608387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433" y="845423"/>
            <a:ext cx="3720113" cy="262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498" y="3704228"/>
            <a:ext cx="1720806" cy="291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339752" y="1172380"/>
            <a:ext cx="1516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Hradčany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308304" y="941547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Karlštejn</a:t>
            </a:r>
            <a:endParaRPr lang="cs-CZ" sz="2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1948225" y="4326505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Národní muzeum</a:t>
            </a:r>
            <a:endParaRPr lang="cs-CZ" sz="2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574304" y="4695837"/>
            <a:ext cx="1030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Orloj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569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4213271" cy="316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43" y="836712"/>
            <a:ext cx="311875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C:\Users\Public\Pictures\poslův mlýn\P10505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17032"/>
            <a:ext cx="3789249" cy="284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55576" y="86403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Ještěd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499992" y="355818"/>
            <a:ext cx="2133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Pravčická</a:t>
            </a:r>
            <a:r>
              <a:rPr lang="cs-CZ" dirty="0" smtClean="0"/>
              <a:t> brána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773802" y="377993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Bezděz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860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5" y="404664"/>
            <a:ext cx="5151437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12965" y="2444940"/>
            <a:ext cx="51864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/>
              <a:t>Název projektu: šablony Špičák</a:t>
            </a:r>
          </a:p>
          <a:p>
            <a:pPr algn="ctr"/>
            <a:r>
              <a:rPr lang="cs-CZ" dirty="0"/>
              <a:t>Číslo projektu: CZ.1.07/1.4.00/21.2735</a:t>
            </a:r>
          </a:p>
          <a:p>
            <a:pPr algn="ctr"/>
            <a:r>
              <a:rPr lang="cs-CZ" dirty="0"/>
              <a:t>Šablona: III/2</a:t>
            </a:r>
          </a:p>
          <a:p>
            <a:pPr algn="ctr"/>
            <a:r>
              <a:rPr lang="cs-CZ" dirty="0"/>
              <a:t>Autor výukového materiálu: Mgr. Iveta </a:t>
            </a:r>
            <a:r>
              <a:rPr lang="cs-CZ" dirty="0" err="1"/>
              <a:t>Honzejková</a:t>
            </a:r>
            <a:endParaRPr lang="cs-CZ" dirty="0"/>
          </a:p>
          <a:p>
            <a:pPr algn="ctr"/>
            <a:r>
              <a:rPr lang="cs-CZ" dirty="0"/>
              <a:t>Výukový materiál vytvořen: </a:t>
            </a:r>
            <a:r>
              <a:rPr lang="cs-CZ" dirty="0" smtClean="0"/>
              <a:t>19.6.2012</a:t>
            </a:r>
            <a:endParaRPr lang="cs-CZ" dirty="0"/>
          </a:p>
          <a:p>
            <a:pPr algn="ctr"/>
            <a:r>
              <a:rPr lang="cs-CZ" dirty="0"/>
              <a:t>Výukový materiál je určen: 2. Ročník</a:t>
            </a:r>
          </a:p>
          <a:p>
            <a:pPr algn="ctr"/>
            <a:r>
              <a:rPr lang="cs-CZ" dirty="0"/>
              <a:t>Člověk a jeho svět</a:t>
            </a:r>
          </a:p>
          <a:p>
            <a:pPr algn="ctr"/>
            <a:r>
              <a:rPr lang="cs-CZ" dirty="0"/>
              <a:t>32_191_moje </a:t>
            </a:r>
            <a:r>
              <a:rPr lang="cs-CZ" dirty="0" smtClean="0"/>
              <a:t>vlast _54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144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404664"/>
            <a:ext cx="835292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Anotace:                       Pracovní list je vytvořen pro žáky druhých tříd a je </a:t>
            </a:r>
          </a:p>
          <a:p>
            <a:r>
              <a:rPr lang="cs-CZ" dirty="0"/>
              <a:t>                                       zaměřen na </a:t>
            </a:r>
            <a:r>
              <a:rPr lang="cs-CZ" dirty="0" smtClean="0"/>
              <a:t> </a:t>
            </a:r>
            <a:r>
              <a:rPr lang="cs-CZ" dirty="0"/>
              <a:t>naší </a:t>
            </a:r>
            <a:r>
              <a:rPr lang="cs-CZ" dirty="0" smtClean="0"/>
              <a:t>vlast.</a:t>
            </a:r>
            <a:endParaRPr lang="cs-CZ" dirty="0"/>
          </a:p>
          <a:p>
            <a:r>
              <a:rPr lang="cs-CZ" dirty="0"/>
              <a:t>Autor:                            Mgr. Iveta  </a:t>
            </a:r>
            <a:r>
              <a:rPr lang="cs-CZ" dirty="0" err="1"/>
              <a:t>Honzejková</a:t>
            </a:r>
            <a:r>
              <a:rPr lang="cs-CZ" dirty="0"/>
              <a:t>               </a:t>
            </a:r>
          </a:p>
          <a:p>
            <a:r>
              <a:rPr lang="cs-CZ" dirty="0"/>
              <a:t>Jazyk:                            Čeština</a:t>
            </a:r>
          </a:p>
          <a:p>
            <a:r>
              <a:rPr lang="cs-CZ" dirty="0"/>
              <a:t>Očekávaný výstup:     Základní znalosti o </a:t>
            </a:r>
            <a:r>
              <a:rPr lang="cs-CZ" dirty="0" smtClean="0"/>
              <a:t>naší </a:t>
            </a:r>
            <a:r>
              <a:rPr lang="cs-CZ" dirty="0"/>
              <a:t>vlasti.</a:t>
            </a:r>
          </a:p>
          <a:p>
            <a:r>
              <a:rPr lang="cs-CZ" dirty="0"/>
              <a:t>Speciální vzdělávací potřeby:  Žádné</a:t>
            </a:r>
          </a:p>
          <a:p>
            <a:r>
              <a:rPr lang="cs-CZ" dirty="0"/>
              <a:t>Klíčová slova:               město, vlast, </a:t>
            </a:r>
            <a:r>
              <a:rPr lang="cs-CZ" dirty="0" smtClean="0"/>
              <a:t>kraje, státní symboly</a:t>
            </a:r>
            <a:endParaRPr lang="cs-CZ" dirty="0"/>
          </a:p>
          <a:p>
            <a:r>
              <a:rPr lang="cs-CZ" dirty="0"/>
              <a:t>Druh učebního materiálu: Pracovní list</a:t>
            </a:r>
          </a:p>
          <a:p>
            <a:r>
              <a:rPr lang="cs-CZ" dirty="0"/>
              <a:t>Druh interaktivity:      Aktivita</a:t>
            </a:r>
          </a:p>
          <a:p>
            <a:r>
              <a:rPr lang="cs-CZ" dirty="0"/>
              <a:t>Cílová skupina:            Žák</a:t>
            </a:r>
          </a:p>
          <a:p>
            <a:r>
              <a:rPr lang="cs-CZ" dirty="0"/>
              <a:t>Stupeň a typ  vzdělávání :   Základní vzdělávání – první stupeň – první období</a:t>
            </a:r>
          </a:p>
          <a:p>
            <a:r>
              <a:rPr lang="cs-CZ" dirty="0"/>
              <a:t>Typická věková  skupina :  7-8 let</a:t>
            </a:r>
          </a:p>
          <a:p>
            <a:r>
              <a:rPr lang="cs-CZ" dirty="0"/>
              <a:t>Celková velikost: </a:t>
            </a:r>
            <a:r>
              <a:rPr lang="cs-CZ" dirty="0" smtClean="0"/>
              <a:t>16,5 MB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Použité zdroje:</a:t>
            </a:r>
          </a:p>
          <a:p>
            <a:r>
              <a:rPr lang="cs-CZ" dirty="0" smtClean="0"/>
              <a:t>Fotografie jsou z alba autorky.</a:t>
            </a:r>
          </a:p>
          <a:p>
            <a:r>
              <a:rPr lang="cs-CZ" dirty="0" smtClean="0"/>
              <a:t>Klipart </a:t>
            </a:r>
            <a:r>
              <a:rPr lang="cs-CZ" dirty="0" smtClean="0"/>
              <a:t> </a:t>
            </a:r>
            <a:r>
              <a:rPr lang="cs-CZ" dirty="0" err="1" smtClean="0"/>
              <a:t>Zoner</a:t>
            </a:r>
            <a:r>
              <a:rPr lang="cs-CZ" dirty="0" smtClean="0"/>
              <a:t> </a:t>
            </a:r>
            <a:r>
              <a:rPr lang="cs-CZ" dirty="0" err="1" smtClean="0"/>
              <a:t>Photo</a:t>
            </a:r>
            <a:r>
              <a:rPr lang="cs-CZ" dirty="0" smtClean="0"/>
              <a:t>  studio </a:t>
            </a:r>
            <a:r>
              <a:rPr lang="cs-CZ" dirty="0" smtClean="0"/>
              <a:t>12</a:t>
            </a:r>
          </a:p>
          <a:p>
            <a:r>
              <a:rPr lang="cs-CZ" dirty="0" smtClean="0"/>
              <a:t>Státní symboly – fotografie autorky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2867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699792" y="18864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Poloha ČR</a:t>
            </a:r>
            <a:endParaRPr lang="cs-CZ" sz="36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430" y="1340768"/>
            <a:ext cx="6306357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862055" y="354111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ČR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915816" y="2702349"/>
            <a:ext cx="1587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Německo</a:t>
            </a: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580112" y="244494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Polsko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976156" y="4006164"/>
            <a:ext cx="1620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Slovensko</a:t>
            </a:r>
            <a:endParaRPr lang="cs-CZ" sz="2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355976" y="4375496"/>
            <a:ext cx="1557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Rakousko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9214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763688" y="153506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Česká republika v datech.</a:t>
            </a:r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3528" y="1268760"/>
            <a:ext cx="8280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Poloha: Střední Evropa</a:t>
            </a:r>
          </a:p>
          <a:p>
            <a:r>
              <a:rPr lang="cs-CZ" sz="2800" dirty="0" smtClean="0"/>
              <a:t>Hlavní město : Praha</a:t>
            </a:r>
          </a:p>
          <a:p>
            <a:r>
              <a:rPr lang="cs-CZ" sz="2800" dirty="0" smtClean="0"/>
              <a:t>Počet obyvatel:  10 505  455</a:t>
            </a:r>
          </a:p>
          <a:p>
            <a:r>
              <a:rPr lang="cs-CZ" sz="2800" dirty="0" smtClean="0"/>
              <a:t>Rozloha: 78  867 km²</a:t>
            </a:r>
          </a:p>
          <a:p>
            <a:r>
              <a:rPr lang="cs-CZ" sz="2800" dirty="0" smtClean="0"/>
              <a:t>Nejvyšší hora : Sněžka 1602 </a:t>
            </a:r>
            <a:r>
              <a:rPr lang="cs-CZ" sz="2800" dirty="0" err="1" smtClean="0"/>
              <a:t>m.n.m</a:t>
            </a:r>
            <a:endParaRPr lang="cs-CZ" sz="2800" dirty="0" smtClean="0"/>
          </a:p>
          <a:p>
            <a:r>
              <a:rPr lang="cs-CZ" sz="2800" dirty="0" smtClean="0"/>
              <a:t>Největší řeka : Labe 358 km</a:t>
            </a:r>
          </a:p>
          <a:p>
            <a:r>
              <a:rPr lang="cs-CZ" sz="2800" dirty="0" smtClean="0"/>
              <a:t>Prezident : Václav Klaus</a:t>
            </a:r>
          </a:p>
          <a:p>
            <a:r>
              <a:rPr lang="cs-CZ" sz="2800" dirty="0" smtClean="0"/>
              <a:t>Územní kraje : 7 – Středočeský, Jihočeský, Západočeský,  </a:t>
            </a:r>
          </a:p>
          <a:p>
            <a:r>
              <a:rPr lang="cs-CZ" sz="2800" dirty="0"/>
              <a:t> </a:t>
            </a:r>
            <a:r>
              <a:rPr lang="cs-CZ" sz="2800" dirty="0" smtClean="0"/>
              <a:t>                         Severočeský, Východočeský,  </a:t>
            </a:r>
          </a:p>
          <a:p>
            <a:r>
              <a:rPr lang="cs-CZ" sz="2800" dirty="0"/>
              <a:t> </a:t>
            </a:r>
            <a:r>
              <a:rPr lang="cs-CZ" sz="2800" dirty="0" smtClean="0"/>
              <a:t>                         Jihomoravský, Severomoravský</a:t>
            </a:r>
          </a:p>
          <a:p>
            <a:endParaRPr lang="cs-CZ" sz="2800" dirty="0" smtClean="0"/>
          </a:p>
          <a:p>
            <a:r>
              <a:rPr lang="cs-CZ" sz="2800" dirty="0"/>
              <a:t> </a:t>
            </a:r>
            <a:r>
              <a:rPr lang="cs-CZ" sz="2800" dirty="0" smtClean="0"/>
              <a:t>                          </a:t>
            </a:r>
            <a:endParaRPr lang="cs-CZ" dirty="0"/>
          </a:p>
        </p:txBody>
      </p:sp>
      <p:pic>
        <p:nvPicPr>
          <p:cNvPr id="1027" name="Picture 3" descr="C:\Users\Public\Pictures\kliparty\Svet\wrd_8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98282"/>
            <a:ext cx="2924497" cy="172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3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95736" y="476672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Státní symboly ČR</a:t>
            </a:r>
            <a:endParaRPr lang="cs-CZ" sz="36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Public\Pictures\kliparty\Svet\wrd_8029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56578"/>
            <a:ext cx="1728192" cy="195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ublic\Pictures\kliparty\Svet\wrd_0003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539"/>
            <a:ext cx="2110680" cy="24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15616" y="250731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vlajka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563888" y="3528357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Velký</a:t>
            </a:r>
            <a:r>
              <a:rPr lang="cs-CZ" dirty="0" smtClean="0"/>
              <a:t> </a:t>
            </a:r>
            <a:r>
              <a:rPr lang="cs-CZ" sz="2400" dirty="0" smtClean="0"/>
              <a:t>znak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537498" y="2060848"/>
            <a:ext cx="1209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Malý</a:t>
            </a:r>
            <a:r>
              <a:rPr lang="cs-CZ" dirty="0" smtClean="0"/>
              <a:t> </a:t>
            </a:r>
            <a:r>
              <a:rPr lang="cs-CZ" sz="2400" dirty="0" smtClean="0"/>
              <a:t>znak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27584" y="5445224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Vlajka prezidenta</a:t>
            </a: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820015" y="6055413"/>
            <a:ext cx="1692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Státní</a:t>
            </a:r>
            <a:r>
              <a:rPr lang="cs-CZ" dirty="0" smtClean="0"/>
              <a:t> </a:t>
            </a:r>
            <a:r>
              <a:rPr lang="cs-CZ" sz="2400" dirty="0" smtClean="0"/>
              <a:t>pečeť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537498" y="5260558"/>
            <a:ext cx="1944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Státní</a:t>
            </a:r>
            <a:r>
              <a:rPr lang="cs-CZ" dirty="0" smtClean="0"/>
              <a:t> </a:t>
            </a:r>
            <a:r>
              <a:rPr lang="cs-CZ" sz="2400" dirty="0" smtClean="0"/>
              <a:t>hymna</a:t>
            </a:r>
            <a:endParaRPr lang="cs-CZ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35366"/>
            <a:ext cx="2500456" cy="227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997" y="4398063"/>
            <a:ext cx="17494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944" y="1475014"/>
            <a:ext cx="1826259" cy="183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98" y="3065877"/>
            <a:ext cx="1785937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94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ublic\Pictures\kliparty\Svet\wrd_803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25371" cy="491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3131840" y="2996952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981295"/>
            <a:ext cx="2381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532910"/>
            <a:ext cx="2444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555776" y="310915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Praha</a:t>
            </a:r>
            <a:endParaRPr lang="cs-CZ" sz="36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4842948" y="4777191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Brno</a:t>
            </a:r>
            <a:endParaRPr lang="cs-CZ" sz="36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6562003" y="365197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Ostrava</a:t>
            </a:r>
            <a:endParaRPr lang="cs-CZ" sz="36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755575" y="188640"/>
            <a:ext cx="5350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Další velká města  České republiky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4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ublic\Pictures\kliparty\Svet\wrd_803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01665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7544" y="260648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Největší řeky České republiky 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043148" y="259442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Labe</a:t>
            </a:r>
            <a:endParaRPr lang="cs-CZ" sz="24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2051720" y="422108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Vltava</a:t>
            </a:r>
            <a:endParaRPr lang="cs-CZ" sz="24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6322818" y="5112391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Morava</a:t>
            </a:r>
            <a:endParaRPr lang="cs-CZ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85" y="5153369"/>
            <a:ext cx="4572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218" y="3485023"/>
            <a:ext cx="4572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Volný tvar 6"/>
          <p:cNvSpPr/>
          <p:nvPr/>
        </p:nvSpPr>
        <p:spPr>
          <a:xfrm>
            <a:off x="4804970" y="2293252"/>
            <a:ext cx="277091" cy="609600"/>
          </a:xfrm>
          <a:custGeom>
            <a:avLst/>
            <a:gdLst>
              <a:gd name="connsiteX0" fmla="*/ 277091 w 277091"/>
              <a:gd name="connsiteY0" fmla="*/ 609600 h 609600"/>
              <a:gd name="connsiteX1" fmla="*/ 96982 w 277091"/>
              <a:gd name="connsiteY1" fmla="*/ 152400 h 609600"/>
              <a:gd name="connsiteX2" fmla="*/ 0 w 277091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091" h="609600">
                <a:moveTo>
                  <a:pt x="277091" y="609600"/>
                </a:moveTo>
                <a:cubicBezTo>
                  <a:pt x="210127" y="431800"/>
                  <a:pt x="143164" y="254000"/>
                  <a:pt x="96982" y="152400"/>
                </a:cubicBezTo>
                <a:cubicBezTo>
                  <a:pt x="50800" y="50800"/>
                  <a:pt x="25400" y="25400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4596974" y="1988840"/>
            <a:ext cx="432048" cy="396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024.-BedĹ™ich-Smetana---MĂˇ-Vlast---Vlta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0152" y="5606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0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4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9622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67744" y="318948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chemeClr val="bg1"/>
                </a:solidFill>
              </a:rPr>
              <a:t>Praha – hlavní město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51520" y="1092958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Sídlo prezidenta, vlády.</a:t>
            </a: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ihonzejkova\AppData\Local\Microsoft\Windows\Temporary Internet Files\Content.IE5\CA40GYSS\MP90043864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511" y="2451174"/>
            <a:ext cx="2899433" cy="193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ihonzejkova\AppData\Local\Microsoft\Windows\Temporary Internet Files\Content.IE5\HLBS404M\MP90042795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7" y="2371454"/>
            <a:ext cx="3024336" cy="201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ihonzejkova\AppData\Local\Microsoft\Windows\Temporary Internet Files\Content.IE5\EM0GT4L9\MP90042794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94" y="1397362"/>
            <a:ext cx="2441178" cy="364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81273" y="4534838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Staroměstské náměstí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04248" y="4396462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Hradčany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040688" y="5042793"/>
            <a:ext cx="132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Karlův</a:t>
            </a:r>
            <a:r>
              <a:rPr lang="cs-CZ" dirty="0" smtClean="0"/>
              <a:t> </a:t>
            </a:r>
            <a:r>
              <a:rPr lang="cs-CZ" sz="2400" dirty="0" smtClean="0"/>
              <a:t>most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7830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331640" y="173645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chemeClr val="bg1"/>
                </a:solidFill>
              </a:rPr>
              <a:t>Nejvyšší hora - Sněžka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Public\Pictures\kliparty\Svet\wrd_803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836711"/>
            <a:ext cx="3960440" cy="230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ál 7"/>
          <p:cNvSpPr/>
          <p:nvPr/>
        </p:nvSpPr>
        <p:spPr>
          <a:xfrm>
            <a:off x="3315308" y="994284"/>
            <a:ext cx="252028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147" name="Picture 3" descr="G:\Krkonoše 12.7.-8.7\4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6591"/>
            <a:ext cx="2290465" cy="305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Krkonoše 12.7.-8.7\4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345656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Krkonoše 12.7.-8.7\4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3717032"/>
            <a:ext cx="3816424" cy="286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73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259632" y="258060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Největší řeka - Labe</a:t>
            </a:r>
            <a:endParaRPr lang="cs-CZ" sz="4000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Public\Pictures\kliparty\Svet\wrd_803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48" y="1035431"/>
            <a:ext cx="3526532" cy="205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Volný tvar 6"/>
          <p:cNvSpPr/>
          <p:nvPr/>
        </p:nvSpPr>
        <p:spPr>
          <a:xfrm>
            <a:off x="1979712" y="1196752"/>
            <a:ext cx="1014622" cy="637451"/>
          </a:xfrm>
          <a:custGeom>
            <a:avLst/>
            <a:gdLst>
              <a:gd name="connsiteX0" fmla="*/ 151486 w 1014622"/>
              <a:gd name="connsiteY0" fmla="*/ 0 h 637451"/>
              <a:gd name="connsiteX1" fmla="*/ 26795 w 1014622"/>
              <a:gd name="connsiteY1" fmla="*/ 277091 h 637451"/>
              <a:gd name="connsiteX2" fmla="*/ 608686 w 1014622"/>
              <a:gd name="connsiteY2" fmla="*/ 526472 h 637451"/>
              <a:gd name="connsiteX3" fmla="*/ 622541 w 1014622"/>
              <a:gd name="connsiteY3" fmla="*/ 526472 h 637451"/>
              <a:gd name="connsiteX4" fmla="*/ 871922 w 1014622"/>
              <a:gd name="connsiteY4" fmla="*/ 637309 h 637451"/>
              <a:gd name="connsiteX5" fmla="*/ 1010468 w 1014622"/>
              <a:gd name="connsiteY5" fmla="*/ 540327 h 637451"/>
              <a:gd name="connsiteX6" fmla="*/ 968904 w 1014622"/>
              <a:gd name="connsiteY6" fmla="*/ 193963 h 637451"/>
              <a:gd name="connsiteX7" fmla="*/ 871922 w 1014622"/>
              <a:gd name="connsiteY7" fmla="*/ 138545 h 637451"/>
              <a:gd name="connsiteX8" fmla="*/ 968904 w 1014622"/>
              <a:gd name="connsiteY8" fmla="*/ 221672 h 63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4622" h="637451">
                <a:moveTo>
                  <a:pt x="151486" y="0"/>
                </a:moveTo>
                <a:cubicBezTo>
                  <a:pt x="51040" y="94673"/>
                  <a:pt x="-49405" y="189346"/>
                  <a:pt x="26795" y="277091"/>
                </a:cubicBezTo>
                <a:cubicBezTo>
                  <a:pt x="102995" y="364836"/>
                  <a:pt x="509395" y="484909"/>
                  <a:pt x="608686" y="526472"/>
                </a:cubicBezTo>
                <a:cubicBezTo>
                  <a:pt x="707977" y="568036"/>
                  <a:pt x="578668" y="507999"/>
                  <a:pt x="622541" y="526472"/>
                </a:cubicBezTo>
                <a:cubicBezTo>
                  <a:pt x="666414" y="544945"/>
                  <a:pt x="807268" y="635000"/>
                  <a:pt x="871922" y="637309"/>
                </a:cubicBezTo>
                <a:cubicBezTo>
                  <a:pt x="936576" y="639618"/>
                  <a:pt x="994304" y="614218"/>
                  <a:pt x="1010468" y="540327"/>
                </a:cubicBezTo>
                <a:cubicBezTo>
                  <a:pt x="1026632" y="466436"/>
                  <a:pt x="991995" y="260927"/>
                  <a:pt x="968904" y="193963"/>
                </a:cubicBezTo>
                <a:cubicBezTo>
                  <a:pt x="945813" y="126999"/>
                  <a:pt x="871922" y="133927"/>
                  <a:pt x="871922" y="138545"/>
                </a:cubicBezTo>
                <a:cubicBezTo>
                  <a:pt x="871922" y="143163"/>
                  <a:pt x="920413" y="182417"/>
                  <a:pt x="968904" y="22167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171" name="Picture 3" descr="G:\Krkonoše 12.7.-8.7\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35431"/>
            <a:ext cx="2798619" cy="209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Krkonoše 12.7.-8.7\2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88" y="3645024"/>
            <a:ext cx="3145751" cy="235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Krkonoše 12.7.-8.7\3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6992"/>
            <a:ext cx="3245446" cy="243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83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289</Words>
  <Application>Microsoft Office PowerPoint</Application>
  <PresentationFormat>Předvádění na obrazovce (4:3)</PresentationFormat>
  <Paragraphs>78</Paragraphs>
  <Slides>13</Slides>
  <Notes>0</Notes>
  <HiddenSlides>1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systému Office</vt:lpstr>
      <vt:lpstr>Moje vlast – Česká Republika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Moje vlast – Česká Republika</dc:title>
  <dc:creator>ihonzejkova</dc:creator>
  <cp:lastModifiedBy>ihonzejkova</cp:lastModifiedBy>
  <cp:revision>16</cp:revision>
  <dcterms:created xsi:type="dcterms:W3CDTF">2012-06-19T17:59:55Z</dcterms:created>
  <dcterms:modified xsi:type="dcterms:W3CDTF">2012-10-15T17:44:01Z</dcterms:modified>
</cp:coreProperties>
</file>