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9" r:id="rId2"/>
    <p:sldId id="273" r:id="rId3"/>
    <p:sldId id="274" r:id="rId4"/>
    <p:sldId id="281" r:id="rId5"/>
    <p:sldId id="275" r:id="rId6"/>
    <p:sldId id="282" r:id="rId7"/>
    <p:sldId id="277" r:id="rId8"/>
    <p:sldId id="28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351" autoAdjust="0"/>
  </p:normalViewPr>
  <p:slideViewPr>
    <p:cSldViewPr>
      <p:cViewPr varScale="1">
        <p:scale>
          <a:sx n="65" d="100"/>
          <a:sy n="6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692696"/>
            <a:ext cx="7687314" cy="41044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</a:t>
            </a:r>
          </a:p>
          <a:p>
            <a:pPr>
              <a:buNone/>
            </a:pPr>
            <a:r>
              <a:rPr lang="cs-CZ" sz="2400" dirty="0" smtClean="0"/>
              <a:t>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  příspěvková 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</a:p>
          <a:p>
            <a:pPr>
              <a:buNone/>
            </a:pPr>
            <a:r>
              <a:rPr lang="cs-CZ" sz="2400" dirty="0" smtClean="0"/>
              <a:t>              VY_32_INOVACE_15_Čj8 – vyjmenovaná slova- </a:t>
            </a:r>
            <a:r>
              <a:rPr lang="cs-CZ" sz="2400" dirty="0" smtClean="0"/>
              <a:t>opakování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vyjmenovaná slova- opakování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lvl="0">
              <a:defRPr/>
            </a:pPr>
            <a:r>
              <a:rPr lang="cs-CZ" sz="2400" i="1" dirty="0" smtClean="0"/>
              <a:t>zaměřuje se na znalost a aplikaci vyjmenovaných slov</a:t>
            </a:r>
          </a:p>
          <a:p>
            <a:pPr lvl="0">
              <a:defRPr/>
            </a:pPr>
            <a:r>
              <a:rPr lang="cs-CZ" sz="2400" i="1" dirty="0" smtClean="0"/>
              <a:t>strana 3 - žáci označují, rozlišují (či vypisují) slova vyjmenovaná a slova jim příbuzná</a:t>
            </a:r>
          </a:p>
          <a:p>
            <a:pPr lvl="0">
              <a:defRPr/>
            </a:pPr>
            <a:r>
              <a:rPr lang="cs-CZ" sz="2400" i="1" dirty="0" smtClean="0"/>
              <a:t>strana 4 - žáci dopisují nebo správně přepisují i/í/y/ý do slovních spojení</a:t>
            </a:r>
          </a:p>
          <a:p>
            <a:pPr lvl="0">
              <a:defRPr/>
            </a:pPr>
            <a:r>
              <a:rPr lang="cs-CZ" sz="2400" i="1" dirty="0" smtClean="0"/>
              <a:t>strana 5 - žáci mají za úkol pojmenovat obrázky pomocí vyjmenovaných slov a s nimi pak vytvořit smysluplné věty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Zakroužkuj vyjmenovaná slova a podtrhni slova odvozená.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71604" y="2285992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857884" y="271462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vymyšlené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85918" y="47863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myšlenka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57950" y="457200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myslet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14678" y="364331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mlynářka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72330" y="214311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myslivec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071934" y="564357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kobyla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357290" y="335756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jazyková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00430" y="235743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lýkožrout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5074" y="542926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obyvatel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15008" y="392906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bylina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57422" y="4143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nábytek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285984" y="307181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vzlykat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715140" y="32861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vyslyšet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714744" y="471488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lyže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214810" y="414338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plyšový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428728" y="571501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000628" y="228599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pyšný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572000" y="507207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43438" y="328612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sýr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714612" y="535782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syčet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429520" y="400050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vydra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572396" y="521495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Ruzyně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71604" y="2285992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857884" y="271462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vymyšlené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85918" y="47863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myšlenka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57950" y="457200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myslet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14678" y="364331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mlynářka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72330" y="214311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myslivec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071934" y="564357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kobyla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357290" y="335756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jazyková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00430" y="235743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lýkožrout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5074" y="542926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obyvatel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15008" y="392906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bylina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57422" y="4143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nábytek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285984" y="307181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vzlykat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715140" y="32861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vyslyšet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714744" y="471488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lyže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214810" y="414338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plyšový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428728" y="571501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000628" y="228599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pyšný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572000" y="507207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43438" y="328612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sýr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714612" y="535782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syčet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429520" y="400050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vydra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572396" y="521495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Ruzyně</a:t>
            </a:r>
            <a:endParaRPr lang="cs-CZ" dirty="0"/>
          </a:p>
        </p:txBody>
      </p:sp>
      <p:sp>
        <p:nvSpPr>
          <p:cNvPr id="27" name="Elipsa 26"/>
          <p:cNvSpPr/>
          <p:nvPr/>
        </p:nvSpPr>
        <p:spPr>
          <a:xfrm>
            <a:off x="5715008" y="3857628"/>
            <a:ext cx="85725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6357950" y="4500570"/>
            <a:ext cx="85725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6215074" y="5357826"/>
            <a:ext cx="1071570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7500958" y="5143512"/>
            <a:ext cx="1071570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4000496" y="5572140"/>
            <a:ext cx="1071570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2285984" y="4071942"/>
            <a:ext cx="1071570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ovací čára 33"/>
          <p:cNvCxnSpPr/>
          <p:nvPr/>
        </p:nvCxnSpPr>
        <p:spPr>
          <a:xfrm rot="10800000">
            <a:off x="3214678" y="4000504"/>
            <a:ext cx="121444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a 34"/>
          <p:cNvSpPr/>
          <p:nvPr/>
        </p:nvSpPr>
        <p:spPr>
          <a:xfrm>
            <a:off x="2571736" y="5286388"/>
            <a:ext cx="1071570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4500562" y="3214686"/>
            <a:ext cx="85725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1571604" y="2214554"/>
            <a:ext cx="1071570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ovací čára 37"/>
          <p:cNvCxnSpPr/>
          <p:nvPr/>
        </p:nvCxnSpPr>
        <p:spPr>
          <a:xfrm rot="10800000">
            <a:off x="3428992" y="2714620"/>
            <a:ext cx="121444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10800000">
            <a:off x="4286248" y="4500570"/>
            <a:ext cx="8572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a 40"/>
          <p:cNvSpPr/>
          <p:nvPr/>
        </p:nvSpPr>
        <p:spPr>
          <a:xfrm>
            <a:off x="4500562" y="5000636"/>
            <a:ext cx="85725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ovací čára 41"/>
          <p:cNvCxnSpPr/>
          <p:nvPr/>
        </p:nvCxnSpPr>
        <p:spPr>
          <a:xfrm rot="10800000">
            <a:off x="1428728" y="3714752"/>
            <a:ext cx="100013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10800000">
            <a:off x="5000628" y="2643182"/>
            <a:ext cx="8572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rot="10800000">
            <a:off x="5857884" y="3000372"/>
            <a:ext cx="121444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10800000">
            <a:off x="6572264" y="3643314"/>
            <a:ext cx="121444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10800000">
            <a:off x="1785918" y="5143512"/>
            <a:ext cx="121444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a 47"/>
          <p:cNvSpPr/>
          <p:nvPr/>
        </p:nvSpPr>
        <p:spPr>
          <a:xfrm>
            <a:off x="3571868" y="4643446"/>
            <a:ext cx="85725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7429520" y="3929066"/>
            <a:ext cx="85725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1357290" y="5643578"/>
            <a:ext cx="85725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2285984" y="3000372"/>
            <a:ext cx="928694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Přímá spojovací čára 51"/>
          <p:cNvCxnSpPr/>
          <p:nvPr/>
        </p:nvCxnSpPr>
        <p:spPr>
          <a:xfrm rot="10800000">
            <a:off x="7000892" y="2500306"/>
            <a:ext cx="121444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správně i/í/y/</a:t>
            </a:r>
            <a:r>
              <a:rPr lang="cs-CZ" dirty="0" err="1" smtClean="0"/>
              <a:t>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hlas_</a:t>
            </a:r>
            <a:r>
              <a:rPr lang="cs-CZ" dirty="0" err="1" smtClean="0"/>
              <a:t>tá</a:t>
            </a:r>
            <a:r>
              <a:rPr lang="cs-CZ" dirty="0" smtClean="0"/>
              <a:t> </a:t>
            </a:r>
            <a:r>
              <a:rPr lang="cs-CZ" dirty="0" err="1" smtClean="0"/>
              <a:t>muz</a:t>
            </a:r>
            <a:r>
              <a:rPr lang="cs-CZ" dirty="0" smtClean="0"/>
              <a:t>_</a:t>
            </a:r>
            <a:r>
              <a:rPr lang="cs-CZ" dirty="0" err="1" smtClean="0"/>
              <a:t>ka</a:t>
            </a:r>
            <a:r>
              <a:rPr lang="cs-CZ" dirty="0" smtClean="0"/>
              <a:t>           b_</a:t>
            </a:r>
            <a:r>
              <a:rPr lang="cs-CZ" dirty="0" err="1" smtClean="0"/>
              <a:t>strý</a:t>
            </a:r>
            <a:r>
              <a:rPr lang="cs-CZ" dirty="0" smtClean="0"/>
              <a:t> m_val</a:t>
            </a:r>
          </a:p>
          <a:p>
            <a:pPr>
              <a:buNone/>
            </a:pPr>
            <a:r>
              <a:rPr lang="cs-CZ" dirty="0" smtClean="0"/>
              <a:t>c_</a:t>
            </a:r>
            <a:r>
              <a:rPr lang="cs-CZ" dirty="0" err="1" smtClean="0"/>
              <a:t>zí</a:t>
            </a:r>
            <a:r>
              <a:rPr lang="cs-CZ" dirty="0" smtClean="0"/>
              <a:t> </a:t>
            </a:r>
            <a:r>
              <a:rPr lang="cs-CZ" dirty="0" err="1" smtClean="0"/>
              <a:t>jaz</a:t>
            </a:r>
            <a:r>
              <a:rPr lang="cs-CZ" dirty="0" smtClean="0"/>
              <a:t>_k                    </a:t>
            </a:r>
            <a:r>
              <a:rPr lang="cs-CZ" dirty="0" err="1" smtClean="0"/>
              <a:t>pap</a:t>
            </a:r>
            <a:r>
              <a:rPr lang="cs-CZ" dirty="0" smtClean="0"/>
              <a:t>_</a:t>
            </a:r>
            <a:r>
              <a:rPr lang="cs-CZ" dirty="0" err="1" smtClean="0"/>
              <a:t>rový</a:t>
            </a:r>
            <a:r>
              <a:rPr lang="cs-CZ" dirty="0" smtClean="0"/>
              <a:t> p_</a:t>
            </a:r>
            <a:r>
              <a:rPr lang="cs-CZ" dirty="0" err="1" smtClean="0"/>
              <a:t>tlík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v_strašený pes            lesní m_</a:t>
            </a:r>
            <a:r>
              <a:rPr lang="cs-CZ" dirty="0" err="1" smtClean="0"/>
              <a:t>tina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v_</a:t>
            </a:r>
            <a:r>
              <a:rPr lang="cs-CZ" dirty="0" err="1" smtClean="0"/>
              <a:t>soký</a:t>
            </a:r>
            <a:r>
              <a:rPr lang="cs-CZ" dirty="0" smtClean="0"/>
              <a:t> panelák           L_tom_</a:t>
            </a:r>
            <a:r>
              <a:rPr lang="cs-CZ" dirty="0" err="1" smtClean="0"/>
              <a:t>šl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hroznové v_no             </a:t>
            </a:r>
            <a:r>
              <a:rPr lang="cs-CZ" dirty="0" err="1" smtClean="0"/>
              <a:t>třp</a:t>
            </a:r>
            <a:r>
              <a:rPr lang="cs-CZ" dirty="0" smtClean="0"/>
              <a:t>_</a:t>
            </a:r>
            <a:r>
              <a:rPr lang="cs-CZ" dirty="0" err="1" smtClean="0"/>
              <a:t>tit</a:t>
            </a:r>
            <a:r>
              <a:rPr lang="cs-CZ" dirty="0" smtClean="0"/>
              <a:t> se  </a:t>
            </a:r>
          </a:p>
          <a:p>
            <a:pPr>
              <a:buNone/>
            </a:pPr>
            <a:r>
              <a:rPr lang="cs-CZ" dirty="0" smtClean="0"/>
              <a:t>v_sutá hrazda              s_</a:t>
            </a:r>
            <a:r>
              <a:rPr lang="cs-CZ" dirty="0" err="1" smtClean="0"/>
              <a:t>tý</a:t>
            </a:r>
            <a:r>
              <a:rPr lang="cs-CZ" dirty="0" smtClean="0"/>
              <a:t> v_r</a:t>
            </a:r>
          </a:p>
          <a:p>
            <a:pPr>
              <a:buNone/>
            </a:pPr>
            <a:r>
              <a:rPr lang="cs-CZ" dirty="0" smtClean="0"/>
              <a:t>p_</a:t>
            </a:r>
            <a:r>
              <a:rPr lang="cs-CZ" dirty="0" err="1" smtClean="0"/>
              <a:t>šný</a:t>
            </a:r>
            <a:r>
              <a:rPr lang="cs-CZ" dirty="0" smtClean="0"/>
              <a:t> s_n                    </a:t>
            </a:r>
            <a:r>
              <a:rPr lang="cs-CZ" dirty="0" err="1" smtClean="0"/>
              <a:t>hb</a:t>
            </a:r>
            <a:r>
              <a:rPr lang="cs-CZ" dirty="0" smtClean="0"/>
              <a:t>_</a:t>
            </a:r>
            <a:r>
              <a:rPr lang="cs-CZ" dirty="0" err="1" smtClean="0"/>
              <a:t>tý</a:t>
            </a:r>
            <a:r>
              <a:rPr lang="cs-CZ" dirty="0" smtClean="0"/>
              <a:t> </a:t>
            </a:r>
            <a:r>
              <a:rPr lang="cs-CZ" dirty="0" err="1" smtClean="0"/>
              <a:t>jaz</a:t>
            </a:r>
            <a:r>
              <a:rPr lang="cs-CZ" dirty="0" smtClean="0"/>
              <a:t>_k</a:t>
            </a:r>
          </a:p>
          <a:p>
            <a:pPr>
              <a:buNone/>
            </a:pPr>
            <a:r>
              <a:rPr lang="cs-CZ" dirty="0" smtClean="0"/>
              <a:t>vojenský v_</a:t>
            </a:r>
            <a:r>
              <a:rPr lang="cs-CZ" dirty="0" err="1" smtClean="0"/>
              <a:t>cv</a:t>
            </a:r>
            <a:r>
              <a:rPr lang="cs-CZ" dirty="0" smtClean="0"/>
              <a:t>_k          šedá m_š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správně i/í/y/</a:t>
            </a:r>
            <a:r>
              <a:rPr lang="cs-CZ" dirty="0" err="1" smtClean="0"/>
              <a:t>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hlas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tá muz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ka            b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strý m</a:t>
            </a:r>
            <a:r>
              <a:rPr lang="cs-CZ" dirty="0" smtClean="0">
                <a:solidFill>
                  <a:srgbClr val="FF0000"/>
                </a:solidFill>
              </a:rPr>
              <a:t>ý</a:t>
            </a:r>
            <a:r>
              <a:rPr lang="cs-CZ" dirty="0" smtClean="0"/>
              <a:t>val</a:t>
            </a:r>
          </a:p>
          <a:p>
            <a:pPr>
              <a:buNone/>
            </a:pPr>
            <a:r>
              <a:rPr lang="cs-CZ" dirty="0" smtClean="0"/>
              <a:t>c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zí jaz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k                    pap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cs-CZ" dirty="0" smtClean="0"/>
              <a:t>rový p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tlík</a:t>
            </a:r>
          </a:p>
          <a:p>
            <a:pPr>
              <a:buNone/>
            </a:pPr>
            <a:r>
              <a:rPr lang="cs-CZ" dirty="0" smtClean="0"/>
              <a:t>v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strašený pes            lesní m</a:t>
            </a:r>
            <a:r>
              <a:rPr lang="cs-CZ" dirty="0" smtClean="0">
                <a:solidFill>
                  <a:srgbClr val="FF0000"/>
                </a:solidFill>
              </a:rPr>
              <a:t>ý</a:t>
            </a:r>
            <a:r>
              <a:rPr lang="cs-CZ" dirty="0" smtClean="0"/>
              <a:t>tina</a:t>
            </a:r>
          </a:p>
          <a:p>
            <a:pPr>
              <a:buNone/>
            </a:pPr>
            <a:r>
              <a:rPr lang="cs-CZ" dirty="0" smtClean="0"/>
              <a:t>v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soký panelák           L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tom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šl</a:t>
            </a:r>
          </a:p>
          <a:p>
            <a:pPr>
              <a:buNone/>
            </a:pPr>
            <a:r>
              <a:rPr lang="cs-CZ" dirty="0" smtClean="0"/>
              <a:t>hroznové v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cs-CZ" dirty="0" smtClean="0"/>
              <a:t>no             třp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tit se  </a:t>
            </a:r>
          </a:p>
          <a:p>
            <a:pPr>
              <a:buNone/>
            </a:pPr>
            <a:r>
              <a:rPr lang="cs-CZ" dirty="0" smtClean="0"/>
              <a:t>v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sutá hrazda              s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tý v</a:t>
            </a:r>
            <a:r>
              <a:rPr lang="cs-CZ" dirty="0" smtClean="0">
                <a:solidFill>
                  <a:srgbClr val="FF0000"/>
                </a:solidFill>
              </a:rPr>
              <a:t>ý</a:t>
            </a:r>
            <a:r>
              <a:rPr lang="cs-CZ" dirty="0" smtClean="0"/>
              <a:t>r</a:t>
            </a:r>
          </a:p>
          <a:p>
            <a:pPr>
              <a:buNone/>
            </a:pPr>
            <a:r>
              <a:rPr lang="cs-CZ" dirty="0" smtClean="0"/>
              <a:t>p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šný s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n                    hb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tý jaz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k</a:t>
            </a:r>
          </a:p>
          <a:p>
            <a:pPr>
              <a:buNone/>
            </a:pPr>
            <a:r>
              <a:rPr lang="cs-CZ" dirty="0" smtClean="0"/>
              <a:t>vojenský v</a:t>
            </a:r>
            <a:r>
              <a:rPr lang="cs-CZ" dirty="0" smtClean="0">
                <a:solidFill>
                  <a:srgbClr val="FF0000"/>
                </a:solidFill>
              </a:rPr>
              <a:t>ý</a:t>
            </a:r>
            <a:r>
              <a:rPr lang="cs-CZ" dirty="0" smtClean="0"/>
              <a:t>cv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k          šedá m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š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Vytvoř věty s použitím vyjmenovaných slov: </a:t>
            </a:r>
            <a:endParaRPr lang="cs-CZ" dirty="0"/>
          </a:p>
        </p:txBody>
      </p:sp>
      <p:pic>
        <p:nvPicPr>
          <p:cNvPr id="1027" name="Picture 3" descr="C:\Documents and Settings\u\Local Settings\Temporary Internet Files\Content.IE5\5ARL1PEQ\MC9003296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3555" y="5503881"/>
            <a:ext cx="1798638" cy="855663"/>
          </a:xfrm>
          <a:prstGeom prst="rect">
            <a:avLst/>
          </a:prstGeom>
          <a:noFill/>
        </p:spPr>
      </p:pic>
      <p:pic>
        <p:nvPicPr>
          <p:cNvPr id="1028" name="Picture 4" descr="C:\Documents and Settings\u\Local Settings\Temporary Internet Files\Content.IE5\8F482T1R\MC90035218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2357430"/>
            <a:ext cx="1436687" cy="1782763"/>
          </a:xfrm>
          <a:prstGeom prst="rect">
            <a:avLst/>
          </a:prstGeom>
          <a:noFill/>
        </p:spPr>
      </p:pic>
      <p:pic>
        <p:nvPicPr>
          <p:cNvPr id="1029" name="Picture 5" descr="C:\Documents and Settings\u\Local Settings\Temporary Internet Files\Content.IE5\8F482T1R\MC90008945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4286256"/>
            <a:ext cx="2643206" cy="2010424"/>
          </a:xfrm>
          <a:prstGeom prst="rect">
            <a:avLst/>
          </a:prstGeom>
          <a:noFill/>
        </p:spPr>
      </p:pic>
      <p:pic>
        <p:nvPicPr>
          <p:cNvPr id="1030" name="Picture 6" descr="C:\Documents and Settings\u\Local Settings\Temporary Internet Files\Content.IE5\5ARL1PEQ\MC90019099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2357430"/>
            <a:ext cx="2329552" cy="1714512"/>
          </a:xfrm>
          <a:prstGeom prst="rect">
            <a:avLst/>
          </a:prstGeom>
          <a:noFill/>
        </p:spPr>
      </p:pic>
      <p:pic>
        <p:nvPicPr>
          <p:cNvPr id="1031" name="Picture 7" descr="C:\Documents and Settings\u\Local Settings\Temporary Internet Files\Content.IE5\8F482T1R\MC90008465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23153" y="3783006"/>
            <a:ext cx="1357322" cy="2435616"/>
          </a:xfrm>
          <a:prstGeom prst="rect">
            <a:avLst/>
          </a:prstGeom>
          <a:noFill/>
        </p:spPr>
      </p:pic>
      <p:pic>
        <p:nvPicPr>
          <p:cNvPr id="1032" name="Picture 8" descr="C:\Documents and Settings\u\Local Settings\Temporary Internet Files\Content.IE5\1V9C587A\MC90003012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0" y="3429000"/>
            <a:ext cx="1214446" cy="2148947"/>
          </a:xfrm>
          <a:prstGeom prst="rect">
            <a:avLst/>
          </a:prstGeom>
          <a:noFill/>
        </p:spPr>
      </p:pic>
      <p:pic>
        <p:nvPicPr>
          <p:cNvPr id="1033" name="Picture 9" descr="C:\Documents and Settings\u\Local Settings\Temporary Internet Files\Content.IE5\B4HQBWW8\MC90032557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2786058"/>
            <a:ext cx="1471635" cy="1093835"/>
          </a:xfrm>
          <a:prstGeom prst="rect">
            <a:avLst/>
          </a:prstGeom>
          <a:noFill/>
        </p:spPr>
      </p:pic>
      <p:pic>
        <p:nvPicPr>
          <p:cNvPr id="1035" name="Picture 11" descr="C:\Documents and Settings\u\Local Settings\Temporary Internet Files\Content.IE5\5ARL1PEQ\MC90005721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27688" y="1563688"/>
            <a:ext cx="1824037" cy="1611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162880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59632" y="155679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Obrázky dostupné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,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428728" y="2071678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[cit. 20</a:t>
            </a:r>
            <a:r>
              <a:rPr lang="cs-CZ" dirty="0" smtClean="0"/>
              <a:t>12</a:t>
            </a:r>
            <a:r>
              <a:rPr lang="en-US" dirty="0" smtClean="0"/>
              <a:t>-</a:t>
            </a:r>
            <a:r>
              <a:rPr lang="cs-CZ" dirty="0" smtClean="0"/>
              <a:t>05</a:t>
            </a:r>
            <a:r>
              <a:rPr lang="en-US" dirty="0" smtClean="0"/>
              <a:t>-</a:t>
            </a:r>
            <a:r>
              <a:rPr lang="cs-CZ" dirty="0" smtClean="0"/>
              <a:t>24</a:t>
            </a:r>
            <a:r>
              <a:rPr lang="en-US" dirty="0" smtClean="0"/>
              <a:t>].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986</TotalTime>
  <Words>257</Words>
  <Application>Microsoft Office PowerPoint</Application>
  <PresentationFormat>Předvádění na obrazovce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Zakroužkuj vyjmenovaná slova a podtrhni slova odvozená.</vt:lpstr>
      <vt:lpstr>KONTROLA</vt:lpstr>
      <vt:lpstr>Doplň správně i/í/y/ý.</vt:lpstr>
      <vt:lpstr>Doplň správně i/í/y/ý.</vt:lpstr>
      <vt:lpstr>Vytvoř věty s použitím vyjmenovaných slov: 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137</cp:revision>
  <dcterms:created xsi:type="dcterms:W3CDTF">2012-02-19T16:50:14Z</dcterms:created>
  <dcterms:modified xsi:type="dcterms:W3CDTF">2012-10-13T18:37:02Z</dcterms:modified>
</cp:coreProperties>
</file>