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78" r:id="rId2"/>
    <p:sldId id="273" r:id="rId3"/>
    <p:sldId id="274" r:id="rId4"/>
    <p:sldId id="275" r:id="rId5"/>
    <p:sldId id="276" r:id="rId6"/>
    <p:sldId id="279" r:id="rId7"/>
    <p:sldId id="277" r:id="rId8"/>
    <p:sldId id="28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1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8351" autoAdjust="0"/>
  </p:normalViewPr>
  <p:slideViewPr>
    <p:cSldViewPr>
      <p:cViewPr varScale="1">
        <p:scale>
          <a:sx n="65" d="100"/>
          <a:sy n="65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4B34D-DC2A-4C0C-A6AB-1BD0EA6696D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BD238-BF08-4BD6-B881-15CA0E8661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13.10.2012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5852" y="1052736"/>
            <a:ext cx="7615876" cy="37444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2400" dirty="0" smtClean="0"/>
              <a:t>Název školy:      Speciální základní škola, Louny,</a:t>
            </a:r>
          </a:p>
          <a:p>
            <a:pPr>
              <a:buNone/>
            </a:pPr>
            <a:r>
              <a:rPr lang="cs-CZ" sz="2400" dirty="0" smtClean="0"/>
              <a:t>                               </a:t>
            </a:r>
            <a:r>
              <a:rPr lang="cs-CZ" sz="2400" dirty="0" err="1" smtClean="0"/>
              <a:t>Poděbradova</a:t>
            </a:r>
            <a:r>
              <a:rPr lang="cs-CZ" sz="2400" dirty="0" smtClean="0"/>
              <a:t> 640,</a:t>
            </a:r>
          </a:p>
          <a:p>
            <a:pPr>
              <a:buNone/>
            </a:pPr>
            <a:r>
              <a:rPr lang="cs-CZ" sz="2400" dirty="0" smtClean="0"/>
              <a:t>                               příspěvková organizace</a:t>
            </a:r>
          </a:p>
          <a:p>
            <a:pPr>
              <a:buNone/>
            </a:pPr>
            <a:r>
              <a:rPr lang="cs-CZ" sz="2400" dirty="0" smtClean="0"/>
              <a:t>     Autor:               Mgr. Věra </a:t>
            </a:r>
            <a:r>
              <a:rPr lang="cs-CZ" sz="2400" dirty="0" err="1" smtClean="0"/>
              <a:t>Elbelová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Název materiálu: </a:t>
            </a:r>
          </a:p>
          <a:p>
            <a:pPr>
              <a:buNone/>
            </a:pPr>
            <a:r>
              <a:rPr lang="cs-CZ" sz="2400" dirty="0" smtClean="0"/>
              <a:t>          VY_32_INOVACE_13_Čj8 –několikanásobný podmět</a:t>
            </a:r>
          </a:p>
          <a:p>
            <a:pPr>
              <a:buNone/>
            </a:pPr>
            <a:r>
              <a:rPr lang="cs-CZ" sz="2400" dirty="0" smtClean="0"/>
              <a:t>    Téma:                </a:t>
            </a:r>
            <a:r>
              <a:rPr lang="cs-CZ" sz="2400" dirty="0" err="1" smtClean="0"/>
              <a:t>Čj</a:t>
            </a:r>
            <a:r>
              <a:rPr lang="cs-CZ" sz="2400" dirty="0" smtClean="0"/>
              <a:t>- 8. ročník- několikanásobný podmět</a:t>
            </a:r>
          </a:p>
          <a:p>
            <a:pPr>
              <a:buNone/>
            </a:pPr>
            <a:r>
              <a:rPr lang="cs-CZ" sz="2400" dirty="0" smtClean="0"/>
              <a:t>    Název sady:       Český jazyk- </a:t>
            </a:r>
            <a:r>
              <a:rPr lang="cs-CZ" sz="2400" dirty="0" err="1" smtClean="0"/>
              <a:t>VIII.ročník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Číslo projektu:  CZ.1.07/1.4.00/21.3407</a:t>
            </a:r>
            <a:br>
              <a:rPr lang="cs-CZ" sz="2400" dirty="0" smtClean="0"/>
            </a:br>
            <a:endParaRPr lang="cs-CZ" sz="2400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085184"/>
            <a:ext cx="5410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4" name="Podnadpis 2"/>
          <p:cNvSpPr txBox="1"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cs-CZ" sz="2400" i="1" dirty="0" smtClean="0"/>
              <a:t>prezentace je určena pro 8. ročník speciální školy</a:t>
            </a:r>
          </a:p>
          <a:p>
            <a:pPr>
              <a:defRPr/>
            </a:pPr>
            <a:r>
              <a:rPr lang="cs-CZ" sz="2400" i="1" dirty="0" smtClean="0"/>
              <a:t>slouží k výuce českého jazyka – části jazyková výchova</a:t>
            </a:r>
          </a:p>
          <a:p>
            <a:pPr>
              <a:defRPr/>
            </a:pPr>
            <a:r>
              <a:rPr lang="cs-CZ" sz="2400" i="1" dirty="0" smtClean="0"/>
              <a:t>strana 3., 4. - text slouží jako podklad pro výklad</a:t>
            </a:r>
          </a:p>
          <a:p>
            <a:pPr>
              <a:defRPr/>
            </a:pPr>
            <a:r>
              <a:rPr lang="cs-CZ" sz="2400" i="1" dirty="0" smtClean="0"/>
              <a:t>strana 5. - žáci vyhledají a označí měkká přídavná jména a utvoří s nimi větu. Stejně tak mohou tvořit věty na zbylá jména tvrdá.</a:t>
            </a:r>
          </a:p>
          <a:p>
            <a:pPr>
              <a:defRPr/>
            </a:pPr>
            <a:r>
              <a:rPr lang="cs-CZ" sz="2400" i="1" dirty="0" smtClean="0"/>
              <a:t>strana 6. - žáci doplňují správné koncovky do textu, kliknutími na myš se zobrazí správné odpovědi</a:t>
            </a:r>
          </a:p>
          <a:p>
            <a:pPr>
              <a:defRPr/>
            </a:pPr>
            <a:r>
              <a:rPr lang="cs-CZ" sz="2400" i="1" dirty="0" smtClean="0"/>
              <a:t>strana 7.- žáci tvoří tvary v jednotném čísle, určují rod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Několikanásobný podmět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v jedné větě náleží k přísudku dva či více podmětů, pak tuto věto označujeme jako větu s </a:t>
            </a:r>
            <a:r>
              <a:rPr lang="cs-CZ" b="1" dirty="0" smtClean="0"/>
              <a:t>několikanásobným podmětem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Př.: V obchodě nakupují </a:t>
            </a:r>
            <a:r>
              <a:rPr lang="cs-CZ" u="sng" dirty="0" smtClean="0"/>
              <a:t>muži</a:t>
            </a:r>
            <a:r>
              <a:rPr lang="cs-CZ" dirty="0" smtClean="0"/>
              <a:t> i </a:t>
            </a:r>
            <a:r>
              <a:rPr lang="cs-CZ" u="sng" dirty="0" smtClean="0"/>
              <a:t>ženy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r>
              <a:rPr lang="cs-CZ" dirty="0" smtClean="0"/>
              <a:t>Jednotlivé podměty mohou být odděleny </a:t>
            </a:r>
            <a:r>
              <a:rPr lang="cs-CZ" b="1" dirty="0" smtClean="0"/>
              <a:t>čárkou</a:t>
            </a:r>
            <a:r>
              <a:rPr lang="cs-CZ" dirty="0" smtClean="0"/>
              <a:t>, nebo spojkami </a:t>
            </a:r>
            <a:r>
              <a:rPr lang="cs-CZ" b="1" dirty="0" smtClean="0"/>
              <a:t>a, i, nebo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Př.: </a:t>
            </a:r>
          </a:p>
          <a:p>
            <a:pPr>
              <a:buNone/>
            </a:pPr>
            <a:r>
              <a:rPr lang="cs-CZ" dirty="0" smtClean="0"/>
              <a:t>Na vánoční večeři přijdou </a:t>
            </a:r>
            <a:r>
              <a:rPr lang="cs-CZ" u="sng" dirty="0" smtClean="0"/>
              <a:t>teta</a:t>
            </a:r>
            <a:r>
              <a:rPr lang="cs-CZ" b="1" dirty="0" smtClean="0">
                <a:solidFill>
                  <a:srgbClr val="FF0000"/>
                </a:solidFill>
              </a:rPr>
              <a:t>,</a:t>
            </a:r>
            <a:r>
              <a:rPr lang="cs-CZ" dirty="0" smtClean="0"/>
              <a:t> </a:t>
            </a:r>
            <a:r>
              <a:rPr lang="cs-CZ" u="sng" dirty="0" smtClean="0"/>
              <a:t>strýc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 jejich </a:t>
            </a:r>
            <a:r>
              <a:rPr lang="cs-CZ" u="sng" dirty="0" smtClean="0"/>
              <a:t>děti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>
              <a:buNone/>
            </a:pPr>
            <a:r>
              <a:rPr lang="cs-CZ" u="sng" dirty="0" smtClean="0"/>
              <a:t>Petr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u="sng" dirty="0" smtClean="0"/>
              <a:t>Anička</a:t>
            </a:r>
            <a:r>
              <a:rPr lang="cs-CZ" dirty="0" smtClean="0"/>
              <a:t> si hrají na písku.</a:t>
            </a:r>
          </a:p>
          <a:p>
            <a:endParaRPr lang="cs-CZ" dirty="0"/>
          </a:p>
        </p:txBody>
      </p:sp>
      <p:pic>
        <p:nvPicPr>
          <p:cNvPr id="1026" name="Picture 2" descr="C:\Documents and Settings\u\Local Settings\Temporary Internet Files\Content.IE5\B4HQBWW8\MC90037914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1988" y="4413250"/>
            <a:ext cx="1773237" cy="181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2976" y="571480"/>
            <a:ext cx="8001024" cy="567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Určete, ve kterých větách je použitý několikanásobný podmět.</a:t>
            </a:r>
          </a:p>
          <a:p>
            <a:pPr>
              <a:buNone/>
            </a:pPr>
            <a:endParaRPr lang="cs-CZ" dirty="0" smtClean="0"/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V ZOO žijí sloni, žirafy i opice společně.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Petr má nový mobil i MP3.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Sestra a já jezdíme často do Prahy.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V obchodě mají různé druhy zeleniny.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V lese rostou jedlé i nejedlé houby.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Doma chováme dvě kočky a psa.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Na jaře rozkvétají bledule a sněženky.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2976" y="571480"/>
            <a:ext cx="8001024" cy="567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Určete, ve kterých větách je použitý několikanásobný podmět.</a:t>
            </a:r>
          </a:p>
          <a:p>
            <a:pPr>
              <a:buNone/>
            </a:pPr>
            <a:endParaRPr lang="cs-CZ" dirty="0" smtClean="0"/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V ZOO žijí sloni, žirafy i opice společně.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Petr má nový mobil i MP3.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Sestra a já jezdíme často do Prahy.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V obchodě mají různé druhy zeleniny.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V lese rostou jedlé i nejedlé houby.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Doma chováme dvě kočky a psa.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Na jaře rozkvétají bledule a sněženky.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214414" y="2143116"/>
            <a:ext cx="7786742" cy="571504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142976" y="3286124"/>
            <a:ext cx="7786742" cy="571504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142976" y="5572140"/>
            <a:ext cx="7786742" cy="571504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 descr="C:\Documents and Settings\u\Local Settings\Temporary Internet Files\Content.IE5\B4HQBWW8\MC9001954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1071546"/>
            <a:ext cx="2169459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72560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Vytvořte věty s několikanásobným podmětem, kde jedním z podmětů budou tato slova: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8992" y="2143116"/>
            <a:ext cx="2636326" cy="4105284"/>
          </a:xfrm>
        </p:spPr>
        <p:txBody>
          <a:bodyPr>
            <a:normAutofit/>
          </a:bodyPr>
          <a:lstStyle/>
          <a:p>
            <a:r>
              <a:rPr lang="cs-CZ" dirty="0" smtClean="0"/>
              <a:t>ovce</a:t>
            </a:r>
          </a:p>
          <a:p>
            <a:r>
              <a:rPr lang="cs-CZ" dirty="0" smtClean="0"/>
              <a:t>děvčata</a:t>
            </a:r>
          </a:p>
          <a:p>
            <a:r>
              <a:rPr lang="cs-CZ" dirty="0" smtClean="0"/>
              <a:t>tulipány</a:t>
            </a:r>
          </a:p>
          <a:p>
            <a:r>
              <a:rPr lang="cs-CZ" dirty="0" smtClean="0"/>
              <a:t>švestky</a:t>
            </a:r>
          </a:p>
          <a:p>
            <a:r>
              <a:rPr lang="cs-CZ" dirty="0" smtClean="0"/>
              <a:t>auto</a:t>
            </a:r>
          </a:p>
          <a:p>
            <a:r>
              <a:rPr lang="cs-CZ" dirty="0" smtClean="0"/>
              <a:t>mrkev</a:t>
            </a:r>
          </a:p>
          <a:p>
            <a:r>
              <a:rPr lang="cs-CZ" dirty="0" smtClean="0"/>
              <a:t>fotbal</a:t>
            </a:r>
          </a:p>
        </p:txBody>
      </p:sp>
      <p:pic>
        <p:nvPicPr>
          <p:cNvPr id="3074" name="Picture 2" descr="C:\Documents and Settings\u\Local Settings\Temporary Internet Files\Content.IE5\5ARL1PEQ\MC90044178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071678"/>
            <a:ext cx="2000264" cy="2000264"/>
          </a:xfrm>
          <a:prstGeom prst="rect">
            <a:avLst/>
          </a:prstGeom>
          <a:noFill/>
        </p:spPr>
      </p:pic>
      <p:pic>
        <p:nvPicPr>
          <p:cNvPr id="3075" name="Picture 3" descr="C:\Documents and Settings\u\Local Settings\Temporary Internet Files\Content.IE5\8F482T1R\MC90041254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001" y="2195513"/>
            <a:ext cx="1250012" cy="2305057"/>
          </a:xfrm>
          <a:prstGeom prst="rect">
            <a:avLst/>
          </a:prstGeom>
          <a:noFill/>
        </p:spPr>
      </p:pic>
      <p:pic>
        <p:nvPicPr>
          <p:cNvPr id="3076" name="Picture 4" descr="C:\Documents and Settings\u\Local Settings\Temporary Internet Files\Content.IE5\5ARL1PEQ\MC90029721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4500570"/>
            <a:ext cx="1785950" cy="1637907"/>
          </a:xfrm>
          <a:prstGeom prst="rect">
            <a:avLst/>
          </a:prstGeom>
          <a:noFill/>
        </p:spPr>
      </p:pic>
      <p:pic>
        <p:nvPicPr>
          <p:cNvPr id="3077" name="Picture 5" descr="C:\Documents and Settings\u\Local Settings\Temporary Internet Files\Content.IE5\5ARL1PEQ\MC900441736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3786190"/>
            <a:ext cx="264320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115616" y="1340768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331640" y="2348880"/>
            <a:ext cx="56952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Veškeré  obrázky </a:t>
            </a:r>
            <a:r>
              <a:rPr lang="cs-CZ" dirty="0" smtClean="0"/>
              <a:t>: dostupné na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microsoft.com</a:t>
            </a:r>
            <a:r>
              <a:rPr lang="cs-CZ" dirty="0" smtClean="0"/>
              <a:t>, </a:t>
            </a:r>
            <a:r>
              <a:rPr lang="cs-CZ" dirty="0" err="1" smtClean="0"/>
              <a:t>clipart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28728" y="3143248"/>
            <a:ext cx="1512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r>
              <a:rPr kumimoji="0" lang="en-US" sz="1200" b="0" i="0" u="none" strike="noStrike" cap="none" normalizeH="0" baseline="0" dirty="0" smtClean="0" bmk="OLE_LINK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[cit. 20</a:t>
            </a:r>
            <a:r>
              <a:rPr kumimoji="0" lang="cs-CZ" sz="1200" b="0" i="0" u="none" strike="noStrike" cap="none" normalizeH="0" baseline="0" dirty="0" smtClean="0" bmk="OLE_LINK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en-US" sz="1200" b="0" i="0" u="none" strike="noStrike" cap="none" normalizeH="0" baseline="0" dirty="0" smtClean="0" bmk="OLE_LINK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cs-CZ" sz="1200" b="0" i="0" u="none" strike="noStrike" cap="none" normalizeH="0" baseline="0" dirty="0" smtClean="0" bmk="OLE_LINK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04</a:t>
            </a:r>
            <a:r>
              <a:rPr kumimoji="0" lang="en-US" sz="1200" b="0" i="0" u="none" strike="noStrike" cap="none" normalizeH="0" baseline="0" dirty="0" smtClean="0" bmk="OLE_LINK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-0</a:t>
            </a:r>
            <a:r>
              <a:rPr kumimoji="0" lang="cs-CZ" sz="1200" b="0" i="0" u="none" strike="noStrike" cap="none" normalizeH="0" baseline="0" dirty="0" smtClean="0" bmk="OLE_LINK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200" b="0" i="0" u="none" strike="noStrike" cap="none" normalizeH="0" baseline="0" dirty="0" smtClean="0" bmk="OLE_LINK5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]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531</TotalTime>
  <Words>358</Words>
  <Application>Microsoft Office PowerPoint</Application>
  <PresentationFormat>Předvádění na obrazovce (4:3)</PresentationFormat>
  <Paragraphs>64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Snímek 1</vt:lpstr>
      <vt:lpstr>Anotace</vt:lpstr>
      <vt:lpstr>Několikanásobný podmět</vt:lpstr>
      <vt:lpstr>Snímek 4</vt:lpstr>
      <vt:lpstr>Snímek 5</vt:lpstr>
      <vt:lpstr>Snímek 6</vt:lpstr>
      <vt:lpstr>Vytvořte věty s několikanásobným podmětem, kde jedním z podmětů budou tato slova: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Procvičování pravopisu</dc:title>
  <dc:creator>Věra</dc:creator>
  <cp:lastModifiedBy>Erika Pospíšilová</cp:lastModifiedBy>
  <cp:revision>91</cp:revision>
  <dcterms:created xsi:type="dcterms:W3CDTF">2012-02-19T16:50:14Z</dcterms:created>
  <dcterms:modified xsi:type="dcterms:W3CDTF">2012-10-13T18:34:39Z</dcterms:modified>
</cp:coreProperties>
</file>