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8351" autoAdjust="0"/>
  </p:normalViewPr>
  <p:slideViewPr>
    <p:cSldViewPr>
      <p:cViewPr varScale="1">
        <p:scale>
          <a:sx n="65" d="100"/>
          <a:sy n="6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5F806A-813A-4BCB-8FF6-D65C17F1194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klipart-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1000100" y="476250"/>
            <a:ext cx="7901013" cy="4105275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       </a:t>
            </a:r>
          </a:p>
          <a:p>
            <a:pPr>
              <a:buFont typeface="Arial" charset="0"/>
              <a:buNone/>
            </a:pPr>
            <a:r>
              <a:rPr lang="cs-CZ" sz="2400" dirty="0" smtClean="0"/>
              <a:t> 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Font typeface="Arial" charset="0"/>
              <a:buNone/>
            </a:pPr>
            <a:r>
              <a:rPr lang="cs-CZ" sz="2400" dirty="0" smtClean="0"/>
              <a:t>                              příspěvková organizace</a:t>
            </a:r>
          </a:p>
          <a:p>
            <a:pPr>
              <a:buFont typeface="Arial" charset="0"/>
              <a:buNone/>
            </a:pPr>
            <a:r>
              <a:rPr lang="cs-CZ" sz="2400" dirty="0" smtClean="0"/>
              <a:t>      Autor:               Mgr. Věra Elbelová</a:t>
            </a:r>
          </a:p>
          <a:p>
            <a:pPr>
              <a:buFont typeface="Arial" charset="0"/>
              <a:buNone/>
            </a:pPr>
            <a:endParaRPr lang="cs-CZ" sz="2400" dirty="0" smtClean="0"/>
          </a:p>
          <a:p>
            <a:pPr>
              <a:buFont typeface="Arial" charset="0"/>
              <a:buNone/>
            </a:pPr>
            <a:r>
              <a:rPr lang="cs-CZ" sz="2400" dirty="0" smtClean="0"/>
              <a:t>    Název materiálu: VY_32_INOVACE_09_Čj8_ZÁKLADNÍ SKLADEBNÍ DVOJICE</a:t>
            </a:r>
          </a:p>
          <a:p>
            <a:pPr>
              <a:buFont typeface="Arial" charset="0"/>
              <a:buNone/>
            </a:pPr>
            <a:r>
              <a:rPr lang="cs-CZ" sz="2400" dirty="0" smtClean="0"/>
              <a:t>    Téma: 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 – základní skladební dvojice</a:t>
            </a:r>
          </a:p>
          <a:p>
            <a:pPr>
              <a:buFont typeface="Arial" charset="0"/>
              <a:buNone/>
            </a:pPr>
            <a:r>
              <a:rPr lang="cs-CZ" sz="2400" dirty="0" smtClean="0"/>
              <a:t>    Název sady:       Český jazyk-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Font typeface="Arial" charset="0"/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 smtClean="0"/>
          </a:p>
        </p:txBody>
      </p:sp>
      <p:pic>
        <p:nvPicPr>
          <p:cNvPr id="2051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5357826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lvl="0">
              <a:defRPr/>
            </a:pPr>
            <a:r>
              <a:rPr lang="cs-CZ" sz="2400" i="1" dirty="0" smtClean="0"/>
              <a:t>Strana 3 - podklad k výkladu</a:t>
            </a:r>
          </a:p>
          <a:p>
            <a:pPr lvl="0">
              <a:defRPr/>
            </a:pPr>
            <a:r>
              <a:rPr lang="cs-CZ" sz="2400" i="1" dirty="0" smtClean="0"/>
              <a:t>Strana 4 - žáci vyhledávají a označují podmět rovnou čarou a přísudek vlnitou</a:t>
            </a:r>
          </a:p>
          <a:p>
            <a:pPr lvl="0">
              <a:defRPr/>
            </a:pPr>
            <a:r>
              <a:rPr lang="cs-CZ" sz="2400" i="1" dirty="0" smtClean="0"/>
              <a:t>Strana 5 - podklad k výkladu</a:t>
            </a:r>
          </a:p>
          <a:p>
            <a:pPr lvl="0">
              <a:defRPr/>
            </a:pPr>
            <a:r>
              <a:rPr lang="cs-CZ" sz="2400" i="1" dirty="0" smtClean="0"/>
              <a:t>Strana 6 - žáci určují vyjádřený a nevyjádřený podmět ve větě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skladební dvojice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0166" y="2000240"/>
            <a:ext cx="2922078" cy="83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dirty="0" smtClean="0">
                <a:solidFill>
                  <a:srgbClr val="FF0000"/>
                </a:solidFill>
              </a:rPr>
              <a:t>PODMĚT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357686" y="2000240"/>
            <a:ext cx="857256" cy="8381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cs-CZ" sz="4400" dirty="0" smtClean="0">
                <a:solidFill>
                  <a:srgbClr val="FF0000"/>
                </a:solidFill>
              </a:rPr>
              <a:t>+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072066" y="2000240"/>
            <a:ext cx="3286148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PŘÍSUDEK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1538" y="2857496"/>
            <a:ext cx="361669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Podstatné jméno.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2800" dirty="0" smtClean="0"/>
              <a:t>Ptáme se KDO, CO?</a:t>
            </a:r>
          </a:p>
          <a:p>
            <a:pPr algn="ctr"/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0628" y="2786058"/>
            <a:ext cx="32431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Sloveso.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2800" dirty="0" smtClean="0"/>
              <a:t>Ptáme se Co dělá?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357290" y="5072074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Př.: </a:t>
            </a:r>
            <a:r>
              <a:rPr lang="cs-CZ" sz="3200" u="sng" dirty="0" smtClean="0"/>
              <a:t>Pes</a:t>
            </a:r>
            <a:r>
              <a:rPr lang="cs-CZ" sz="3200" dirty="0" smtClean="0"/>
              <a:t> </a:t>
            </a:r>
            <a:r>
              <a:rPr lang="cs-CZ" sz="3200" u="wavy" dirty="0" smtClean="0"/>
              <a:t>skáče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Hnědý </a:t>
            </a:r>
            <a:r>
              <a:rPr lang="cs-CZ" sz="3200" u="sng" dirty="0" smtClean="0"/>
              <a:t>pes </a:t>
            </a:r>
            <a:r>
              <a:rPr lang="cs-CZ" sz="3200" u="wavy" dirty="0" smtClean="0"/>
              <a:t>skáče</a:t>
            </a:r>
            <a:r>
              <a:rPr lang="cs-CZ" sz="3200" dirty="0" smtClean="0"/>
              <a:t> přes plot.</a:t>
            </a:r>
          </a:p>
        </p:txBody>
      </p:sp>
      <p:pic>
        <p:nvPicPr>
          <p:cNvPr id="1026" name="Picture 2" descr="C:\Documents and Settings\u\Local Settings\Temporary Internet Files\Content.IE5\2GIZH7KR\MC9003512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97770">
            <a:off x="6337623" y="4827054"/>
            <a:ext cx="1806575" cy="126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Vyhledejte a označte základní skladební dvojici.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dirty="0" smtClean="0"/>
              <a:t>Alenka koupila červené boty.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Na ulici stálo modré kolo.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Tatínek nosí brýle na čtení.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Voda je příliš studená.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 televizi běží seriál o nemocnici.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Ledové kry plavaly na moři.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Mezi mraky prosvítaly hvězdy i měsíc.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Vyhledejte a označte základní skladební dvojici.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u="sng" dirty="0" smtClean="0">
                <a:uFill>
                  <a:solidFill>
                    <a:srgbClr val="FF0000"/>
                  </a:solidFill>
                </a:uFill>
              </a:rPr>
              <a:t>Alenka</a:t>
            </a:r>
            <a:r>
              <a:rPr lang="cs-CZ" dirty="0" smtClean="0"/>
              <a:t> </a:t>
            </a:r>
            <a:r>
              <a:rPr lang="cs-CZ" u="wavyHeavy" dirty="0" smtClean="0">
                <a:uFill>
                  <a:solidFill>
                    <a:srgbClr val="00B050"/>
                  </a:solidFill>
                </a:uFill>
              </a:rPr>
              <a:t>koupila</a:t>
            </a:r>
            <a:r>
              <a:rPr lang="cs-CZ" dirty="0" smtClean="0"/>
              <a:t> červené boty.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Na ulici </a:t>
            </a:r>
            <a:r>
              <a:rPr lang="cs-CZ" u="wavyHeavy" dirty="0" smtClean="0">
                <a:uFill>
                  <a:solidFill>
                    <a:srgbClr val="00B050"/>
                  </a:solidFill>
                </a:uFill>
              </a:rPr>
              <a:t>stálo</a:t>
            </a:r>
            <a:r>
              <a:rPr lang="cs-CZ" dirty="0" smtClean="0"/>
              <a:t> modré </a:t>
            </a:r>
            <a:r>
              <a:rPr lang="cs-CZ" u="sng" dirty="0" smtClean="0">
                <a:uFill>
                  <a:solidFill>
                    <a:srgbClr val="FF0000"/>
                  </a:solidFill>
                </a:uFill>
              </a:rPr>
              <a:t>kolo</a:t>
            </a:r>
            <a:r>
              <a:rPr lang="cs-CZ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cs-CZ" u="sng" dirty="0" smtClean="0">
                <a:uFill>
                  <a:solidFill>
                    <a:srgbClr val="FF0000"/>
                  </a:solidFill>
                </a:uFill>
              </a:rPr>
              <a:t>Tatínek</a:t>
            </a:r>
            <a:r>
              <a:rPr lang="cs-CZ" dirty="0" smtClean="0"/>
              <a:t> </a:t>
            </a:r>
            <a:r>
              <a:rPr lang="cs-CZ" u="wavyHeavy" dirty="0" smtClean="0">
                <a:uFill>
                  <a:solidFill>
                    <a:srgbClr val="00B050"/>
                  </a:solidFill>
                </a:uFill>
              </a:rPr>
              <a:t>nosí</a:t>
            </a:r>
            <a:r>
              <a:rPr lang="cs-CZ" dirty="0" smtClean="0"/>
              <a:t> brýle na čtení.</a:t>
            </a:r>
          </a:p>
          <a:p>
            <a:pPr marL="596646" indent="-514350">
              <a:buFont typeface="+mj-lt"/>
              <a:buAutoNum type="arabicPeriod"/>
            </a:pPr>
            <a:r>
              <a:rPr lang="cs-CZ" u="sng" dirty="0" smtClean="0">
                <a:uFill>
                  <a:solidFill>
                    <a:srgbClr val="FF0000"/>
                  </a:solidFill>
                </a:uFill>
              </a:rPr>
              <a:t>Voda</a:t>
            </a:r>
            <a:r>
              <a:rPr lang="cs-CZ" dirty="0" smtClean="0"/>
              <a:t> </a:t>
            </a:r>
            <a:r>
              <a:rPr lang="cs-CZ" u="wavyHeavy" dirty="0" smtClean="0">
                <a:uFill>
                  <a:solidFill>
                    <a:srgbClr val="00B050"/>
                  </a:solidFill>
                </a:uFill>
              </a:rPr>
              <a:t>je</a:t>
            </a:r>
            <a:r>
              <a:rPr lang="cs-CZ" dirty="0" smtClean="0"/>
              <a:t> příliš </a:t>
            </a:r>
            <a:r>
              <a:rPr lang="cs-CZ" u="wavyHeavy" dirty="0" smtClean="0">
                <a:uFill>
                  <a:solidFill>
                    <a:srgbClr val="00B050"/>
                  </a:solidFill>
                </a:uFill>
              </a:rPr>
              <a:t>studená</a:t>
            </a:r>
            <a:r>
              <a:rPr lang="cs-CZ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 televizi </a:t>
            </a:r>
            <a:r>
              <a:rPr lang="cs-CZ" u="wavyHeavy" dirty="0" smtClean="0">
                <a:uFill>
                  <a:solidFill>
                    <a:srgbClr val="00B050"/>
                  </a:solidFill>
                </a:uFill>
              </a:rPr>
              <a:t>běží</a:t>
            </a:r>
            <a:r>
              <a:rPr lang="cs-CZ" dirty="0" smtClean="0"/>
              <a:t> </a:t>
            </a:r>
            <a:r>
              <a:rPr lang="cs-CZ" u="sng" dirty="0" smtClean="0">
                <a:uFill>
                  <a:solidFill>
                    <a:srgbClr val="FF0000"/>
                  </a:solidFill>
                </a:uFill>
              </a:rPr>
              <a:t>seriál</a:t>
            </a:r>
            <a:r>
              <a:rPr lang="cs-CZ" dirty="0" smtClean="0"/>
              <a:t> o nemocnici.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Ledové </a:t>
            </a:r>
            <a:r>
              <a:rPr lang="cs-CZ" u="sng" dirty="0" smtClean="0">
                <a:uFill>
                  <a:solidFill>
                    <a:srgbClr val="FF0000"/>
                  </a:solidFill>
                </a:uFill>
              </a:rPr>
              <a:t>kry</a:t>
            </a:r>
            <a:r>
              <a:rPr lang="cs-CZ" dirty="0" smtClean="0"/>
              <a:t> </a:t>
            </a:r>
            <a:r>
              <a:rPr lang="cs-CZ" u="wavyHeavy" dirty="0" smtClean="0">
                <a:uFill>
                  <a:solidFill>
                    <a:srgbClr val="00B050"/>
                  </a:solidFill>
                </a:uFill>
              </a:rPr>
              <a:t>plavaly</a:t>
            </a:r>
            <a:r>
              <a:rPr lang="cs-CZ" dirty="0" smtClean="0"/>
              <a:t> na moři.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Mezi mraky </a:t>
            </a:r>
            <a:r>
              <a:rPr lang="cs-CZ" u="wavyHeavy" dirty="0" smtClean="0">
                <a:uFill>
                  <a:solidFill>
                    <a:srgbClr val="00B050"/>
                  </a:solidFill>
                </a:uFill>
              </a:rPr>
              <a:t>prosvítaly</a:t>
            </a:r>
            <a:r>
              <a:rPr lang="cs-CZ" dirty="0" smtClean="0"/>
              <a:t> </a:t>
            </a:r>
            <a:r>
              <a:rPr lang="cs-CZ" u="sng" dirty="0" smtClean="0">
                <a:uFill>
                  <a:solidFill>
                    <a:srgbClr val="FF0000"/>
                  </a:solidFill>
                </a:uFill>
              </a:rPr>
              <a:t>hvězdy</a:t>
            </a:r>
            <a:r>
              <a:rPr lang="cs-CZ" dirty="0" smtClean="0"/>
              <a:t> i </a:t>
            </a:r>
            <a:r>
              <a:rPr lang="cs-CZ" u="sng" dirty="0" smtClean="0">
                <a:uFill>
                  <a:solidFill>
                    <a:srgbClr val="FF0000"/>
                  </a:solidFill>
                </a:uFill>
              </a:rPr>
              <a:t>měsíc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Nevyjádřený podmět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098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Včera jsme byli v kině.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 podmět se ptáme KDO, CO?</a:t>
            </a:r>
          </a:p>
          <a:p>
            <a:pPr>
              <a:buNone/>
            </a:pPr>
            <a:r>
              <a:rPr lang="cs-CZ" i="1" dirty="0" smtClean="0"/>
              <a:t>Kdo byl v kině?  </a:t>
            </a:r>
            <a:endParaRPr lang="cs-CZ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29124" y="3214686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i="1" dirty="0" smtClean="0">
                <a:solidFill>
                  <a:srgbClr val="FF0000"/>
                </a:solidFill>
              </a:rPr>
              <a:t>……………My!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500166" y="4143380"/>
            <a:ext cx="7498080" cy="24098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Podmět „my“ není ve větě, je nevyjádřený. </a:t>
            </a:r>
            <a:endParaRPr kumimoji="0" lang="cs-CZ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Označte věty s nevyjádřeným podmětem.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Neměli jsme na to dost času.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To se nám udělalo hezky.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Nemám domácí úkol.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Lenka má nový účes.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Už máš hotové úkoly?</a:t>
            </a:r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Označte věty s nevyjádřeným podmětem.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Neměli jsme na to dost času.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To se nám udělalo hezky.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Nemám domácí úkol.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Lenka má nový účes.</a:t>
            </a:r>
          </a:p>
          <a:p>
            <a:pPr marL="596646" indent="-514350">
              <a:buFont typeface="+mj-lt"/>
              <a:buAutoNum type="arabicPeriod"/>
            </a:pPr>
            <a:r>
              <a:rPr lang="cs-CZ" sz="4000" dirty="0" smtClean="0"/>
              <a:t>Už máš hotové úkoly?</a:t>
            </a:r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571604" y="2000240"/>
            <a:ext cx="7215238" cy="64294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571604" y="2786058"/>
            <a:ext cx="6357982" cy="64294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571604" y="3500438"/>
            <a:ext cx="5429288" cy="64294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571604" y="4786322"/>
            <a:ext cx="5572164" cy="64294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Dostupné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microsoft.com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/klipart-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pes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2348880"/>
            <a:ext cx="4954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[</a:t>
            </a:r>
            <a:r>
              <a:rPr lang="cs-CZ" dirty="0" smtClean="0"/>
              <a:t>cit.2012-04-01].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587</TotalTime>
  <Words>358</Words>
  <Application>Microsoft Office PowerPoint</Application>
  <PresentationFormat>Předvádění na obrazovce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Snímek 1</vt:lpstr>
      <vt:lpstr>Anotace</vt:lpstr>
      <vt:lpstr>Základní skladební dvojice</vt:lpstr>
      <vt:lpstr>Vyhledejte a označte základní skladební dvojici.</vt:lpstr>
      <vt:lpstr>Vyhledejte a označte základní skladební dvojici.</vt:lpstr>
      <vt:lpstr>Nevyjádřený podmět</vt:lpstr>
      <vt:lpstr>Označte věty s nevyjádřeným podmětem.</vt:lpstr>
      <vt:lpstr>Označte věty s nevyjádřeným podmětem.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Erika Pospíšilová</cp:lastModifiedBy>
  <cp:revision>96</cp:revision>
  <dcterms:created xsi:type="dcterms:W3CDTF">2012-02-19T16:50:14Z</dcterms:created>
  <dcterms:modified xsi:type="dcterms:W3CDTF">2012-10-13T18:33:54Z</dcterms:modified>
</cp:coreProperties>
</file>