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1" r:id="rId2"/>
    <p:sldId id="273" r:id="rId3"/>
    <p:sldId id="276" r:id="rId4"/>
    <p:sldId id="277" r:id="rId5"/>
    <p:sldId id="278" r:id="rId6"/>
    <p:sldId id="279" r:id="rId7"/>
    <p:sldId id="280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052736"/>
            <a:ext cx="7901628" cy="37444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 </a:t>
            </a:r>
          </a:p>
          <a:p>
            <a:pPr>
              <a:buNone/>
            </a:pPr>
            <a:r>
              <a:rPr lang="cs-CZ" sz="2400" dirty="0" smtClean="0"/>
              <a:t> 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         VY_32_INOVACE_08_Čj8 – skloňování přídavných jmen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 – skloňování přídavných jmen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xfrm>
            <a:off x="1142976" y="1285860"/>
            <a:ext cx="7790712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noProof="0" dirty="0" smtClean="0"/>
              <a:t>strana 3., 4. - text slouží jako podklad pro výklad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cs-CZ" sz="2400" i="1" noProof="0" dirty="0" smtClean="0"/>
              <a:t>strana 5. - žáci vyhledají a označí měkká přídavná jména a utvoří s nimi větu. Stejně tak mohou tvořit věty na zbylá jména tvrdá.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strana 6. - žáci doplňují správné koncovky do textu, kliknutími na myš se zobrazí správné odpovědi</a:t>
            </a:r>
          </a:p>
          <a:p>
            <a:pPr lvl="0">
              <a:defRPr/>
            </a:pPr>
            <a:r>
              <a:rPr lang="cs-CZ" sz="2400" i="1" noProof="0" dirty="0" smtClean="0"/>
              <a:t>strana 7.- žáci tvoří tvary v jednotném čísle, určují rod</a:t>
            </a:r>
            <a:endParaRPr kumimoji="0" lang="cs-CZ" sz="24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přídavných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604" y="1571612"/>
            <a:ext cx="6715172" cy="178595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Přídavná jména se s podstatnými jmény, jejichž vlastnosti vyjadřují, shodují </a:t>
            </a:r>
            <a:r>
              <a:rPr lang="cs-CZ" b="1" dirty="0" smtClean="0"/>
              <a:t>v rodě, čísle i v pádě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57290" y="4143380"/>
            <a:ext cx="1853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Př.:  rod mužský, číslo jednotné, 1.pád - </a:t>
            </a:r>
            <a:r>
              <a:rPr lang="cs-CZ" sz="2400" b="1" dirty="0" smtClean="0"/>
              <a:t>ostrý nůž</a:t>
            </a:r>
          </a:p>
          <a:p>
            <a:r>
              <a:rPr lang="cs-CZ" sz="2400" b="1" dirty="0" smtClean="0"/>
              <a:t>       </a:t>
            </a:r>
            <a:r>
              <a:rPr lang="cs-CZ" sz="2400" dirty="0" smtClean="0"/>
              <a:t>rod mužský, číslo množné, 1.pád - </a:t>
            </a:r>
            <a:r>
              <a:rPr lang="cs-CZ" sz="2400" b="1" dirty="0" smtClean="0"/>
              <a:t>ostré nože</a:t>
            </a:r>
            <a:endParaRPr lang="cs-CZ" sz="2400" b="1" dirty="0"/>
          </a:p>
        </p:txBody>
      </p:sp>
      <p:pic>
        <p:nvPicPr>
          <p:cNvPr id="1026" name="Picture 2" descr="C:\Documents and Settings\u\Local Settings\Temporary Internet Files\Content.IE5\ES28N02I\MC900290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000636"/>
            <a:ext cx="2032893" cy="1527175"/>
          </a:xfrm>
          <a:prstGeom prst="rect">
            <a:avLst/>
          </a:prstGeom>
          <a:noFill/>
        </p:spPr>
      </p:pic>
      <p:pic>
        <p:nvPicPr>
          <p:cNvPr id="7" name="Picture 2" descr="C:\Documents and Settings\u\Local Settings\Temporary Internet Files\Content.IE5\ES28N02I\MC900290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929198"/>
            <a:ext cx="2032893" cy="1527175"/>
          </a:xfrm>
          <a:prstGeom prst="rect">
            <a:avLst/>
          </a:prstGeom>
          <a:noFill/>
        </p:spPr>
      </p:pic>
      <p:pic>
        <p:nvPicPr>
          <p:cNvPr id="8" name="Picture 2" descr="C:\Documents and Settings\u\Local Settings\Temporary Internet Files\Content.IE5\ES28N02I\MC900290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5000636"/>
            <a:ext cx="2032893" cy="152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357290" y="642918"/>
            <a:ext cx="7358114" cy="128588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Podle způsobu skloňování rozlišujeme přídavná jména </a:t>
            </a:r>
            <a:r>
              <a:rPr lang="cs-CZ" sz="3200" b="1" dirty="0" smtClean="0"/>
              <a:t>tvrdá</a:t>
            </a:r>
            <a:r>
              <a:rPr lang="cs-CZ" sz="3200" dirty="0" smtClean="0"/>
              <a:t> a </a:t>
            </a:r>
            <a:r>
              <a:rPr lang="cs-CZ" sz="3200" b="1" dirty="0" smtClean="0"/>
              <a:t>měkká.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57290" y="2428868"/>
            <a:ext cx="7385355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dirty="0" smtClean="0"/>
              <a:t>Tvrdá</a:t>
            </a:r>
            <a:r>
              <a:rPr lang="cs-CZ" sz="2800" dirty="0" smtClean="0"/>
              <a:t> mají trojí koncovku:</a:t>
            </a:r>
          </a:p>
          <a:p>
            <a:r>
              <a:rPr lang="cs-CZ" sz="2800" dirty="0" smtClean="0"/>
              <a:t>          rod mužský             - </a:t>
            </a:r>
            <a:r>
              <a:rPr lang="cs-CZ" sz="2800" b="1" dirty="0" smtClean="0"/>
              <a:t>ý</a:t>
            </a:r>
            <a:r>
              <a:rPr lang="cs-CZ" sz="2800" dirty="0" smtClean="0"/>
              <a:t>        mlad</a:t>
            </a:r>
            <a:r>
              <a:rPr lang="cs-CZ" sz="2800" b="1" dirty="0" smtClean="0"/>
              <a:t>ý</a:t>
            </a:r>
            <a:r>
              <a:rPr lang="cs-CZ" sz="2800" dirty="0" smtClean="0"/>
              <a:t> muž</a:t>
            </a:r>
          </a:p>
          <a:p>
            <a:r>
              <a:rPr lang="cs-CZ" sz="2800" dirty="0" smtClean="0"/>
              <a:t>          rod ženský              - </a:t>
            </a:r>
            <a:r>
              <a:rPr lang="cs-CZ" sz="2800" b="1" dirty="0" smtClean="0"/>
              <a:t>á</a:t>
            </a:r>
            <a:r>
              <a:rPr lang="cs-CZ" sz="2800" dirty="0" smtClean="0"/>
              <a:t>        mlad</a:t>
            </a:r>
            <a:r>
              <a:rPr lang="cs-CZ" sz="2800" b="1" dirty="0" smtClean="0"/>
              <a:t>á</a:t>
            </a:r>
            <a:r>
              <a:rPr lang="cs-CZ" sz="2800" dirty="0" smtClean="0"/>
              <a:t> žena</a:t>
            </a:r>
          </a:p>
          <a:p>
            <a:r>
              <a:rPr lang="cs-CZ" sz="2800" dirty="0" smtClean="0"/>
              <a:t>          rod střední              - </a:t>
            </a:r>
            <a:r>
              <a:rPr lang="cs-CZ" sz="2800" b="1" dirty="0" smtClean="0"/>
              <a:t>é</a:t>
            </a:r>
            <a:r>
              <a:rPr lang="cs-CZ" sz="2800" dirty="0" smtClean="0"/>
              <a:t>        mlad</a:t>
            </a:r>
            <a:r>
              <a:rPr lang="cs-CZ" sz="2800" b="1" dirty="0" smtClean="0"/>
              <a:t>é</a:t>
            </a:r>
            <a:r>
              <a:rPr lang="cs-CZ" sz="2800" dirty="0" smtClean="0"/>
              <a:t> žito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57290" y="4429132"/>
            <a:ext cx="7358114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b="1" dirty="0" smtClean="0"/>
              <a:t>Měkká</a:t>
            </a:r>
            <a:r>
              <a:rPr lang="cs-CZ" sz="2800" dirty="0" smtClean="0"/>
              <a:t> mají jednu koncovku:</a:t>
            </a:r>
          </a:p>
          <a:p>
            <a:r>
              <a:rPr lang="cs-CZ" sz="2800" dirty="0" smtClean="0"/>
              <a:t>          rod mužský             - </a:t>
            </a:r>
            <a:r>
              <a:rPr lang="cs-CZ" sz="2800" b="1" dirty="0" smtClean="0"/>
              <a:t>í</a:t>
            </a:r>
            <a:r>
              <a:rPr lang="cs-CZ" sz="2800" dirty="0" smtClean="0"/>
              <a:t>        jarn</a:t>
            </a:r>
            <a:r>
              <a:rPr lang="cs-CZ" sz="2800" b="1" dirty="0" smtClean="0"/>
              <a:t>í</a:t>
            </a:r>
            <a:r>
              <a:rPr lang="cs-CZ" sz="2800" dirty="0" smtClean="0"/>
              <a:t> den</a:t>
            </a:r>
          </a:p>
          <a:p>
            <a:r>
              <a:rPr lang="cs-CZ" sz="2800" dirty="0" smtClean="0"/>
              <a:t>          rod ženský              - </a:t>
            </a:r>
            <a:r>
              <a:rPr lang="cs-CZ" sz="2800" b="1" dirty="0" smtClean="0"/>
              <a:t>í</a:t>
            </a:r>
            <a:r>
              <a:rPr lang="cs-CZ" sz="2800" dirty="0" smtClean="0"/>
              <a:t>        jarn</a:t>
            </a:r>
            <a:r>
              <a:rPr lang="cs-CZ" sz="2800" b="1" dirty="0" smtClean="0"/>
              <a:t>í</a:t>
            </a:r>
            <a:r>
              <a:rPr lang="cs-CZ" sz="2800" dirty="0" smtClean="0"/>
              <a:t> noc</a:t>
            </a:r>
          </a:p>
          <a:p>
            <a:r>
              <a:rPr lang="cs-CZ" sz="2800" dirty="0" smtClean="0"/>
              <a:t>          rod střední              - </a:t>
            </a:r>
            <a:r>
              <a:rPr lang="cs-CZ" sz="2800" b="1" dirty="0" smtClean="0"/>
              <a:t>í</a:t>
            </a:r>
            <a:r>
              <a:rPr lang="cs-CZ" sz="2800" dirty="0" smtClean="0"/>
              <a:t>        jarn</a:t>
            </a:r>
            <a:r>
              <a:rPr lang="cs-CZ" sz="2800" b="1" dirty="0" smtClean="0"/>
              <a:t>í</a:t>
            </a:r>
            <a:r>
              <a:rPr lang="cs-CZ" sz="2800" dirty="0" smtClean="0"/>
              <a:t> ráno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15304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Najděte měkká přídavná jména a použijte je ve větách.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421484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JARNÍ      MOKRÝ      RYBÍ      ZIMNÍ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ZAJÍMAVÝ     ÚRODNÁ     UMĚLÝ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KOČIČÍ        PSACÍ         KRUHOVÝ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CIZÍ       HLUBOKÝ        VÝBORNÁ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357290" y="1714488"/>
            <a:ext cx="1571636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5286380" y="1714488"/>
            <a:ext cx="1571636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6929454" y="1714488"/>
            <a:ext cx="1571636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428728" y="4000504"/>
            <a:ext cx="1785950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714744" y="4000504"/>
            <a:ext cx="1571636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214414" y="5072074"/>
            <a:ext cx="1571636" cy="785818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Documents and Settings\u\Local Settings\Temporary Internet Files\Content.IE5\Z87YS43S\MC90044172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357694"/>
            <a:ext cx="2043090" cy="2043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správnou koncovku.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Na </a:t>
            </a:r>
            <a:r>
              <a:rPr lang="cs-CZ" dirty="0" err="1" smtClean="0"/>
              <a:t>kuchyňsk</a:t>
            </a:r>
            <a:r>
              <a:rPr lang="cs-CZ" dirty="0" smtClean="0"/>
              <a:t>__ lince ležel ryb__ a </a:t>
            </a:r>
            <a:r>
              <a:rPr lang="cs-CZ" dirty="0" err="1" smtClean="0"/>
              <a:t>bramborov</a:t>
            </a:r>
            <a:r>
              <a:rPr lang="cs-CZ" dirty="0" smtClean="0"/>
              <a:t>__ salát.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Medvěd </a:t>
            </a:r>
            <a:r>
              <a:rPr lang="cs-CZ" dirty="0" err="1" smtClean="0"/>
              <a:t>hněd</a:t>
            </a:r>
            <a:r>
              <a:rPr lang="cs-CZ" dirty="0" smtClean="0"/>
              <a:t>__ má rád </a:t>
            </a:r>
            <a:r>
              <a:rPr lang="cs-CZ" dirty="0" err="1" smtClean="0"/>
              <a:t>zimn</a:t>
            </a:r>
            <a:r>
              <a:rPr lang="cs-CZ" dirty="0" smtClean="0"/>
              <a:t>__ spánek.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Ve </a:t>
            </a:r>
            <a:r>
              <a:rPr lang="cs-CZ" dirty="0" err="1" smtClean="0"/>
              <a:t>školn</a:t>
            </a:r>
            <a:r>
              <a:rPr lang="cs-CZ" dirty="0" smtClean="0"/>
              <a:t>__ jídelně mám rád ryb__ filé.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</a:t>
            </a:r>
            <a:r>
              <a:rPr lang="cs-CZ" dirty="0" err="1" smtClean="0"/>
              <a:t>mal</a:t>
            </a:r>
            <a:r>
              <a:rPr lang="cs-CZ" dirty="0" smtClean="0"/>
              <a:t>__ zahrádce vyrostla červen__ růže a </a:t>
            </a:r>
            <a:r>
              <a:rPr lang="cs-CZ" dirty="0" err="1" smtClean="0"/>
              <a:t>bíl</a:t>
            </a:r>
            <a:r>
              <a:rPr lang="cs-CZ" dirty="0" smtClean="0"/>
              <a:t>__ karafiát.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9058" y="164305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é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000892" y="1643050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29454" y="3143248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86644" y="3929066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14678" y="4000504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í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71868" y="235743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ý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71934" y="32146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ý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86116" y="557214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ý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28926" y="478632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é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929586" y="478632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á</a:t>
            </a:r>
            <a:endParaRPr lang="cs-CZ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u\Local Settings\Temporary Internet Files\Content.IE5\T5R7TU0Z\MC9004244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5271358"/>
            <a:ext cx="1844657" cy="1586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Říkejte v jednotném čísle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1447800"/>
            <a:ext cx="3500462" cy="4800600"/>
          </a:xfrm>
        </p:spPr>
        <p:txBody>
          <a:bodyPr/>
          <a:lstStyle/>
          <a:p>
            <a:r>
              <a:rPr lang="cs-CZ" dirty="0" smtClean="0"/>
              <a:t>nové boty</a:t>
            </a:r>
          </a:p>
          <a:p>
            <a:r>
              <a:rPr lang="cs-CZ" dirty="0" smtClean="0"/>
              <a:t>modré oči</a:t>
            </a:r>
          </a:p>
          <a:p>
            <a:r>
              <a:rPr lang="cs-CZ" dirty="0" smtClean="0"/>
              <a:t>kočičí chlupy</a:t>
            </a:r>
          </a:p>
          <a:p>
            <a:r>
              <a:rPr lang="cs-CZ" dirty="0" smtClean="0"/>
              <a:t>voňavé růže</a:t>
            </a:r>
          </a:p>
          <a:p>
            <a:r>
              <a:rPr lang="cs-CZ" dirty="0" smtClean="0"/>
              <a:t>úrodná pole</a:t>
            </a:r>
          </a:p>
          <a:p>
            <a:r>
              <a:rPr lang="cs-CZ" dirty="0" smtClean="0"/>
              <a:t>pracovití muži</a:t>
            </a:r>
          </a:p>
          <a:p>
            <a:r>
              <a:rPr lang="cs-CZ" dirty="0" smtClean="0"/>
              <a:t>vosí hnízda</a:t>
            </a:r>
          </a:p>
          <a:p>
            <a:r>
              <a:rPr lang="cs-CZ" dirty="0" smtClean="0"/>
              <a:t>rozbitá okna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57752" y="1357298"/>
            <a:ext cx="3500462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modr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kočič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chlup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voňav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růže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úrodn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pole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pracovit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ý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muž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vos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hnízd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rozbit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okn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C:\Documents and Settings\u\Local Settings\Temporary Internet Files\Content.IE5\T5R7TU0Z\MC9004400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45985">
            <a:off x="7349527" y="1081151"/>
            <a:ext cx="1660553" cy="1143997"/>
          </a:xfrm>
          <a:prstGeom prst="rect">
            <a:avLst/>
          </a:prstGeom>
          <a:noFill/>
        </p:spPr>
      </p:pic>
      <p:pic>
        <p:nvPicPr>
          <p:cNvPr id="4100" name="Picture 4" descr="C:\Documents and Settings\u\Local Settings\Temporary Internet Files\Content.IE5\Z87YS43S\MC90042817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8934"/>
            <a:ext cx="1714480" cy="1505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162880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59632" y="1556792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Obrázky dostupné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, </a:t>
            </a:r>
            <a:r>
              <a:rPr lang="cs-CZ" dirty="0" err="1" smtClean="0"/>
              <a:t>clipart</a:t>
            </a:r>
            <a:endParaRPr lang="cs-CZ" dirty="0" smtClean="0"/>
          </a:p>
          <a:p>
            <a:r>
              <a:rPr lang="cs-CZ" dirty="0" smtClean="0"/>
              <a:t>[cit.:2012-01-20]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742</TotalTime>
  <Words>359</Words>
  <Application>Microsoft Office PowerPoint</Application>
  <PresentationFormat>Předvádění na obrazovce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Skloňování přídavných jmen</vt:lpstr>
      <vt:lpstr>Snímek 4</vt:lpstr>
      <vt:lpstr>Najděte měkká přídavná jména a použijte je ve větách.</vt:lpstr>
      <vt:lpstr>Doplňte správnou koncovku.</vt:lpstr>
      <vt:lpstr>Říkejte v jednotném čísle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114</cp:revision>
  <dcterms:created xsi:type="dcterms:W3CDTF">2012-02-19T16:50:14Z</dcterms:created>
  <dcterms:modified xsi:type="dcterms:W3CDTF">2012-10-13T18:31:58Z</dcterms:modified>
</cp:coreProperties>
</file>