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83" r:id="rId2"/>
    <p:sldId id="273" r:id="rId3"/>
    <p:sldId id="275" r:id="rId4"/>
    <p:sldId id="276" r:id="rId5"/>
    <p:sldId id="280" r:id="rId6"/>
    <p:sldId id="281" r:id="rId7"/>
    <p:sldId id="282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8351" autoAdjust="0"/>
  </p:normalViewPr>
  <p:slideViewPr>
    <p:cSldViewPr>
      <p:cViewPr varScale="1">
        <p:scale>
          <a:sx n="69" d="100"/>
          <a:sy n="69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B34D-DC2A-4C0C-A6AB-1BD0EA6696D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D238-BF08-4BD6-B881-15CA0E8661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1052736"/>
            <a:ext cx="7758752" cy="37444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Louny</a:t>
            </a:r>
            <a:r>
              <a:rPr lang="cs-CZ" sz="2400" dirty="0" smtClean="0"/>
              <a:t>,</a:t>
            </a:r>
          </a:p>
          <a:p>
            <a:pPr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                         </a:t>
            </a:r>
            <a:r>
              <a:rPr lang="cs-CZ" sz="2400" dirty="0" smtClean="0"/>
              <a:t>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640,</a:t>
            </a:r>
          </a:p>
          <a:p>
            <a:pPr>
              <a:buNone/>
            </a:pPr>
            <a:r>
              <a:rPr lang="cs-CZ" sz="2400" dirty="0" smtClean="0"/>
              <a:t>                            </a:t>
            </a:r>
            <a:r>
              <a:rPr lang="cs-CZ" sz="2400" dirty="0" smtClean="0"/>
              <a:t>  příspěvková </a:t>
            </a:r>
            <a:r>
              <a:rPr lang="cs-CZ" sz="2400" dirty="0" smtClean="0"/>
              <a:t>organizace</a:t>
            </a:r>
          </a:p>
          <a:p>
            <a:pPr>
              <a:buNone/>
            </a:pPr>
            <a:r>
              <a:rPr lang="cs-CZ" sz="2400" dirty="0" smtClean="0"/>
              <a:t>     Autor:               Mgr. Věra </a:t>
            </a:r>
            <a:r>
              <a:rPr lang="cs-CZ" sz="2400" dirty="0" err="1" smtClean="0"/>
              <a:t>Elbelová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Název materiálu: </a:t>
            </a:r>
            <a:r>
              <a:rPr lang="cs-CZ" sz="2400" dirty="0" smtClean="0"/>
              <a:t>VY_32_INOVACE_05_Čj8 </a:t>
            </a:r>
            <a:r>
              <a:rPr lang="cs-CZ" sz="2400" dirty="0" smtClean="0"/>
              <a:t>-rod střední</a:t>
            </a:r>
          </a:p>
          <a:p>
            <a:pPr>
              <a:buNone/>
            </a:pPr>
            <a:r>
              <a:rPr lang="cs-CZ" sz="2400" dirty="0" smtClean="0"/>
              <a:t>    Téma: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- 8. ročník – rod střední</a:t>
            </a:r>
          </a:p>
          <a:p>
            <a:pPr>
              <a:buNone/>
            </a:pPr>
            <a:r>
              <a:rPr lang="cs-CZ" sz="2400" dirty="0" smtClean="0"/>
              <a:t>    Název sady:       Český jazyk- </a:t>
            </a:r>
            <a:r>
              <a:rPr lang="cs-CZ" sz="2400" dirty="0" err="1" smtClean="0"/>
              <a:t>VIII.ročník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85184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8. ročník speciální školy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slouží k výuce českého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jazyka – části jazyková výchova</a:t>
            </a:r>
          </a:p>
          <a:p>
            <a:pPr lvl="0">
              <a:defRPr/>
            </a:pPr>
            <a:r>
              <a:rPr lang="cs-CZ" sz="2400" i="1" dirty="0" smtClean="0"/>
              <a:t>zaměřuje se na vyhledávání podstatných jmen rodu středního a procvičení určování jejich vzorů</a:t>
            </a:r>
          </a:p>
          <a:p>
            <a:pPr lvl="0">
              <a:defRPr/>
            </a:pPr>
            <a:r>
              <a:rPr lang="cs-CZ" sz="2400" i="1" dirty="0" smtClean="0"/>
              <a:t>podporuje rozšiřování slovní zásoby žáků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5472608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Vzory rodu středního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000232" y="1428736"/>
          <a:ext cx="6072231" cy="4414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7388"/>
                <a:gridCol w="1428760"/>
                <a:gridCol w="1500198"/>
                <a:gridCol w="1285885"/>
              </a:tblGrid>
              <a:tr h="61304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1.PÁD</a:t>
                      </a:r>
                    </a:p>
                    <a:p>
                      <a:pPr algn="ctr"/>
                      <a:r>
                        <a:rPr lang="cs-CZ" b="1" dirty="0" err="1" smtClean="0"/>
                        <a:t>č.j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2.PÁD</a:t>
                      </a:r>
                    </a:p>
                    <a:p>
                      <a:pPr algn="ctr"/>
                      <a:r>
                        <a:rPr lang="cs-CZ" b="1" dirty="0" err="1" smtClean="0"/>
                        <a:t>č.j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1.PÁD</a:t>
                      </a:r>
                    </a:p>
                    <a:p>
                      <a:pPr algn="ctr"/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7.PÁD</a:t>
                      </a:r>
                    </a:p>
                    <a:p>
                      <a:pPr algn="ctr"/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</a:tr>
              <a:tr h="94350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MĚSTO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-a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-y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94350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MOŘE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-e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-e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-i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94350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KUŘE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cs-CZ" b="1" dirty="0" err="1" smtClean="0">
                          <a:solidFill>
                            <a:srgbClr val="C00000"/>
                          </a:solidFill>
                        </a:rPr>
                        <a:t>ete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cs-CZ" b="1" dirty="0" err="1" smtClean="0">
                          <a:solidFill>
                            <a:srgbClr val="C00000"/>
                          </a:solidFill>
                        </a:rPr>
                        <a:t>ata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cs-CZ" b="1" dirty="0" err="1" smtClean="0">
                          <a:solidFill>
                            <a:srgbClr val="C00000"/>
                          </a:solidFill>
                        </a:rPr>
                        <a:t>aty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94350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STAVENÍ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-í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-í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ími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403648" y="1268760"/>
          <a:ext cx="7499352" cy="3383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vejce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pravítko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dvojče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rajče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nebe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zpívání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učení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doupě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hřiště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jeviště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kolo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jehně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691680" y="692696"/>
            <a:ext cx="374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Určete vzor podstatného jména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572396" y="521495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město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357554" y="592933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kuře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928794" y="592933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moře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286248" y="585789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moře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286512" y="521495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moře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428728" y="528638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moře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7786710" y="578645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kuře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357818" y="60007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kuře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7072330" y="607220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kuře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 flipH="1">
            <a:off x="6143636" y="5786454"/>
            <a:ext cx="108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stavení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 flipH="1">
            <a:off x="4214810" y="5429264"/>
            <a:ext cx="108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stavení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643174" y="521495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město</a:t>
            </a:r>
            <a:endParaRPr lang="cs-CZ" dirty="0"/>
          </a:p>
        </p:txBody>
      </p:sp>
      <p:sp>
        <p:nvSpPr>
          <p:cNvPr id="38" name="Veselý obličej 37"/>
          <p:cNvSpPr/>
          <p:nvPr/>
        </p:nvSpPr>
        <p:spPr>
          <a:xfrm>
            <a:off x="4357686" y="5072074"/>
            <a:ext cx="1285884" cy="1285884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749300" dist="228600" dir="336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00578E-6 L 0.17101 -0.559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51445E-7 L -0.26216 -0.53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-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5434E-6 L -0.15434 -0.318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2948E-6 L 0.11615 -0.259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6185E-6 L 0.29253 -0.528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-0.09254 -0.4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-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23211 -0.3914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-0.24653 -0.182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0.01545 -0.6226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17014 -0.4965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0.39392 -0.3914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-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0.09357 -0.2863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7" grpId="0"/>
      <p:bldP spid="16" grpId="0"/>
      <p:bldP spid="17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textu vyhledejte podstatná slova středního rodu a určete jejich vzor.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1556792"/>
            <a:ext cx="7790712" cy="46916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4000" dirty="0" smtClean="0"/>
              <a:t>Frantovi učení nikdo moc nešlo. Zato jeho dvojče Tonda ovládá pravítko i kalkulačku bezvadně. Za dobré vysvědčení dostal nové kolo. Jel s ním na hřiště pak na koupaliště a nakonec zpátky domů. </a:t>
            </a:r>
            <a:endParaRPr lang="cs-CZ" sz="4000" dirty="0"/>
          </a:p>
        </p:txBody>
      </p:sp>
      <p:grpSp>
        <p:nvGrpSpPr>
          <p:cNvPr id="21" name="Skupina 20"/>
          <p:cNvGrpSpPr/>
          <p:nvPr/>
        </p:nvGrpSpPr>
        <p:grpSpPr>
          <a:xfrm>
            <a:off x="1571604" y="2143116"/>
            <a:ext cx="7358114" cy="3144860"/>
            <a:chOff x="1571604" y="2143116"/>
            <a:chExt cx="7358114" cy="3144860"/>
          </a:xfrm>
        </p:grpSpPr>
        <p:cxnSp>
          <p:nvCxnSpPr>
            <p:cNvPr id="6" name="Přímá spojovací čára 5"/>
            <p:cNvCxnSpPr/>
            <p:nvPr/>
          </p:nvCxnSpPr>
          <p:spPr>
            <a:xfrm>
              <a:off x="3357554" y="2143116"/>
              <a:ext cx="12858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>
              <a:off x="4000496" y="2786058"/>
              <a:ext cx="150019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1571604" y="3429000"/>
              <a:ext cx="18573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>
              <a:off x="4429124" y="4071942"/>
              <a:ext cx="257176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>
              <a:off x="2857488" y="4643446"/>
              <a:ext cx="100013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>
              <a:off x="7572396" y="4643446"/>
              <a:ext cx="135732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>
              <a:off x="3643306" y="5286388"/>
              <a:ext cx="221457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Vypište z </a:t>
            </a:r>
            <a:r>
              <a:rPr lang="cs-CZ" sz="2800" dirty="0" err="1" smtClean="0"/>
              <a:t>osmisměrky</a:t>
            </a:r>
            <a:r>
              <a:rPr lang="cs-CZ" sz="2800" dirty="0" smtClean="0"/>
              <a:t> podstatná jména rodu středního (je jich 15) a určete jejich vzor.</a:t>
            </a: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700808"/>
          <a:ext cx="6936435" cy="4174488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770715"/>
                <a:gridCol w="770715"/>
                <a:gridCol w="770715"/>
                <a:gridCol w="770715"/>
                <a:gridCol w="770715"/>
                <a:gridCol w="770715"/>
                <a:gridCol w="770715"/>
                <a:gridCol w="770715"/>
                <a:gridCol w="770715"/>
              </a:tblGrid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Č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Ě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Ě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Ř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Ě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Ě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3" name="Přímá spojovací šipka 22"/>
          <p:cNvCxnSpPr/>
          <p:nvPr/>
        </p:nvCxnSpPr>
        <p:spPr>
          <a:xfrm rot="5400000">
            <a:off x="929456" y="2999578"/>
            <a:ext cx="2000264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 rot="5400000" flipH="1" flipV="1">
            <a:off x="1152500" y="4919674"/>
            <a:ext cx="1562112" cy="95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 rot="5400000" flipH="1" flipV="1">
            <a:off x="1612085" y="3602833"/>
            <a:ext cx="2205054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 rot="5400000">
            <a:off x="2358216" y="2999578"/>
            <a:ext cx="228601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/>
          <p:nvPr/>
        </p:nvCxnSpPr>
        <p:spPr>
          <a:xfrm rot="5400000">
            <a:off x="3393273" y="3821909"/>
            <a:ext cx="1643074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 rot="5400000" flipH="1" flipV="1">
            <a:off x="4224334" y="2705096"/>
            <a:ext cx="1562112" cy="95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 rot="5400000">
            <a:off x="4679951" y="2963859"/>
            <a:ext cx="221457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šipka 40"/>
          <p:cNvCxnSpPr/>
          <p:nvPr/>
        </p:nvCxnSpPr>
        <p:spPr>
          <a:xfrm rot="5400000">
            <a:off x="5180017" y="3249611"/>
            <a:ext cx="2786082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šipka 42"/>
          <p:cNvCxnSpPr/>
          <p:nvPr/>
        </p:nvCxnSpPr>
        <p:spPr>
          <a:xfrm rot="5400000">
            <a:off x="6930248" y="2928140"/>
            <a:ext cx="228601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>
            <a:off x="1928794" y="2000240"/>
            <a:ext cx="557057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/>
          <p:nvPr/>
        </p:nvCxnSpPr>
        <p:spPr>
          <a:xfrm>
            <a:off x="6500826" y="2500306"/>
            <a:ext cx="1712924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/>
          <p:nvPr/>
        </p:nvCxnSpPr>
        <p:spPr>
          <a:xfrm>
            <a:off x="5572132" y="4572008"/>
            <a:ext cx="257176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/>
          <p:nvPr/>
        </p:nvCxnSpPr>
        <p:spPr>
          <a:xfrm>
            <a:off x="1785918" y="5072074"/>
            <a:ext cx="257176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šipka 52"/>
          <p:cNvCxnSpPr/>
          <p:nvPr/>
        </p:nvCxnSpPr>
        <p:spPr>
          <a:xfrm>
            <a:off x="4857752" y="5072074"/>
            <a:ext cx="335758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 rot="10800000">
            <a:off x="2571736" y="5572140"/>
            <a:ext cx="542928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Skupina 66"/>
          <p:cNvGrpSpPr/>
          <p:nvPr/>
        </p:nvGrpSpPr>
        <p:grpSpPr>
          <a:xfrm>
            <a:off x="3214678" y="2214554"/>
            <a:ext cx="4429156" cy="2643206"/>
            <a:chOff x="3214678" y="2214554"/>
            <a:chExt cx="4429156" cy="2643206"/>
          </a:xfrm>
        </p:grpSpPr>
        <p:sp>
          <p:nvSpPr>
            <p:cNvPr id="60" name="Elipsa 59"/>
            <p:cNvSpPr/>
            <p:nvPr/>
          </p:nvSpPr>
          <p:spPr>
            <a:xfrm>
              <a:off x="3929058" y="2214554"/>
              <a:ext cx="571504" cy="571504"/>
            </a:xfrm>
            <a:prstGeom prst="ellipse">
              <a:avLst/>
            </a:prstGeom>
            <a:noFill/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Elipsa 60"/>
            <p:cNvSpPr/>
            <p:nvPr/>
          </p:nvSpPr>
          <p:spPr>
            <a:xfrm>
              <a:off x="7072330" y="2714620"/>
              <a:ext cx="571504" cy="571504"/>
            </a:xfrm>
            <a:prstGeom prst="ellipse">
              <a:avLst/>
            </a:prstGeom>
            <a:noFill/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" name="Elipsa 61"/>
            <p:cNvSpPr/>
            <p:nvPr/>
          </p:nvSpPr>
          <p:spPr>
            <a:xfrm>
              <a:off x="7072330" y="3214686"/>
              <a:ext cx="571504" cy="571504"/>
            </a:xfrm>
            <a:prstGeom prst="ellipse">
              <a:avLst/>
            </a:prstGeom>
            <a:noFill/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Elipsa 62"/>
            <p:cNvSpPr/>
            <p:nvPr/>
          </p:nvSpPr>
          <p:spPr>
            <a:xfrm>
              <a:off x="4714876" y="3786190"/>
              <a:ext cx="571504" cy="571504"/>
            </a:xfrm>
            <a:prstGeom prst="ellipse">
              <a:avLst/>
            </a:prstGeom>
            <a:noFill/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Elipsa 63"/>
            <p:cNvSpPr/>
            <p:nvPr/>
          </p:nvSpPr>
          <p:spPr>
            <a:xfrm>
              <a:off x="7072330" y="3714752"/>
              <a:ext cx="571504" cy="571504"/>
            </a:xfrm>
            <a:prstGeom prst="ellipse">
              <a:avLst/>
            </a:prstGeom>
            <a:noFill/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" name="Elipsa 64"/>
            <p:cNvSpPr/>
            <p:nvPr/>
          </p:nvSpPr>
          <p:spPr>
            <a:xfrm>
              <a:off x="3214678" y="4286256"/>
              <a:ext cx="571504" cy="571504"/>
            </a:xfrm>
            <a:prstGeom prst="ellipse">
              <a:avLst/>
            </a:prstGeom>
            <a:noFill/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Elipsa 65"/>
            <p:cNvSpPr/>
            <p:nvPr/>
          </p:nvSpPr>
          <p:spPr>
            <a:xfrm>
              <a:off x="4714876" y="4286256"/>
              <a:ext cx="571504" cy="571504"/>
            </a:xfrm>
            <a:prstGeom prst="ellipse">
              <a:avLst/>
            </a:prstGeom>
            <a:noFill/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Doplňte do křížovky podstatná jména rodu ženského. Určete vzor doplněných slov. Tajenku nakreslete.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563888" y="2636912"/>
          <a:ext cx="5256580" cy="2592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940"/>
                <a:gridCol w="750940"/>
                <a:gridCol w="750940"/>
                <a:gridCol w="750940"/>
                <a:gridCol w="750940"/>
                <a:gridCol w="750940"/>
                <a:gridCol w="750940"/>
              </a:tblGrid>
              <a:tr h="4320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67544" y="2492896"/>
            <a:ext cx="303320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cs-CZ" sz="2000" dirty="0" smtClean="0"/>
              <a:t>Vejce smažíme na </a:t>
            </a:r>
            <a:br>
              <a:rPr lang="cs-CZ" sz="2000" dirty="0" smtClean="0"/>
            </a:br>
            <a:r>
              <a:rPr lang="cs-CZ" sz="2000" dirty="0" smtClean="0"/>
              <a:t>Otisky nohou se nazývají</a:t>
            </a:r>
          </a:p>
          <a:p>
            <a:pPr algn="r">
              <a:lnSpc>
                <a:spcPct val="150000"/>
              </a:lnSpc>
            </a:pPr>
            <a:r>
              <a:rPr lang="cs-CZ" sz="2000" dirty="0" smtClean="0"/>
              <a:t>Při pláči tečou</a:t>
            </a:r>
          </a:p>
          <a:p>
            <a:pPr algn="r">
              <a:lnSpc>
                <a:spcPct val="150000"/>
              </a:lnSpc>
            </a:pPr>
            <a:r>
              <a:rPr lang="cs-CZ" sz="2000" dirty="0" smtClean="0"/>
              <a:t>Z kmene stromu vyrůstá</a:t>
            </a:r>
          </a:p>
          <a:p>
            <a:pPr algn="r">
              <a:lnSpc>
                <a:spcPct val="150000"/>
              </a:lnSpc>
            </a:pPr>
            <a:r>
              <a:rPr lang="cs-CZ" sz="2000" dirty="0" smtClean="0"/>
              <a:t>V úlu žijí</a:t>
            </a:r>
          </a:p>
          <a:p>
            <a:pPr algn="r">
              <a:lnSpc>
                <a:spcPct val="150000"/>
              </a:lnSpc>
            </a:pPr>
            <a:r>
              <a:rPr lang="cs-CZ" sz="2000" dirty="0" smtClean="0"/>
              <a:t>Nepravdy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15616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31640" y="2348880"/>
            <a:ext cx="4891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Obrázek dostupný na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microsoft.com</a:t>
            </a:r>
            <a:r>
              <a:rPr lang="cs-CZ" dirty="0" smtClean="0"/>
              <a:t> , </a:t>
            </a:r>
            <a:r>
              <a:rPr lang="cs-CZ" dirty="0" err="1" smtClean="0"/>
              <a:t>clipart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03648" y="3237583"/>
            <a:ext cx="41764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[cit. 20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-12-0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].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494</TotalTime>
  <Words>308</Words>
  <Application>Microsoft Office PowerPoint</Application>
  <PresentationFormat>Předvádění na obrazovce (4:3)</PresentationFormat>
  <Paragraphs>155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Snímek 1</vt:lpstr>
      <vt:lpstr>Anotace</vt:lpstr>
      <vt:lpstr>Vzory rodu středního</vt:lpstr>
      <vt:lpstr>Snímek 4</vt:lpstr>
      <vt:lpstr>V textu vyhledejte podstatná slova středního rodu a určete jejich vzor.</vt:lpstr>
      <vt:lpstr>Vypište z osmisměrky podstatná jména rodu středního (je jich 15) a určete jejich vzor.</vt:lpstr>
      <vt:lpstr>Doplňte do křížovky podstatná jména rodu ženského. Určete vzor doplněných slov. Tajenku nakreslete.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Janička</cp:lastModifiedBy>
  <cp:revision>82</cp:revision>
  <dcterms:created xsi:type="dcterms:W3CDTF">2012-02-19T16:50:14Z</dcterms:created>
  <dcterms:modified xsi:type="dcterms:W3CDTF">2012-10-11T18:32:41Z</dcterms:modified>
</cp:coreProperties>
</file>