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84" r:id="rId2"/>
    <p:sldId id="273" r:id="rId3"/>
    <p:sldId id="275" r:id="rId4"/>
    <p:sldId id="276" r:id="rId5"/>
    <p:sldId id="280" r:id="rId6"/>
    <p:sldId id="281" r:id="rId7"/>
    <p:sldId id="282" r:id="rId8"/>
    <p:sldId id="283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8351" autoAdjust="0"/>
  </p:normalViewPr>
  <p:slideViewPr>
    <p:cSldViewPr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b/ba/Steel_bed.sv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928670"/>
            <a:ext cx="7534050" cy="3744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</a:t>
            </a:r>
            <a:r>
              <a:rPr lang="cs-CZ" sz="2400" dirty="0" smtClean="0"/>
              <a:t>640,</a:t>
            </a:r>
          </a:p>
          <a:p>
            <a:pPr>
              <a:buNone/>
            </a:pPr>
            <a:r>
              <a:rPr lang="cs-CZ" sz="2400" dirty="0" smtClean="0"/>
              <a:t>                            </a:t>
            </a:r>
            <a:r>
              <a:rPr lang="cs-CZ" sz="2400" dirty="0" smtClean="0"/>
              <a:t>   příspěvková </a:t>
            </a:r>
            <a:r>
              <a:rPr lang="cs-CZ" sz="2400" dirty="0" smtClean="0"/>
              <a:t>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  <a:r>
              <a:rPr lang="cs-CZ" sz="2400" dirty="0" smtClean="0"/>
              <a:t>VY_32_INOVACE_04_Čj8 </a:t>
            </a:r>
            <a:r>
              <a:rPr lang="cs-CZ" sz="2400" dirty="0" smtClean="0"/>
              <a:t>-rod ženský</a:t>
            </a:r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rod ženský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lvl="0">
              <a:defRPr/>
            </a:pPr>
            <a:r>
              <a:rPr lang="cs-CZ" sz="2400" i="1" dirty="0" smtClean="0"/>
              <a:t>zaměřuje se na vyhledávání podstatných jmen rodu ženského a procvičení určování jejich vzorů</a:t>
            </a:r>
          </a:p>
          <a:p>
            <a:pPr lvl="0">
              <a:defRPr/>
            </a:pPr>
            <a:r>
              <a:rPr lang="cs-CZ" sz="2400" i="1" dirty="0" smtClean="0"/>
              <a:t>podporuje rozšiřování slovní zásoby žáků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547260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Vzory rodu ženského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91680" y="1412776"/>
          <a:ext cx="6537716" cy="4414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72"/>
                <a:gridCol w="864096"/>
                <a:gridCol w="1040362"/>
                <a:gridCol w="1040362"/>
                <a:gridCol w="1040362"/>
                <a:gridCol w="1040362"/>
              </a:tblGrid>
              <a:tr h="613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1.PÁD</a:t>
                      </a:r>
                    </a:p>
                    <a:p>
                      <a:pPr algn="ctr"/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2.PÁD</a:t>
                      </a:r>
                    </a:p>
                    <a:p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ŽENA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-y!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0070C0"/>
                          </a:solidFill>
                        </a:rPr>
                        <a:t>ami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RŮŽE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-e!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00B050"/>
                          </a:solidFill>
                        </a:rPr>
                        <a:t>emi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PÍSEŇ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-ě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-ě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-ě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-ě!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C00000"/>
                          </a:solidFill>
                        </a:rPr>
                        <a:t>emi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KOST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-i!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-mi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03648" y="1268760"/>
          <a:ext cx="7499352" cy="3383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mušle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kůže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bolest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Praha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ryba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sestra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louka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nůše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duše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báseň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židle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žába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691680" y="692696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Určete vzor podstatného jména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475656" y="551723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růže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660232" y="52292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žena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11960" y="573325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žena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364088" y="587727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píseň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699792" y="537321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růže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572000" y="508518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žena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131840" y="580526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růže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676728" y="5381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růže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804248" y="616530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růže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79712" y="594928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žena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508104" y="52292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kost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668344" y="594928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žena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28585E-6 L 0.14965 -0.5666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28585E-6 L -0.11806 -0.47201 " pathEditMode="relative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77 -0.26225 " pathEditMode="relative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2766E-6 L -0.27725 -0.257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02498E-6 L 0.29618 -0.540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68178E-6 L 0.08871 -0.383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8797E-6 L 0.2441 -0.35661 " pathEditMode="relative" ptsTypes="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19796E-7 L -0.1448 -0.3101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64662E-6 L 0.26597 -0.5302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4624E-7 L 0.02552 -0.5197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2798 L 0.01962 -0.30088 " pathEditMode="relative" ptsTypes="AA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7872E-6 L 0.65573 -0.2682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textu vyhledejte podstatná slova ženského rodu a určete jejich vzor.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4000" dirty="0" err="1" smtClean="0"/>
              <a:t>Bělinka</a:t>
            </a:r>
            <a:r>
              <a:rPr lang="cs-CZ" sz="4000" dirty="0" smtClean="0"/>
              <a:t> a Růženka byly holčičky, které žily u babičky v domku na kraji vesnice. Každou sobotu večer jim babička četla pohádku. Před spaním si vyprávěly o princeznách, skřítcích a jiných pohádkových postavách. </a:t>
            </a:r>
            <a:endParaRPr lang="cs-CZ" sz="4000" dirty="0"/>
          </a:p>
        </p:txBody>
      </p:sp>
      <p:pic>
        <p:nvPicPr>
          <p:cNvPr id="1026" name="Picture 2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85184"/>
            <a:ext cx="1488051" cy="1273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Vypište z </a:t>
            </a:r>
            <a:r>
              <a:rPr lang="cs-CZ" sz="2800" dirty="0" err="1" smtClean="0"/>
              <a:t>osmisměrky</a:t>
            </a:r>
            <a:r>
              <a:rPr lang="cs-CZ" sz="2800" dirty="0" smtClean="0"/>
              <a:t> podstatná jména rodu ženského (je jich 13) a určete jejich vzor.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700808"/>
          <a:ext cx="6936435" cy="4174488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770715"/>
                <a:gridCol w="770715"/>
                <a:gridCol w="770715"/>
                <a:gridCol w="770715"/>
                <a:gridCol w="770715"/>
                <a:gridCol w="770715"/>
                <a:gridCol w="770715"/>
                <a:gridCol w="770715"/>
                <a:gridCol w="770715"/>
              </a:tblGrid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Ů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Č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Í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21811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Přímá spojovací čára 5"/>
          <p:cNvCxnSpPr/>
          <p:nvPr/>
        </p:nvCxnSpPr>
        <p:spPr>
          <a:xfrm>
            <a:off x="1691680" y="1988840"/>
            <a:ext cx="43924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835696" y="5661248"/>
            <a:ext cx="48245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751512" y="4581128"/>
            <a:ext cx="29168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907704" y="2492896"/>
            <a:ext cx="0" cy="22322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2699792" y="2852936"/>
            <a:ext cx="0" cy="1800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7308304" y="1844824"/>
            <a:ext cx="0" cy="16561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2555776" y="2924944"/>
            <a:ext cx="3384376" cy="22322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3419872" y="5085184"/>
            <a:ext cx="32403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8100392" y="2420888"/>
            <a:ext cx="0" cy="33843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 flipV="1">
            <a:off x="5004048" y="3645024"/>
            <a:ext cx="3168352" cy="2016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1907704" y="2420888"/>
            <a:ext cx="2448272" cy="165618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V="1">
            <a:off x="2627784" y="2420888"/>
            <a:ext cx="3384376" cy="22322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588224" y="2492896"/>
            <a:ext cx="0" cy="23042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Doplňte do křížovky podstatná jména rodu ženského. Určete vzor doplněných slov. Tajenku nakreslete.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63888" y="2636912"/>
          <a:ext cx="5256580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940"/>
                <a:gridCol w="750940"/>
                <a:gridCol w="750940"/>
                <a:gridCol w="750940"/>
                <a:gridCol w="750940"/>
                <a:gridCol w="750940"/>
                <a:gridCol w="750940"/>
              </a:tblGrid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2492896"/>
            <a:ext cx="30332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cs-CZ" sz="2000" dirty="0" smtClean="0"/>
              <a:t>Vejce smažíme na </a:t>
            </a:r>
            <a:br>
              <a:rPr lang="cs-CZ" sz="2000" dirty="0" smtClean="0"/>
            </a:br>
            <a:r>
              <a:rPr lang="cs-CZ" sz="2000" dirty="0" smtClean="0"/>
              <a:t>Otisky nohou se nazývají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Při pláči tečou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Z kmene stromu vyrůstá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V úlu žijí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Nepravdy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Doplňte do křížovky podstatná jména rodu ženského. Určete vzor doplněných slov. Tajenku nakreslete.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63888" y="2132856"/>
          <a:ext cx="5256580" cy="2592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940"/>
                <a:gridCol w="750940"/>
                <a:gridCol w="750940"/>
                <a:gridCol w="750940"/>
                <a:gridCol w="750940"/>
                <a:gridCol w="750940"/>
                <a:gridCol w="750940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Á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Ě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Č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Ž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</a:t>
                      </a:r>
                      <a:endParaRPr lang="cs-CZ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1988840"/>
            <a:ext cx="30332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cs-CZ" sz="2000" dirty="0" smtClean="0"/>
              <a:t>Vejce smažíme na </a:t>
            </a:r>
            <a:br>
              <a:rPr lang="cs-CZ" sz="2000" dirty="0" smtClean="0"/>
            </a:br>
            <a:r>
              <a:rPr lang="cs-CZ" sz="2000" dirty="0" smtClean="0"/>
              <a:t>Otisky nohou se nazývají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Při pláči tečou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Z kmene stromu vyrůstá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V úlu žijí</a:t>
            </a:r>
          </a:p>
          <a:p>
            <a:pPr algn="r">
              <a:lnSpc>
                <a:spcPct val="150000"/>
              </a:lnSpc>
            </a:pPr>
            <a:r>
              <a:rPr lang="cs-CZ" sz="2000" dirty="0" smtClean="0"/>
              <a:t>Nepravdy</a:t>
            </a:r>
          </a:p>
          <a:p>
            <a:endParaRPr lang="cs-CZ" dirty="0"/>
          </a:p>
        </p:txBody>
      </p:sp>
      <p:pic>
        <p:nvPicPr>
          <p:cNvPr id="2050" name="Picture 2" descr="File:Steel bed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37112"/>
            <a:ext cx="4256506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Obrázek  dům - dostupný z kolekce </a:t>
            </a:r>
            <a:r>
              <a:rPr lang="cs-CZ" dirty="0" err="1" smtClean="0"/>
              <a:t>clipart</a:t>
            </a:r>
            <a:endParaRPr lang="cs-CZ" dirty="0" smtClean="0"/>
          </a:p>
          <a:p>
            <a:r>
              <a:rPr lang="cs-CZ" dirty="0" smtClean="0"/>
              <a:t>www. </a:t>
            </a:r>
            <a:r>
              <a:rPr lang="cs-CZ" dirty="0" err="1" smtClean="0"/>
              <a:t>microsoft.com</a:t>
            </a:r>
            <a:r>
              <a:rPr lang="cs-CZ" dirty="0" smtClean="0"/>
              <a:t>.</a:t>
            </a:r>
          </a:p>
        </p:txBody>
      </p:sp>
      <p:sp>
        <p:nvSpPr>
          <p:cNvPr id="6" name="Obdélník 5"/>
          <p:cNvSpPr/>
          <p:nvPr/>
        </p:nvSpPr>
        <p:spPr>
          <a:xfrm>
            <a:off x="1331640" y="3140968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http://upload.wikimedia.org/wikipedia/commons/b/ba/Steel_bed.svg?uselang=cs</a:t>
            </a:r>
          </a:p>
          <a:p>
            <a:r>
              <a:rPr lang="en-US" dirty="0" smtClean="0"/>
              <a:t>[cit. 20</a:t>
            </a:r>
            <a:r>
              <a:rPr lang="cs-CZ" dirty="0" smtClean="0"/>
              <a:t>11</a:t>
            </a:r>
            <a:r>
              <a:rPr lang="en-US" dirty="0" smtClean="0"/>
              <a:t>-12-0</a:t>
            </a:r>
            <a:r>
              <a:rPr lang="cs-CZ" dirty="0" smtClean="0"/>
              <a:t>1</a:t>
            </a:r>
            <a:r>
              <a:rPr lang="en-US" dirty="0" smtClean="0"/>
              <a:t>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435</TotalTime>
  <Words>388</Words>
  <Application>Microsoft Office PowerPoint</Application>
  <PresentationFormat>Předvádění na obrazovce (4:3)</PresentationFormat>
  <Paragraphs>203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Snímek 1</vt:lpstr>
      <vt:lpstr>Anotace</vt:lpstr>
      <vt:lpstr>Vzory rodu ženského</vt:lpstr>
      <vt:lpstr>Snímek 4</vt:lpstr>
      <vt:lpstr>V textu vyhledejte podstatná slova ženského rodu a určete jejich vzor.</vt:lpstr>
      <vt:lpstr>Vypište z osmisměrky podstatná jména rodu ženského (je jich 13) a určete jejich vzor.</vt:lpstr>
      <vt:lpstr>Doplňte do křížovky podstatná jména rodu ženského. Určete vzor doplněných slov. Tajenku nakreslete.</vt:lpstr>
      <vt:lpstr>Doplňte do křížovky podstatná jména rodu ženského. Určete vzor doplněných slov. Tajenku nakreslete.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Janička</cp:lastModifiedBy>
  <cp:revision>76</cp:revision>
  <dcterms:created xsi:type="dcterms:W3CDTF">2012-02-19T16:50:14Z</dcterms:created>
  <dcterms:modified xsi:type="dcterms:W3CDTF">2012-10-11T18:31:17Z</dcterms:modified>
</cp:coreProperties>
</file>