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sldIdLst>
    <p:sldId id="281" r:id="rId2"/>
    <p:sldId id="273" r:id="rId3"/>
    <p:sldId id="274" r:id="rId4"/>
    <p:sldId id="275" r:id="rId5"/>
    <p:sldId id="276" r:id="rId6"/>
    <p:sldId id="278" r:id="rId7"/>
    <p:sldId id="279" r:id="rId8"/>
    <p:sldId id="280" r:id="rId9"/>
    <p:sldId id="260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269D01E-BC32-4049-B463-5C60D7B0CCD2}" styleName="Styl s motivem 2 – zvýraznění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0"/>
  </p:normalViewPr>
  <p:slideViewPr>
    <p:cSldViewPr>
      <p:cViewPr varScale="1">
        <p:scale>
          <a:sx n="69" d="100"/>
          <a:sy n="69" d="100"/>
        </p:scale>
        <p:origin x="-5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04B34D-DC2A-4C0C-A6AB-1BD0EA6696D3}" type="datetimeFigureOut">
              <a:rPr lang="cs-CZ" smtClean="0"/>
              <a:pPr/>
              <a:t>12.10.2012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0BD238-BF08-4BD6-B881-15CA0E8661B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13706-8D1A-46FD-84CE-1EC7D7637D9B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BD238-BF08-4BD6-B881-15CA0E8661B1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BD238-BF08-4BD6-B881-15CA0E8661B1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BD238-BF08-4BD6-B881-15CA0E8661B1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BD238-BF08-4BD6-B881-15CA0E8661B1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BD238-BF08-4BD6-B881-15CA0E8661B1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BD238-BF08-4BD6-B881-15CA0E8661B1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BD238-BF08-4BD6-B881-15CA0E8661B1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BD238-BF08-4BD6-B881-15CA0E8661B1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12.10.2012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12.10.2012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12.10.2012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12.10.2012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12.10.2012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12.10.2012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12.10.2012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12.10.2012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12.10.2012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12.10.2012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12.10.2012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12.10.2012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4414" y="1000108"/>
            <a:ext cx="7676926" cy="374441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/>
              <a:t>   </a:t>
            </a:r>
            <a:r>
              <a:rPr lang="cs-CZ" sz="2400" dirty="0" smtClean="0"/>
              <a:t>Název školy:      Speciální základní škola, Louny,</a:t>
            </a:r>
          </a:p>
          <a:p>
            <a:pPr>
              <a:buNone/>
            </a:pPr>
            <a:r>
              <a:rPr lang="cs-CZ" sz="2400" dirty="0" smtClean="0"/>
              <a:t>                              </a:t>
            </a:r>
            <a:r>
              <a:rPr lang="cs-CZ" sz="2400" dirty="0" err="1" smtClean="0"/>
              <a:t>Poděbradova</a:t>
            </a:r>
            <a:r>
              <a:rPr lang="cs-CZ" sz="2400" dirty="0" smtClean="0"/>
              <a:t> 640,</a:t>
            </a:r>
          </a:p>
          <a:p>
            <a:pPr>
              <a:buNone/>
            </a:pPr>
            <a:r>
              <a:rPr lang="cs-CZ" sz="2400" dirty="0" smtClean="0"/>
              <a:t>                               příspěvková organizace</a:t>
            </a:r>
          </a:p>
          <a:p>
            <a:pPr>
              <a:buNone/>
            </a:pPr>
            <a:r>
              <a:rPr lang="cs-CZ" sz="2400" dirty="0" smtClean="0"/>
              <a:t>     Autor:               Mgr. Věra </a:t>
            </a:r>
            <a:r>
              <a:rPr lang="cs-CZ" sz="2400" dirty="0" err="1" smtClean="0"/>
              <a:t>Elbelová</a:t>
            </a:r>
            <a:endParaRPr lang="cs-CZ" sz="2400" dirty="0" smtClean="0"/>
          </a:p>
          <a:p>
            <a:pPr>
              <a:buNone/>
            </a:pP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Název materiálu</a:t>
            </a:r>
            <a:r>
              <a:rPr lang="cs-CZ" sz="2400" smtClean="0"/>
              <a:t>: </a:t>
            </a:r>
            <a:r>
              <a:rPr lang="cs-CZ" sz="2400" smtClean="0"/>
              <a:t>VY_32_INOVACE_03_Čj8-rod_mužský</a:t>
            </a:r>
            <a:endParaRPr lang="cs-CZ" sz="2400" dirty="0" smtClean="0"/>
          </a:p>
          <a:p>
            <a:pPr>
              <a:buNone/>
            </a:pPr>
            <a:r>
              <a:rPr lang="cs-CZ" sz="2400" dirty="0" smtClean="0"/>
              <a:t>    Téma:                </a:t>
            </a:r>
            <a:r>
              <a:rPr lang="cs-CZ" sz="2400" dirty="0" err="1" smtClean="0"/>
              <a:t>Čj</a:t>
            </a:r>
            <a:r>
              <a:rPr lang="cs-CZ" sz="2400" dirty="0" smtClean="0"/>
              <a:t>- 8. ročník – rod mužský</a:t>
            </a:r>
          </a:p>
          <a:p>
            <a:pPr>
              <a:buNone/>
            </a:pPr>
            <a:r>
              <a:rPr lang="cs-CZ" sz="2400" dirty="0" smtClean="0"/>
              <a:t>    Název sady:       Český jazyk- </a:t>
            </a:r>
            <a:r>
              <a:rPr lang="cs-CZ" sz="2400" dirty="0" err="1" smtClean="0"/>
              <a:t>VIII.ročník</a:t>
            </a:r>
            <a:endParaRPr lang="cs-CZ" sz="2400" dirty="0" smtClean="0"/>
          </a:p>
          <a:p>
            <a:pPr>
              <a:buNone/>
            </a:pPr>
            <a:r>
              <a:rPr lang="cs-CZ" sz="2400" dirty="0" smtClean="0"/>
              <a:t>    Číslo projektu:  CZ.1.07/1.4.00/21.3407</a:t>
            </a:r>
            <a:br>
              <a:rPr lang="cs-CZ" sz="2400" dirty="0" smtClean="0"/>
            </a:br>
            <a:endParaRPr lang="cs-CZ" sz="2400" dirty="0"/>
          </a:p>
        </p:txBody>
      </p:sp>
      <p:pic>
        <p:nvPicPr>
          <p:cNvPr id="1026" name="obrázek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5085184"/>
            <a:ext cx="54102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Anotace</a:t>
            </a:r>
            <a:endParaRPr lang="cs-CZ" dirty="0"/>
          </a:p>
        </p:txBody>
      </p:sp>
      <p:sp>
        <p:nvSpPr>
          <p:cNvPr id="4" name="Podnadpis 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>
              <a:defRPr/>
            </a:pP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prezentace je určena pro 8. ročník speciální školy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slouží k výuce českého</a:t>
            </a:r>
            <a:r>
              <a:rPr kumimoji="0" lang="cs-CZ" sz="24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jazyka – části jazyková výchova</a:t>
            </a:r>
          </a:p>
          <a:p>
            <a:pPr>
              <a:defRPr/>
            </a:pPr>
            <a:r>
              <a:rPr lang="cs-CZ" sz="2400" i="1" dirty="0" smtClean="0"/>
              <a:t>slouží k výkladu rozdílu mezi životnými a neživotnými podstatnými jmény mužského rodu a jejich koncovky při skloňování </a:t>
            </a:r>
          </a:p>
          <a:p>
            <a:pPr lvl="0">
              <a:defRPr/>
            </a:pPr>
            <a:r>
              <a:rPr lang="cs-CZ" sz="2400" i="1" dirty="0" smtClean="0"/>
              <a:t>zaměřuje se na procvičení určování vzorů podstatných jmen rodu mužského</a:t>
            </a:r>
          </a:p>
          <a:p>
            <a:pPr>
              <a:defRPr/>
            </a:pPr>
            <a:endParaRPr lang="cs-CZ" sz="24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Rody podstatných jmen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1115616" y="1268760"/>
            <a:ext cx="7818072" cy="5112568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  <a:buNone/>
            </a:pPr>
            <a:r>
              <a:rPr lang="cs-CZ" dirty="0" smtClean="0"/>
              <a:t>Podstatná jména mohou být rodu </a:t>
            </a:r>
          </a:p>
          <a:p>
            <a:pPr>
              <a:lnSpc>
                <a:spcPct val="110000"/>
              </a:lnSpc>
            </a:pPr>
            <a:r>
              <a:rPr lang="cs-CZ" b="1" dirty="0" smtClean="0"/>
              <a:t>mužského životného  </a:t>
            </a:r>
            <a:r>
              <a:rPr lang="cs-CZ" dirty="0" smtClean="0"/>
              <a:t>(pán)</a:t>
            </a:r>
            <a:endParaRPr lang="cs-CZ" b="1" dirty="0" smtClean="0"/>
          </a:p>
          <a:p>
            <a:pPr>
              <a:lnSpc>
                <a:spcPct val="200000"/>
              </a:lnSpc>
            </a:pPr>
            <a:r>
              <a:rPr lang="cs-CZ" b="1" dirty="0" smtClean="0"/>
              <a:t>mužského neživotného </a:t>
            </a:r>
            <a:r>
              <a:rPr lang="cs-CZ" dirty="0" smtClean="0"/>
              <a:t>(hrad)</a:t>
            </a:r>
            <a:endParaRPr lang="cs-CZ" b="1" dirty="0" smtClean="0"/>
          </a:p>
          <a:p>
            <a:pPr>
              <a:lnSpc>
                <a:spcPct val="200000"/>
              </a:lnSpc>
            </a:pPr>
            <a:r>
              <a:rPr lang="cs-CZ" b="1" dirty="0" smtClean="0"/>
              <a:t>ženského </a:t>
            </a:r>
            <a:r>
              <a:rPr lang="cs-CZ" dirty="0" smtClean="0"/>
              <a:t>(růže)</a:t>
            </a:r>
            <a:endParaRPr lang="cs-CZ" b="1" dirty="0" smtClean="0"/>
          </a:p>
          <a:p>
            <a:pPr>
              <a:lnSpc>
                <a:spcPct val="200000"/>
              </a:lnSpc>
            </a:pPr>
            <a:r>
              <a:rPr lang="cs-CZ" b="1" dirty="0" smtClean="0"/>
              <a:t>středního </a:t>
            </a:r>
            <a:r>
              <a:rPr lang="cs-CZ" dirty="0" smtClean="0"/>
              <a:t>(město)</a:t>
            </a:r>
            <a:endParaRPr lang="cs-CZ" b="1" dirty="0" smtClean="0"/>
          </a:p>
          <a:p>
            <a:endParaRPr lang="cs-CZ" dirty="0"/>
          </a:p>
        </p:txBody>
      </p:sp>
      <p:pic>
        <p:nvPicPr>
          <p:cNvPr id="1026" name="Picture 2" descr="C:\Program Files (x86)\Microsoft Office\MEDIA\CAGCAT10\j0281904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3861047"/>
            <a:ext cx="2664296" cy="25183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Program Files (x86)\Microsoft Office\MEDIA\CAGCAT10\j0301252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204864"/>
            <a:ext cx="1830387" cy="1565275"/>
          </a:xfrm>
          <a:prstGeom prst="rect">
            <a:avLst/>
          </a:prstGeom>
          <a:noFill/>
          <a:scene3d>
            <a:camera prst="orthographicFront">
              <a:rot lat="0" lon="10800000" rev="0"/>
            </a:camera>
            <a:lightRig rig="threePt" dir="t"/>
          </a:scene3d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Vzory rodu mužského životného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1691680" y="1412776"/>
          <a:ext cx="6537716" cy="46884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12172"/>
                <a:gridCol w="864096"/>
                <a:gridCol w="1040362"/>
                <a:gridCol w="975858"/>
                <a:gridCol w="1104866"/>
                <a:gridCol w="1040362"/>
              </a:tblGrid>
              <a:tr h="613048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1.PÁD</a:t>
                      </a:r>
                    </a:p>
                    <a:p>
                      <a:pPr algn="ctr"/>
                      <a:r>
                        <a:rPr lang="cs-CZ" b="1" dirty="0" err="1" smtClean="0"/>
                        <a:t>č.j</a:t>
                      </a:r>
                      <a:endParaRPr lang="cs-CZ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2.PÁD</a:t>
                      </a:r>
                    </a:p>
                    <a:p>
                      <a:r>
                        <a:rPr lang="cs-CZ" b="1" dirty="0" err="1" smtClean="0"/>
                        <a:t>č.j</a:t>
                      </a:r>
                      <a:endParaRPr lang="cs-CZ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1.PÁD</a:t>
                      </a:r>
                    </a:p>
                    <a:p>
                      <a:r>
                        <a:rPr lang="cs-CZ" b="1" dirty="0" err="1" smtClean="0"/>
                        <a:t>č.mn</a:t>
                      </a:r>
                      <a:endParaRPr lang="cs-CZ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4.PÁD</a:t>
                      </a:r>
                    </a:p>
                    <a:p>
                      <a:r>
                        <a:rPr lang="cs-CZ" b="1" dirty="0" err="1" smtClean="0"/>
                        <a:t>č.mn</a:t>
                      </a:r>
                      <a:endParaRPr lang="cs-CZ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5.PÁD</a:t>
                      </a:r>
                    </a:p>
                    <a:p>
                      <a:r>
                        <a:rPr lang="cs-CZ" b="1" dirty="0" err="1" smtClean="0"/>
                        <a:t>č.mn</a:t>
                      </a:r>
                      <a:endParaRPr lang="cs-CZ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7.PÁD</a:t>
                      </a:r>
                    </a:p>
                    <a:p>
                      <a:r>
                        <a:rPr lang="cs-CZ" b="1" dirty="0" err="1" smtClean="0"/>
                        <a:t>č.mn</a:t>
                      </a:r>
                      <a:endParaRPr lang="cs-CZ" b="1" dirty="0"/>
                    </a:p>
                  </a:txBody>
                  <a:tcPr anchor="b"/>
                </a:tc>
              </a:tr>
              <a:tr h="943501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0070C0"/>
                          </a:solidFill>
                        </a:rPr>
                        <a:t>PÁN</a:t>
                      </a:r>
                      <a:endParaRPr lang="cs-CZ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0070C0"/>
                          </a:solidFill>
                        </a:rPr>
                        <a:t>-A</a:t>
                      </a:r>
                      <a:endParaRPr lang="cs-CZ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smtClean="0">
                          <a:solidFill>
                            <a:srgbClr val="0070C0"/>
                          </a:solidFill>
                        </a:rPr>
                        <a:t>-I,</a:t>
                      </a:r>
                      <a:br>
                        <a:rPr lang="cs-CZ" b="1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cs-CZ" b="1" dirty="0" smtClean="0">
                          <a:solidFill>
                            <a:srgbClr val="0070C0"/>
                          </a:solidFill>
                        </a:rPr>
                        <a:t> -OVÉ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0070C0"/>
                          </a:solidFill>
                        </a:rPr>
                        <a:t>-Y</a:t>
                      </a:r>
                      <a:endParaRPr lang="cs-CZ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0070C0"/>
                          </a:solidFill>
                        </a:rPr>
                        <a:t>-I, -OVÉ!</a:t>
                      </a:r>
                      <a:endParaRPr lang="cs-CZ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0070C0"/>
                          </a:solidFill>
                        </a:rPr>
                        <a:t>-Y</a:t>
                      </a:r>
                      <a:endParaRPr lang="cs-CZ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  <a:tr h="943501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00B050"/>
                          </a:solidFill>
                        </a:rPr>
                        <a:t>MUŽ</a:t>
                      </a:r>
                      <a:endParaRPr lang="cs-CZ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smtClean="0">
                          <a:solidFill>
                            <a:srgbClr val="00B050"/>
                          </a:solidFill>
                        </a:rPr>
                        <a:t>-E</a:t>
                      </a:r>
                      <a:endParaRPr lang="cs-CZ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smtClean="0">
                          <a:solidFill>
                            <a:srgbClr val="00B050"/>
                          </a:solidFill>
                        </a:rPr>
                        <a:t>-I, -OVÉ</a:t>
                      </a:r>
                      <a:endParaRPr lang="cs-CZ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smtClean="0">
                          <a:solidFill>
                            <a:srgbClr val="00B050"/>
                          </a:solidFill>
                        </a:rPr>
                        <a:t>-E</a:t>
                      </a:r>
                      <a:endParaRPr lang="cs-CZ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00B050"/>
                          </a:solidFill>
                        </a:rPr>
                        <a:t>-I, OVÉ!</a:t>
                      </a:r>
                      <a:endParaRPr lang="cs-CZ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smtClean="0">
                          <a:solidFill>
                            <a:srgbClr val="00B050"/>
                          </a:solidFill>
                        </a:rPr>
                        <a:t>-I</a:t>
                      </a:r>
                      <a:endParaRPr lang="cs-CZ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943501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C00000"/>
                          </a:solidFill>
                        </a:rPr>
                        <a:t>PŘEDSEDA</a:t>
                      </a:r>
                      <a:endParaRPr lang="cs-CZ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C00000"/>
                          </a:solidFill>
                        </a:rPr>
                        <a:t>-Y</a:t>
                      </a:r>
                      <a:endParaRPr lang="cs-CZ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C00000"/>
                          </a:solidFill>
                        </a:rPr>
                        <a:t>-OVÉ, </a:t>
                      </a:r>
                    </a:p>
                    <a:p>
                      <a:pPr algn="ctr"/>
                      <a:r>
                        <a:rPr lang="cs-CZ" b="1" dirty="0" smtClean="0">
                          <a:solidFill>
                            <a:srgbClr val="C00000"/>
                          </a:solidFill>
                        </a:rPr>
                        <a:t>-É</a:t>
                      </a:r>
                      <a:endParaRPr lang="cs-CZ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C00000"/>
                          </a:solidFill>
                        </a:rPr>
                        <a:t>-Y</a:t>
                      </a:r>
                      <a:endParaRPr lang="cs-CZ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smtClean="0">
                          <a:solidFill>
                            <a:srgbClr val="C00000"/>
                          </a:solidFill>
                        </a:rPr>
                        <a:t>-OVÉ, </a:t>
                      </a:r>
                      <a:br>
                        <a:rPr lang="cs-CZ" b="1" dirty="0" smtClean="0">
                          <a:solidFill>
                            <a:srgbClr val="C00000"/>
                          </a:solidFill>
                        </a:rPr>
                      </a:br>
                      <a:r>
                        <a:rPr lang="cs-CZ" b="1" dirty="0" smtClean="0">
                          <a:solidFill>
                            <a:srgbClr val="C00000"/>
                          </a:solidFill>
                        </a:rPr>
                        <a:t>-É!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C00000"/>
                          </a:solidFill>
                        </a:rPr>
                        <a:t>-Y</a:t>
                      </a:r>
                      <a:endParaRPr lang="cs-CZ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</a:tr>
              <a:tr h="943501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SOUDCE</a:t>
                      </a:r>
                      <a:endParaRPr lang="cs-CZ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-E</a:t>
                      </a:r>
                      <a:endParaRPr lang="cs-CZ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-I, -OVÉ</a:t>
                      </a:r>
                      <a:endParaRPr lang="cs-CZ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-E</a:t>
                      </a:r>
                      <a:endParaRPr lang="cs-CZ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-I, -OVÉ!</a:t>
                      </a:r>
                      <a:endParaRPr lang="cs-CZ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-I</a:t>
                      </a:r>
                      <a:endParaRPr lang="cs-CZ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1403648" y="1268760"/>
          <a:ext cx="7499352" cy="33837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49892"/>
                <a:gridCol w="1249892"/>
                <a:gridCol w="1249892"/>
                <a:gridCol w="1249892"/>
                <a:gridCol w="1249892"/>
                <a:gridCol w="1249892"/>
              </a:tblGrid>
              <a:tr h="845945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voják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err="1" smtClean="0"/>
                        <a:t>Pepík</a:t>
                      </a:r>
                      <a:r>
                        <a:rPr lang="cs-CZ" b="1" baseline="0" dirty="0" smtClean="0"/>
                        <a:t> 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kuchař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 anchor="ctr"/>
                </a:tc>
              </a:tr>
              <a:tr h="845945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kupec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kolega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pes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 anchor="ctr"/>
                </a:tc>
              </a:tr>
              <a:tr h="845945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učitel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soudce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potápěč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 anchor="ctr"/>
                </a:tc>
              </a:tr>
              <a:tr h="845945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topič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horník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zrádce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1691680" y="692696"/>
            <a:ext cx="3744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smtClean="0"/>
              <a:t>Určete vzor podstatného jména</a:t>
            </a:r>
            <a:endParaRPr lang="cs-CZ" sz="20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2627784" y="5733256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pán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2915816" y="5013176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pán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1619672" y="5805264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pán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1619672" y="5013176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pán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5364088" y="5517232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muž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4860032" y="594928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muž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4644008" y="5013176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mtClean="0"/>
              <a:t>muž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5580112" y="5877272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muž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6444208" y="5301208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soudce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6804248" y="5733256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soudce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7308304" y="5013176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soudce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3419872" y="5661248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předseda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2.39593E-6 L 0.16545 -0.5245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" y="-2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3.395E-6 L -0.44444 -0.4988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2" y="-2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7.12303E-7 L -0.17552 -0.2576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8" y="-1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1.03608E-6 L -0.27014 -0.2051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5" y="-1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7.12303E-7 L 0.28385 -0.50948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2" y="-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3.63552E-6 L 0.18941 -0.44635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" y="-2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031 -0.03724 L -0.12934 -0.29949 " pathEditMode="relative" ptsTypes="AA">
                                      <p:cBhvr>
                                        <p:cTn id="3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615 -0.03723 L 0.42569 -0.24722 " pathEditMode="relative" ptsTypes="AA">
                                      <p:cBhvr>
                                        <p:cTn id="3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135 -0.03724 L 0.25746 -0.63529 " pathEditMode="relative" ptsTypes="AA">
                                      <p:cBhvr>
                                        <p:cTn id="3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34 -0.03723 L 0.58316 -0.47779 " pathEditMode="relative" ptsTypes="AA">
                                      <p:cBhvr>
                                        <p:cTn id="4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806 -0.03747 L 0.33628 -0.39408 " pathEditMode="relative" ptsTypes="AA">
                                      <p:cBhvr>
                                        <p:cTn id="4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2.39593E-6 L 0.03923 -0.1154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" y="-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Vzory rodu mužského neživotného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1547664" y="1700808"/>
          <a:ext cx="6768751" cy="302433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68152"/>
                <a:gridCol w="1092091"/>
                <a:gridCol w="1077127"/>
                <a:gridCol w="1077127"/>
                <a:gridCol w="1077127"/>
                <a:gridCol w="1077127"/>
              </a:tblGrid>
              <a:tr h="766029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1.PÁD</a:t>
                      </a:r>
                    </a:p>
                    <a:p>
                      <a:pPr algn="ctr"/>
                      <a:r>
                        <a:rPr lang="cs-CZ" b="1" dirty="0" err="1" smtClean="0"/>
                        <a:t>č.j</a:t>
                      </a:r>
                      <a:endParaRPr lang="cs-CZ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2.PÁD</a:t>
                      </a:r>
                    </a:p>
                    <a:p>
                      <a:r>
                        <a:rPr lang="cs-CZ" b="1" dirty="0" err="1" smtClean="0"/>
                        <a:t>č.j</a:t>
                      </a:r>
                      <a:endParaRPr lang="cs-CZ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1.PÁD</a:t>
                      </a:r>
                    </a:p>
                    <a:p>
                      <a:r>
                        <a:rPr lang="cs-CZ" b="1" dirty="0" err="1" smtClean="0"/>
                        <a:t>č.mn</a:t>
                      </a:r>
                      <a:endParaRPr lang="cs-CZ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4.PÁD</a:t>
                      </a:r>
                    </a:p>
                    <a:p>
                      <a:r>
                        <a:rPr lang="cs-CZ" b="1" dirty="0" err="1" smtClean="0"/>
                        <a:t>č.mn</a:t>
                      </a:r>
                      <a:endParaRPr lang="cs-CZ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5.PÁD</a:t>
                      </a:r>
                    </a:p>
                    <a:p>
                      <a:r>
                        <a:rPr lang="cs-CZ" b="1" dirty="0" err="1" smtClean="0"/>
                        <a:t>č.mn</a:t>
                      </a:r>
                      <a:endParaRPr lang="cs-CZ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7.PÁD</a:t>
                      </a:r>
                    </a:p>
                    <a:p>
                      <a:r>
                        <a:rPr lang="cs-CZ" b="1" dirty="0" err="1" smtClean="0"/>
                        <a:t>č.mn</a:t>
                      </a:r>
                      <a:endParaRPr lang="cs-CZ" b="1" dirty="0"/>
                    </a:p>
                  </a:txBody>
                  <a:tcPr anchor="b"/>
                </a:tc>
              </a:tr>
              <a:tr h="1129154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3"/>
                          </a:solidFill>
                        </a:rPr>
                        <a:t>HRAD</a:t>
                      </a:r>
                      <a:endParaRPr lang="cs-CZ" b="1" dirty="0">
                        <a:solidFill>
                          <a:schemeClr val="accent3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-u, -a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-y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-y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-y!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-y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1129154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STROJ</a:t>
                      </a:r>
                      <a:endParaRPr lang="cs-CZ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-e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-e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-e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smtClean="0">
                          <a:solidFill>
                            <a:schemeClr val="tx1"/>
                          </a:solidFill>
                        </a:rPr>
                        <a:t>-e!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-i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2050" name="Picture 2" descr="C:\Program Files (x86)\Microsoft Office\MEDIA\CAGCAT10\j0234131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4077072"/>
            <a:ext cx="1952625" cy="2076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2195736" y="1268760"/>
          <a:ext cx="4999568" cy="33837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49892"/>
                <a:gridCol w="1249892"/>
                <a:gridCol w="1249892"/>
                <a:gridCol w="1249892"/>
              </a:tblGrid>
              <a:tr h="845945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penál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řízek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 anchor="ctr"/>
                </a:tc>
              </a:tr>
              <a:tr h="845945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meč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kopec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 anchor="ctr"/>
                </a:tc>
              </a:tr>
              <a:tr h="845945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strom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zvon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 anchor="ctr"/>
                </a:tc>
              </a:tr>
              <a:tr h="845945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hadr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nůž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2843808" y="548680"/>
            <a:ext cx="3744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smtClean="0"/>
              <a:t>Určete vzor podstatného jména</a:t>
            </a:r>
            <a:endParaRPr lang="cs-CZ" sz="20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3707904" y="501317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hrad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2411760" y="58052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stroj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2411760" y="501317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hrad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6156176" y="5517232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hrad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5436096" y="501317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hrad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7236296" y="5301208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hrad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7596336" y="5733256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stroj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4211960" y="5661248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stroj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7.12303E-7 L 0.15382 -0.5094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" y="-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395E-6 L -0.4276 -0.488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4" y="-2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7.12303E-7 L -0.17552 -0.2576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8" y="-1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1.03608E-6 L -0.27014 -0.2051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5" y="-1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7.12303E-7 L 0.28385 -0.50948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2" y="-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3.63552E-6 L 0.21823 -0.45699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9" y="-2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32285E-6 L -0.11389 -0.29949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" y="-1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615 -0.03723 L 0.42569 -0.24722 " pathEditMode="relative" ptsTypes="AA">
                                      <p:cBhvr>
                                        <p:cTn id="3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2" grpId="0"/>
      <p:bldP spid="14" grpId="0"/>
      <p:bldP spid="15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Spočítejte podstatná jména mužského rodu životná a neživotná.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556792"/>
            <a:ext cx="7498080" cy="46916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   </a:t>
            </a:r>
            <a:r>
              <a:rPr lang="cs-CZ" sz="4000" dirty="0" smtClean="0"/>
              <a:t>Zedník Michal koupil v obchodě materiál na stavbu. Bude stavět dům v Mostě. Malíř Novák vymaluje pokoje a pak do nich </a:t>
            </a:r>
            <a:r>
              <a:rPr lang="cs-CZ" sz="4000" dirty="0" err="1" smtClean="0"/>
              <a:t>stěhováci</a:t>
            </a:r>
            <a:r>
              <a:rPr lang="cs-CZ" sz="4000" dirty="0" smtClean="0"/>
              <a:t> nastěhují stůl, židle, postel, a koberec. Majitel bude rád, že má nový dům.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Použité zdroje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115616" y="1340768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cs-CZ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Profousová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I., </a:t>
            </a:r>
            <a:r>
              <a:rPr kumimoji="0" lang="cs-CZ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Stoupová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A., Český jazyk pro 8. ročník zvláštní školy, Septima 1996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1331640" y="2348880"/>
            <a:ext cx="5400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Obrázek  dostupný na www.</a:t>
            </a:r>
            <a:r>
              <a:rPr lang="cs-CZ" dirty="0" err="1" smtClean="0"/>
              <a:t>microsoft.com</a:t>
            </a:r>
            <a:r>
              <a:rPr lang="cs-CZ" dirty="0" smtClean="0"/>
              <a:t> ,</a:t>
            </a:r>
          </a:p>
          <a:p>
            <a:endParaRPr lang="cs-CZ" dirty="0" smtClean="0"/>
          </a:p>
        </p:txBody>
      </p:sp>
      <p:sp>
        <p:nvSpPr>
          <p:cNvPr id="6" name="Obdélník 5"/>
          <p:cNvSpPr/>
          <p:nvPr/>
        </p:nvSpPr>
        <p:spPr>
          <a:xfrm>
            <a:off x="1403648" y="3212976"/>
            <a:ext cx="18264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[cit. 20</a:t>
            </a:r>
            <a:r>
              <a:rPr lang="cs-CZ" dirty="0" smtClean="0"/>
              <a:t>11-11-24</a:t>
            </a:r>
            <a:r>
              <a:rPr lang="en-US" dirty="0" smtClean="0"/>
              <a:t>].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345</TotalTime>
  <Words>362</Words>
  <Application>Microsoft Office PowerPoint</Application>
  <PresentationFormat>Předvádění na obrazovce (4:3)</PresentationFormat>
  <Paragraphs>139</Paragraphs>
  <Slides>9</Slides>
  <Notes>9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Slunovrat</vt:lpstr>
      <vt:lpstr>Snímek 1</vt:lpstr>
      <vt:lpstr>Anotace</vt:lpstr>
      <vt:lpstr>Rody podstatných jmen</vt:lpstr>
      <vt:lpstr>Vzory rodu mužského životného</vt:lpstr>
      <vt:lpstr>Snímek 5</vt:lpstr>
      <vt:lpstr>Vzory rodu mužského neživotného</vt:lpstr>
      <vt:lpstr>Snímek 7</vt:lpstr>
      <vt:lpstr>Spočítejte podstatná jména mužského rodu životná a neživotná.</vt:lpstr>
      <vt:lpstr>Použité 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Procvičování pravopisu</dc:title>
  <dc:creator>Věra</dc:creator>
  <cp:lastModifiedBy>Erika Pospíšilová</cp:lastModifiedBy>
  <cp:revision>60</cp:revision>
  <dcterms:created xsi:type="dcterms:W3CDTF">2012-02-19T16:50:14Z</dcterms:created>
  <dcterms:modified xsi:type="dcterms:W3CDTF">2012-10-12T20:29:49Z</dcterms:modified>
</cp:coreProperties>
</file>