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6" r:id="rId4"/>
    <p:sldId id="257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0CECB-2398-40F2-A00E-F13D92BD3A0D}" type="datetimeFigureOut">
              <a:rPr lang="cs-CZ" smtClean="0"/>
              <a:pPr/>
              <a:t>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D022-3D3E-4E1A-B4DE-BCB0D926F1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20%20''Zy''%20(vyjmenovan&#225;%20slova%20po%20Z).mp3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laudova.cz/" TargetMode="External"/><Relationship Id="rId7" Type="http://schemas.openxmlformats.org/officeDocument/2006/relationships/hyperlink" Target="http://trida-u-mufa.webnode.cz/news/vyjmenovana-slova-po-z/" TargetMode="External"/><Relationship Id="rId2" Type="http://schemas.openxmlformats.org/officeDocument/2006/relationships/hyperlink" Target="http://www.spoustadarku.cz/nase-slunick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olakov3b.sweb.cz/vyjmenovana_slova_po_Z/VS-Z1/razeniZ1.htm" TargetMode="External"/><Relationship Id="rId5" Type="http://schemas.openxmlformats.org/officeDocument/2006/relationships/hyperlink" Target="http://skolakov3b.sweb.cz/vyjmenovana_slova_po_Z/book.swf" TargetMode="External"/><Relationship Id="rId4" Type="http://schemas.openxmlformats.org/officeDocument/2006/relationships/hyperlink" Target="http://skolakov.webnode.cz/cesky-jazyk-3-trida/vyjmenovana-slova-po-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57488" y="928670"/>
            <a:ext cx="32803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EU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penizeskolam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.cz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857232"/>
            <a:ext cx="1214446" cy="1214444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5984" y="1428736"/>
            <a:ext cx="452880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Název projektu: Moderní škola 2010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5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0"/>
            <a:ext cx="4643625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6" name="obrázek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5786454"/>
            <a:ext cx="4929222" cy="87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500166" y="2214554"/>
          <a:ext cx="6009640" cy="3364992"/>
        </p:xfrm>
        <a:graphic>
          <a:graphicData uri="http://schemas.openxmlformats.org/drawingml/2006/table">
            <a:tbl>
              <a:tblPr/>
              <a:tblGrid>
                <a:gridCol w="1868805"/>
                <a:gridCol w="2828290"/>
                <a:gridCol w="1312545"/>
              </a:tblGrid>
              <a:tr h="174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Registrační číslo: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CZ.1.07/1.4.00/21.0832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Klíčová aktivita: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III/2 Inovace a zkvalitnění výuky v oblasti ICT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Označení dokumentu: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VY_32_INOVACE_074_Pravopis vyjmenovaných slov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Předmět: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  Český jazyk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Název materiálu: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Vyjmenovaná slova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Mgr. Martina Červená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Pořadí vzdělávacího materiálu v sadě: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                       14/20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Popis využití: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Prezentace vyjmenovaných slov po Z.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3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Citace a použitý materiál: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/>
                </a:solidFill>
                <a:latin typeface="Georgia" pitchFamily="18" charset="0"/>
              </a:rPr>
              <a:t>Doplň i,í / y,ý a seřaďte podle abecedy.</a:t>
            </a:r>
            <a:endParaRPr lang="cs-CZ" sz="28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>
                <a:latin typeface="Georgia" pitchFamily="18" charset="0"/>
              </a:rPr>
              <a:t>Z__ta</a:t>
            </a:r>
          </a:p>
          <a:p>
            <a:r>
              <a:rPr lang="cs-CZ" sz="3600" dirty="0" err="1" smtClean="0">
                <a:latin typeface="Georgia" pitchFamily="18" charset="0"/>
              </a:rPr>
              <a:t>Ruz</a:t>
            </a:r>
            <a:r>
              <a:rPr lang="cs-CZ" sz="3600" dirty="0" smtClean="0">
                <a:latin typeface="Georgia" pitchFamily="18" charset="0"/>
              </a:rPr>
              <a:t>__ně</a:t>
            </a:r>
          </a:p>
          <a:p>
            <a:r>
              <a:rPr lang="cs-CZ" sz="3600" dirty="0" err="1" smtClean="0">
                <a:latin typeface="Georgia" pitchFamily="18" charset="0"/>
              </a:rPr>
              <a:t>Lojz</a:t>
            </a:r>
            <a:r>
              <a:rPr lang="cs-CZ" sz="3600" dirty="0" smtClean="0">
                <a:latin typeface="Georgia" pitchFamily="18" charset="0"/>
              </a:rPr>
              <a:t>__k</a:t>
            </a:r>
          </a:p>
          <a:p>
            <a:r>
              <a:rPr lang="cs-CZ" sz="3600" dirty="0" smtClean="0">
                <a:latin typeface="Georgia" pitchFamily="18" charset="0"/>
              </a:rPr>
              <a:t>Z__na</a:t>
            </a:r>
          </a:p>
          <a:p>
            <a:r>
              <a:rPr lang="cs-CZ" sz="3600" dirty="0" smtClean="0">
                <a:latin typeface="Georgia" pitchFamily="18" charset="0"/>
              </a:rPr>
              <a:t>Z__</a:t>
            </a:r>
            <a:r>
              <a:rPr lang="cs-CZ" sz="3600" dirty="0" err="1" smtClean="0">
                <a:latin typeface="Georgia" pitchFamily="18" charset="0"/>
              </a:rPr>
              <a:t>kmund</a:t>
            </a:r>
            <a:endParaRPr lang="cs-CZ" sz="3600" dirty="0" smtClean="0">
              <a:latin typeface="Georgia" pitchFamily="18" charset="0"/>
            </a:endParaRPr>
          </a:p>
          <a:p>
            <a:r>
              <a:rPr lang="cs-CZ" sz="3600" dirty="0" smtClean="0">
                <a:latin typeface="Georgia" pitchFamily="18" charset="0"/>
              </a:rPr>
              <a:t>Koz__na</a:t>
            </a:r>
          </a:p>
          <a:p>
            <a:r>
              <a:rPr lang="cs-CZ" sz="3600" dirty="0" smtClean="0">
                <a:latin typeface="Georgia" pitchFamily="18" charset="0"/>
              </a:rPr>
              <a:t>Kaz__mír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038600" cy="4525963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Georgia" pitchFamily="18" charset="0"/>
              </a:rPr>
              <a:t>1. _________</a:t>
            </a:r>
          </a:p>
          <a:p>
            <a:r>
              <a:rPr lang="cs-CZ" sz="3600" dirty="0" smtClean="0">
                <a:latin typeface="Georgia" pitchFamily="18" charset="0"/>
              </a:rPr>
              <a:t>2._________</a:t>
            </a:r>
          </a:p>
          <a:p>
            <a:r>
              <a:rPr lang="cs-CZ" sz="3600" dirty="0" smtClean="0">
                <a:latin typeface="Georgia" pitchFamily="18" charset="0"/>
              </a:rPr>
              <a:t>3._________</a:t>
            </a:r>
          </a:p>
          <a:p>
            <a:r>
              <a:rPr lang="cs-CZ" sz="3600" dirty="0" smtClean="0">
                <a:latin typeface="Georgia" pitchFamily="18" charset="0"/>
              </a:rPr>
              <a:t>4._________</a:t>
            </a:r>
          </a:p>
          <a:p>
            <a:r>
              <a:rPr lang="cs-CZ" sz="3600" dirty="0" smtClean="0">
                <a:latin typeface="Georgia" pitchFamily="18" charset="0"/>
              </a:rPr>
              <a:t>5._________</a:t>
            </a:r>
          </a:p>
          <a:p>
            <a:r>
              <a:rPr lang="cs-CZ" sz="3600" dirty="0" smtClean="0">
                <a:latin typeface="Georgia" pitchFamily="18" charset="0"/>
              </a:rPr>
              <a:t>6._________</a:t>
            </a:r>
          </a:p>
          <a:p>
            <a:r>
              <a:rPr lang="cs-CZ" sz="3600" dirty="0" smtClean="0">
                <a:latin typeface="Georgia" pitchFamily="18" charset="0"/>
              </a:rPr>
              <a:t>7._________</a:t>
            </a:r>
            <a:endParaRPr lang="cs-CZ" sz="36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43174" y="1714488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Čeština mě nudí,</a:t>
            </a:r>
          </a:p>
          <a:p>
            <a:pPr algn="ctr">
              <a:buNone/>
            </a:pPr>
            <a:r>
              <a:rPr lang="cs-CZ" dirty="0" smtClean="0"/>
              <a:t>za školu mě pudí,</a:t>
            </a:r>
          </a:p>
          <a:p>
            <a:pPr algn="ctr">
              <a:buNone/>
            </a:pPr>
            <a:r>
              <a:rPr lang="cs-CZ" dirty="0" smtClean="0"/>
              <a:t>učitelka baňatá,</a:t>
            </a:r>
          </a:p>
          <a:p>
            <a:pPr algn="ctr">
              <a:buNone/>
            </a:pPr>
            <a:r>
              <a:rPr lang="cs-CZ" dirty="0" smtClean="0"/>
              <a:t>zkouší slova vyňatá.</a:t>
            </a:r>
          </a:p>
          <a:p>
            <a:pPr algn="ctr">
              <a:buNone/>
            </a:pPr>
            <a:r>
              <a:rPr lang="cs-CZ" dirty="0" smtClean="0"/>
              <a:t>Když se začne ozývat,</a:t>
            </a:r>
          </a:p>
          <a:p>
            <a:pPr algn="ctr">
              <a:buNone/>
            </a:pPr>
            <a:r>
              <a:rPr lang="cs-CZ" dirty="0" smtClean="0"/>
              <a:t>brzy, jazyk, nazývat,</a:t>
            </a:r>
          </a:p>
          <a:p>
            <a:pPr algn="ctr">
              <a:buNone/>
            </a:pPr>
            <a:r>
              <a:rPr lang="cs-CZ" dirty="0" err="1" smtClean="0"/>
              <a:t>zachmučí</a:t>
            </a:r>
            <a:r>
              <a:rPr lang="cs-CZ" dirty="0" smtClean="0"/>
              <a:t> mi v palici,</a:t>
            </a:r>
          </a:p>
          <a:p>
            <a:pPr algn="ctr">
              <a:buNone/>
            </a:pPr>
            <a:r>
              <a:rPr lang="cs-CZ" dirty="0" smtClean="0"/>
              <a:t>zřítím se pod lavici.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00042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20 ''Zy'' (vyjmenovaná slova po Z)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47664" y="9087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7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spoustadarku.cz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nase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slunicko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mslaudova.cz</a:t>
            </a:r>
            <a:r>
              <a:rPr lang="cs-CZ" sz="2400" dirty="0" smtClean="0">
                <a:hlinkClick r:id="rId3"/>
              </a:rPr>
              <a:t>/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http://skolakov.webnode.cz/cesky-jazyk-3-trida/vyjmenovana-slova-po-z/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http://skolakov3b.sweb.cz/</a:t>
            </a:r>
            <a:r>
              <a:rPr lang="cs-CZ" sz="2400" dirty="0" err="1" smtClean="0">
                <a:hlinkClick r:id="rId5"/>
              </a:rPr>
              <a:t>vyjmenovana</a:t>
            </a:r>
            <a:r>
              <a:rPr lang="cs-CZ" sz="2400" dirty="0" smtClean="0">
                <a:hlinkClick r:id="rId5"/>
              </a:rPr>
              <a:t>_slova_po_Z/</a:t>
            </a:r>
            <a:r>
              <a:rPr lang="cs-CZ" sz="2400" dirty="0" err="1" smtClean="0">
                <a:hlinkClick r:id="rId5"/>
              </a:rPr>
              <a:t>book.swf</a:t>
            </a:r>
            <a:endParaRPr lang="cs-CZ" sz="2400" dirty="0" smtClean="0"/>
          </a:p>
          <a:p>
            <a:r>
              <a:rPr lang="cs-CZ" sz="2400" dirty="0" smtClean="0">
                <a:hlinkClick r:id="rId6"/>
              </a:rPr>
              <a:t>http://skolakov3b.sweb.cz/</a:t>
            </a:r>
            <a:r>
              <a:rPr lang="cs-CZ" sz="2400" dirty="0" err="1" smtClean="0">
                <a:hlinkClick r:id="rId6"/>
              </a:rPr>
              <a:t>vyjmenovana</a:t>
            </a:r>
            <a:r>
              <a:rPr lang="cs-CZ" sz="2400" dirty="0" smtClean="0">
                <a:hlinkClick r:id="rId6"/>
              </a:rPr>
              <a:t>_slova_po_Z/VS-Z1/razeniZ1.htm</a:t>
            </a:r>
            <a:endParaRPr lang="cs-CZ" sz="2400" dirty="0" smtClean="0"/>
          </a:p>
          <a:p>
            <a:r>
              <a:rPr lang="cs-CZ" sz="2400" dirty="0" smtClean="0"/>
              <a:t>Český jazyk 3:Učebnice pro 3.ročník, Brno:Nová škola,2002,ISBN:80-85607-38-7</a:t>
            </a:r>
          </a:p>
          <a:p>
            <a:r>
              <a:rPr lang="cs-CZ" sz="2400" dirty="0" err="1" smtClean="0"/>
              <a:t>Pečonková</a:t>
            </a:r>
            <a:r>
              <a:rPr lang="cs-CZ" sz="2400" dirty="0" smtClean="0"/>
              <a:t>, L. Pomocníček pro školáky. Olomouc: </a:t>
            </a:r>
            <a:r>
              <a:rPr lang="cs-CZ" sz="2400" dirty="0" err="1" smtClean="0"/>
              <a:t>Rubico</a:t>
            </a:r>
            <a:r>
              <a:rPr lang="cs-CZ" sz="2400" dirty="0" smtClean="0"/>
              <a:t>, 2004, ISBN:80-7346-006-8</a:t>
            </a:r>
          </a:p>
          <a:p>
            <a:r>
              <a:rPr lang="cs-CZ" sz="2400" dirty="0" smtClean="0">
                <a:hlinkClick r:id="rId7"/>
              </a:rPr>
              <a:t>http://trida-u-mufa.webnode.cz/news/vyjmenovana-slova-po-z/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57224" y="285728"/>
            <a:ext cx="71416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Metodické pokyny s využitím interaktivní tabule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28596" y="714356"/>
            <a:ext cx="9144000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Vzdělávací obor: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Jazyk a jazyková komunikace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Předmět: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Český jazyk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Typická věková skupina: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7-9 let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Anotace: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Prezentace seznamuje žáky s pořadím vyjmenovaných slov    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po Z a jejich základním významem. Její součástí jsou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přehledy nejčastějších příbuzných slov k jednotlivým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vyjmenovaným slovům a  problémových dvojic</a:t>
            </a:r>
            <a:r>
              <a:rPr kumimoji="0" lang="cs-CZ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slov.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Očekávaný výstup: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Odůvodňuje a píše správně i/y po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tvrdých a měkkých souhláskách i po obojetných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souhláskách ve vyjmenovaných slovech, tvoří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věty s vyjmenovanými slovy,</a:t>
            </a:r>
            <a:r>
              <a:rPr lang="cs-CZ" sz="16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dokáže vyhledat vyjmenovaná </a:t>
            </a:r>
          </a:p>
          <a:p>
            <a:pPr eaLnBrk="0" hangingPunct="0">
              <a:lnSpc>
                <a:spcPct val="150000"/>
              </a:lnSpc>
            </a:pP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slova v básničce, dokáže seřadit slova podle abecedy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Klíčová slova: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vyjmenovaná slova po Z, příbuzná slova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Pomůcky: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interaktivní tabule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85918" y="1214422"/>
            <a:ext cx="5790368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Vyjmenovaná </a:t>
            </a:r>
          </a:p>
          <a:p>
            <a:pPr algn="ctr"/>
            <a:r>
              <a:rPr lang="cs-CZ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slova po Z</a:t>
            </a:r>
            <a:endParaRPr lang="cs-CZ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786190"/>
            <a:ext cx="2071691" cy="188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</p:spPr>
        <p:txBody>
          <a:bodyPr>
            <a:noAutofit/>
          </a:bodyPr>
          <a:lstStyle/>
          <a:p>
            <a:r>
              <a:rPr lang="cs-CZ" sz="8000" dirty="0" smtClean="0">
                <a:latin typeface="Georgia" pitchFamily="18" charset="0"/>
              </a:rPr>
              <a:t>Z</a:t>
            </a:r>
            <a:endParaRPr lang="cs-CZ" sz="80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7144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Georgia" pitchFamily="18" charset="0"/>
              </a:rPr>
              <a:t>BRZY</a:t>
            </a:r>
          </a:p>
          <a:p>
            <a:pPr algn="ctr">
              <a:buNone/>
            </a:pPr>
            <a:r>
              <a:rPr lang="cs-CZ" sz="5400" dirty="0" smtClean="0">
                <a:latin typeface="Georgia" pitchFamily="18" charset="0"/>
              </a:rPr>
              <a:t>JAZYK</a:t>
            </a:r>
          </a:p>
          <a:p>
            <a:pPr algn="ctr">
              <a:buNone/>
            </a:pPr>
            <a:r>
              <a:rPr lang="cs-CZ" sz="5400" dirty="0" smtClean="0">
                <a:latin typeface="Georgia" pitchFamily="18" charset="0"/>
              </a:rPr>
              <a:t>NAZÝVAT</a:t>
            </a:r>
          </a:p>
          <a:p>
            <a:pPr algn="ctr">
              <a:buNone/>
            </a:pPr>
            <a:r>
              <a:rPr lang="cs-CZ" sz="5400" dirty="0" smtClean="0">
                <a:latin typeface="Georgia" pitchFamily="18" charset="0"/>
              </a:rPr>
              <a:t>RUZYNĚ</a:t>
            </a:r>
            <a:endParaRPr lang="cs-CZ" sz="5400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28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smtClean="0">
                <a:latin typeface="Georgia" pitchFamily="18" charset="0"/>
              </a:rPr>
              <a:t>Brzy </a:t>
            </a:r>
            <a:r>
              <a:rPr lang="cs-CZ" sz="4800" dirty="0" err="1" smtClean="0">
                <a:latin typeface="Georgia" pitchFamily="18" charset="0"/>
              </a:rPr>
              <a:t>budem</a:t>
            </a:r>
            <a:r>
              <a:rPr lang="cs-CZ" sz="4800" dirty="0" smtClean="0">
                <a:latin typeface="Georgia" pitchFamily="18" charset="0"/>
              </a:rPr>
              <a:t> jazyk český,</a:t>
            </a:r>
          </a:p>
          <a:p>
            <a:pPr algn="ctr">
              <a:buNone/>
            </a:pPr>
            <a:r>
              <a:rPr lang="cs-CZ" sz="4800" dirty="0" smtClean="0">
                <a:latin typeface="Georgia" pitchFamily="18" charset="0"/>
              </a:rPr>
              <a:t>nazývat už jenom hezky.</a:t>
            </a:r>
            <a:endParaRPr lang="cs-CZ" sz="4800" dirty="0">
              <a:latin typeface="Georgia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596" y="5572140"/>
            <a:ext cx="8715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Georgia" pitchFamily="18" charset="0"/>
              </a:rPr>
              <a:t>                Podtrhni</a:t>
            </a:r>
            <a:r>
              <a:rPr lang="cs-CZ" sz="3200" dirty="0" smtClean="0">
                <a:solidFill>
                  <a:srgbClr val="00B050"/>
                </a:solidFill>
                <a:latin typeface="Georgia" pitchFamily="18" charset="0"/>
              </a:rPr>
              <a:t>  </a:t>
            </a:r>
            <a:r>
              <a:rPr lang="cs-CZ" sz="3200" dirty="0" smtClean="0">
                <a:solidFill>
                  <a:srgbClr val="FF0000"/>
                </a:solidFill>
                <a:latin typeface="Georgia" pitchFamily="18" charset="0"/>
              </a:rPr>
              <a:t>ČERVENĚ  </a:t>
            </a:r>
            <a:r>
              <a:rPr lang="cs-CZ" sz="3200" dirty="0" smtClean="0">
                <a:latin typeface="Georgia" pitchFamily="18" charset="0"/>
              </a:rPr>
              <a:t>vyjmenovaná </a:t>
            </a:r>
          </a:p>
          <a:p>
            <a:r>
              <a:rPr lang="cs-CZ" sz="3200" dirty="0" smtClean="0">
                <a:latin typeface="Georgia" pitchFamily="18" charset="0"/>
              </a:rPr>
              <a:t>                slova po Z. Které chybí? </a:t>
            </a:r>
            <a:endParaRPr lang="cs-CZ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429264"/>
            <a:ext cx="9810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Význam vyjmenovaných slov: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pPr>
              <a:buNone/>
            </a:pPr>
            <a:r>
              <a:rPr lang="cs-CZ" dirty="0" smtClean="0">
                <a:latin typeface="Georgia" pitchFamily="18" charset="0"/>
              </a:rPr>
              <a:t>brz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dirty="0" smtClean="0">
                <a:latin typeface="Georgia" pitchFamily="18" charset="0"/>
              </a:rPr>
              <a:t> (časně)   x   brz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cs-CZ" dirty="0" smtClean="0">
                <a:latin typeface="Georgia" pitchFamily="18" charset="0"/>
              </a:rPr>
              <a:t>čko  (přípona –</a:t>
            </a:r>
            <a:r>
              <a:rPr lang="cs-CZ" dirty="0" err="1" smtClean="0">
                <a:latin typeface="Georgia" pitchFamily="18" charset="0"/>
              </a:rPr>
              <a:t>ičko</a:t>
            </a:r>
            <a:r>
              <a:rPr lang="cs-CZ" dirty="0" smtClean="0">
                <a:latin typeface="Georgia" pitchFamily="18" charset="0"/>
              </a:rPr>
              <a:t>)</a:t>
            </a:r>
            <a:endParaRPr lang="cs-CZ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86182" y="1643050"/>
            <a:ext cx="3643338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Časně, brzo</a:t>
            </a:r>
            <a:endParaRPr lang="cs-CZ" sz="4400" dirty="0">
              <a:latin typeface="Georg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jaz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4000" dirty="0" smtClean="0">
                <a:latin typeface="Georgia" pitchFamily="18" charset="0"/>
              </a:rPr>
              <a:t>ček</a:t>
            </a:r>
          </a:p>
          <a:p>
            <a:r>
              <a:rPr lang="cs-CZ" sz="4000" dirty="0" smtClean="0">
                <a:latin typeface="Georgia" pitchFamily="18" charset="0"/>
              </a:rPr>
              <a:t>jaz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kový</a:t>
            </a:r>
          </a:p>
          <a:p>
            <a:r>
              <a:rPr lang="cs-CZ" sz="4000" dirty="0" smtClean="0">
                <a:latin typeface="Georgia" pitchFamily="18" charset="0"/>
              </a:rPr>
              <a:t>dvojjaz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čný</a:t>
            </a:r>
          </a:p>
          <a:p>
            <a:r>
              <a:rPr lang="cs-CZ" sz="4000" dirty="0" smtClean="0">
                <a:latin typeface="Georgia" pitchFamily="18" charset="0"/>
              </a:rPr>
              <a:t>cizojaz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čný</a:t>
            </a:r>
            <a:endParaRPr lang="cs-CZ" sz="4000" dirty="0">
              <a:latin typeface="Georg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158" y="2285992"/>
            <a:ext cx="35004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571744"/>
            <a:ext cx="3005142" cy="300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2285984" y="428604"/>
            <a:ext cx="4857784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Svalový orgán v dutině ústní</a:t>
            </a:r>
            <a:endParaRPr lang="cs-CZ" sz="44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928958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Georgia" pitchFamily="18" charset="0"/>
              </a:rPr>
              <a:t>Vyz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vat </a:t>
            </a:r>
            <a:r>
              <a:rPr lang="cs-CZ" sz="4000" dirty="0" smtClean="0">
                <a:latin typeface="Georgia" pitchFamily="18" charset="0"/>
              </a:rPr>
              <a:t>                </a:t>
            </a:r>
            <a:r>
              <a:rPr lang="cs-CZ" sz="2800" b="1" dirty="0" smtClean="0">
                <a:solidFill>
                  <a:srgbClr val="FF0000"/>
                </a:solidFill>
                <a:latin typeface="Georgia" pitchFamily="18" charset="0"/>
              </a:rPr>
              <a:t>POZOR!!</a:t>
            </a:r>
          </a:p>
          <a:p>
            <a:r>
              <a:rPr lang="cs-CZ" sz="3600" dirty="0" smtClean="0">
                <a:latin typeface="Georgia" pitchFamily="18" charset="0"/>
              </a:rPr>
              <a:t>oz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vat se  </a:t>
            </a:r>
            <a:r>
              <a:rPr lang="cs-CZ" sz="2400" dirty="0" smtClean="0">
                <a:latin typeface="Georgia" pitchFamily="18" charset="0"/>
              </a:rPr>
              <a:t>naz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2400" dirty="0" smtClean="0">
                <a:latin typeface="Georgia" pitchFamily="18" charset="0"/>
              </a:rPr>
              <a:t>vat se (jmenovat se) x z</a:t>
            </a:r>
            <a:r>
              <a:rPr lang="cs-CZ" sz="2400" dirty="0" smtClean="0">
                <a:solidFill>
                  <a:srgbClr val="FF0000"/>
                </a:solidFill>
                <a:latin typeface="Georgia" pitchFamily="18" charset="0"/>
              </a:rPr>
              <a:t>í</a:t>
            </a:r>
            <a:r>
              <a:rPr lang="cs-CZ" sz="2400" dirty="0" smtClean="0">
                <a:latin typeface="Georgia" pitchFamily="18" charset="0"/>
              </a:rPr>
              <a:t>vat (únava)</a:t>
            </a:r>
          </a:p>
          <a:p>
            <a:r>
              <a:rPr lang="cs-CZ" sz="3600" dirty="0" smtClean="0">
                <a:latin typeface="Georgia" pitchFamily="18" charset="0"/>
              </a:rPr>
              <a:t>vz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vat</a:t>
            </a:r>
          </a:p>
          <a:p>
            <a:r>
              <a:rPr lang="cs-CZ" sz="3600" dirty="0" smtClean="0">
                <a:latin typeface="Georgia" pitchFamily="18" charset="0"/>
              </a:rPr>
              <a:t>vyz</a:t>
            </a:r>
            <a:r>
              <a:rPr lang="cs-CZ" sz="3600" dirty="0" smtClean="0">
                <a:solidFill>
                  <a:srgbClr val="FF0000"/>
                </a:solidFill>
                <a:latin typeface="Georgia" pitchFamily="18" charset="0"/>
              </a:rPr>
              <a:t>ý</a:t>
            </a:r>
            <a:r>
              <a:rPr lang="cs-CZ" sz="3600" dirty="0" smtClean="0">
                <a:latin typeface="Georgia" pitchFamily="18" charset="0"/>
              </a:rPr>
              <a:t>vavý</a:t>
            </a:r>
            <a:endParaRPr lang="cs-CZ" sz="3600" dirty="0">
              <a:latin typeface="Georg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2647952" cy="264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3857620" y="571480"/>
            <a:ext cx="3643338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Dávat název, pojmenovávat</a:t>
            </a:r>
            <a:endParaRPr lang="cs-CZ" sz="4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3000372"/>
            <a:ext cx="35004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298291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Georgia" pitchFamily="18" charset="0"/>
              </a:rPr>
              <a:t>ruz</a:t>
            </a:r>
            <a:r>
              <a:rPr lang="cs-CZ" sz="40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cs-CZ" sz="4000" dirty="0" smtClean="0">
                <a:latin typeface="Georgia" pitchFamily="18" charset="0"/>
              </a:rPr>
              <a:t>ňský</a:t>
            </a:r>
            <a:endParaRPr lang="cs-CZ" sz="4000" dirty="0">
              <a:latin typeface="Georgia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643182"/>
            <a:ext cx="3290894" cy="329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2500298" y="857232"/>
            <a:ext cx="378621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latin typeface="Georgia" pitchFamily="18" charset="0"/>
              </a:rPr>
              <a:t>Letiště v Praze</a:t>
            </a:r>
            <a:endParaRPr lang="cs-CZ" sz="4400" dirty="0">
              <a:latin typeface="Georgia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2000240"/>
            <a:ext cx="35004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Georgia" pitchFamily="18" charset="0"/>
              </a:rPr>
              <a:t>Slova příbuzná</a:t>
            </a:r>
            <a:endParaRPr lang="cs-CZ" sz="3600" dirty="0">
              <a:latin typeface="Georgi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309</Words>
  <Application>Microsoft Office PowerPoint</Application>
  <PresentationFormat>Předvádění na obrazovce (4:3)</PresentationFormat>
  <Paragraphs>98</Paragraphs>
  <Slides>12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Z</vt:lpstr>
      <vt:lpstr>Snímek 5</vt:lpstr>
      <vt:lpstr>Význam vyjmenovaných slov:</vt:lpstr>
      <vt:lpstr>Snímek 7</vt:lpstr>
      <vt:lpstr>Snímek 8</vt:lpstr>
      <vt:lpstr>Snímek 9</vt:lpstr>
      <vt:lpstr>Doplň i,í / y,ý a seřaďte podle abecedy.</vt:lpstr>
      <vt:lpstr>Snímek 11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3 Martina</dc:creator>
  <cp:lastModifiedBy>3 Martina</cp:lastModifiedBy>
  <cp:revision>12</cp:revision>
  <dcterms:created xsi:type="dcterms:W3CDTF">2011-07-28T12:18:37Z</dcterms:created>
  <dcterms:modified xsi:type="dcterms:W3CDTF">2012-05-05T08:40:53Z</dcterms:modified>
</cp:coreProperties>
</file>