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4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5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2158-09E6-4DCA-8939-EBFCBDDFB1E8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12A6-75F1-4F0D-A0AD-FB541BACC4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19%20''Vy''%20(vyjmenovan&#225;%20slova%20po%20V).mp3" TargetMode="Externa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kln.cz/kid/kid.html" TargetMode="External"/><Relationship Id="rId7" Type="http://schemas.openxmlformats.org/officeDocument/2006/relationships/image" Target="../media/image20.png"/><Relationship Id="rId2" Type="http://schemas.openxmlformats.org/officeDocument/2006/relationships/hyperlink" Target="http://skolakov.webnode.cz/cesky-jazyk-3-trid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raoketexty.cz/texty-pisni/patrasova-dagmar/vy-95822" TargetMode="External"/><Relationship Id="rId5" Type="http://schemas.openxmlformats.org/officeDocument/2006/relationships/hyperlink" Target="http://dum.rvp.cz/materialy/vyjmenovana-slova-po-v.html" TargetMode="External"/><Relationship Id="rId4" Type="http://schemas.openxmlformats.org/officeDocument/2006/relationships/hyperlink" Target="http://www.mojecestina.cz/gramatika/vyjmenovana-slova/c2008111503-vyjmenovana-slova-po-v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57488" y="928670"/>
            <a:ext cx="328038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EU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penizeskolam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.cz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857232"/>
            <a:ext cx="1214446" cy="1214444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5984" y="1428736"/>
            <a:ext cx="452880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Název projektu: Moderní škola 2010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5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0"/>
            <a:ext cx="4643625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056" name="obrázek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5786454"/>
            <a:ext cx="4929222" cy="87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571604" y="2214554"/>
          <a:ext cx="6009640" cy="3364992"/>
        </p:xfrm>
        <a:graphic>
          <a:graphicData uri="http://schemas.openxmlformats.org/drawingml/2006/table">
            <a:tbl>
              <a:tblPr/>
              <a:tblGrid>
                <a:gridCol w="1868805"/>
                <a:gridCol w="2828290"/>
                <a:gridCol w="1312545"/>
              </a:tblGrid>
              <a:tr h="1746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Registrační číslo: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CZ.1.07/1.4.00/21.0832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Klíčová aktivita: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III/2 Inovace a zkvalitnění výuky v oblasti ICT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Označení dokumentu: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Calibri"/>
                          <a:ea typeface="Calibri"/>
                          <a:cs typeface="Times New Roman"/>
                        </a:rPr>
                        <a:t>VY_32_INOVACE_073_Pravopis vyjmenovaných slov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Předmět: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                        Český jazyk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Název materiálu: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                      Vyjmenovaná slova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                  Mgr. Martina Červená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Pořadí vzdělávacího materiálu v sadě: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                       13/20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Popis využití: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Calibri"/>
                          <a:ea typeface="Calibri"/>
                          <a:cs typeface="Times New Roman"/>
                        </a:rPr>
                        <a:t>Prezentace vyjmenovaných slov po V.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3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Citace a použitý materiál: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28596" y="3286100"/>
            <a:ext cx="8229600" cy="35719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eorgia" pitchFamily="18" charset="0"/>
              </a:rPr>
              <a:t>zv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k, zlozv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k</a:t>
            </a:r>
          </a:p>
          <a:p>
            <a:r>
              <a:rPr lang="cs-CZ" dirty="0" smtClean="0">
                <a:latin typeface="Georgia" pitchFamily="18" charset="0"/>
              </a:rPr>
              <a:t>zv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knout si, náv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k</a:t>
            </a:r>
          </a:p>
          <a:p>
            <a:r>
              <a:rPr lang="cs-CZ" dirty="0" smtClean="0">
                <a:latin typeface="Georgia" pitchFamily="18" charset="0"/>
              </a:rPr>
              <a:t>nav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knout si</a:t>
            </a:r>
          </a:p>
          <a:p>
            <a:r>
              <a:rPr lang="cs-CZ" dirty="0" smtClean="0">
                <a:latin typeface="Georgia" pitchFamily="18" charset="0"/>
              </a:rPr>
              <a:t>odv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knout si</a:t>
            </a:r>
          </a:p>
          <a:p>
            <a:r>
              <a:rPr lang="cs-CZ" dirty="0" smtClean="0">
                <a:latin typeface="Georgia" pitchFamily="18" charset="0"/>
              </a:rPr>
              <a:t>obv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klý</a:t>
            </a:r>
          </a:p>
          <a:p>
            <a:r>
              <a:rPr lang="cs-CZ" dirty="0" smtClean="0">
                <a:latin typeface="Georgia" pitchFamily="18" charset="0"/>
              </a:rPr>
              <a:t>obv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kle</a:t>
            </a:r>
            <a:endParaRPr lang="cs-CZ" dirty="0">
              <a:latin typeface="Georgia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000372"/>
            <a:ext cx="3095640" cy="309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1428728" y="1142984"/>
            <a:ext cx="6643734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Navyknout si,přivyknout si, uvyknout si</a:t>
            </a:r>
            <a:endParaRPr lang="cs-CZ" sz="4400" dirty="0"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8596" y="2786058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000364" y="0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zvykat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3571876"/>
            <a:ext cx="8229600" cy="2982915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Georgia" pitchFamily="18" charset="0"/>
              </a:rPr>
              <a:t>žv</a:t>
            </a:r>
            <a:r>
              <a:rPr lang="cs-CZ" sz="36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3600" dirty="0" smtClean="0">
                <a:latin typeface="Georgia" pitchFamily="18" charset="0"/>
              </a:rPr>
              <a:t>kání</a:t>
            </a:r>
          </a:p>
          <a:p>
            <a:r>
              <a:rPr lang="cs-CZ" sz="3600" dirty="0" smtClean="0">
                <a:latin typeface="Georgia" pitchFamily="18" charset="0"/>
              </a:rPr>
              <a:t>žv</a:t>
            </a:r>
            <a:r>
              <a:rPr lang="cs-CZ" sz="36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3600" dirty="0" smtClean="0">
                <a:latin typeface="Georgia" pitchFamily="18" charset="0"/>
              </a:rPr>
              <a:t>kačka</a:t>
            </a:r>
          </a:p>
          <a:p>
            <a:r>
              <a:rPr lang="cs-CZ" sz="3600" dirty="0" smtClean="0">
                <a:latin typeface="Georgia" pitchFamily="18" charset="0"/>
              </a:rPr>
              <a:t>přežv</a:t>
            </a:r>
            <a:r>
              <a:rPr lang="cs-CZ" sz="36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3600" dirty="0" smtClean="0">
                <a:latin typeface="Georgia" pitchFamily="18" charset="0"/>
              </a:rPr>
              <a:t>kovat</a:t>
            </a:r>
          </a:p>
          <a:p>
            <a:r>
              <a:rPr lang="cs-CZ" sz="3600" dirty="0" smtClean="0">
                <a:latin typeface="Georgia" pitchFamily="18" charset="0"/>
              </a:rPr>
              <a:t>přežv</a:t>
            </a:r>
            <a:r>
              <a:rPr lang="cs-CZ" sz="36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3600" dirty="0" smtClean="0">
                <a:latin typeface="Georgia" pitchFamily="18" charset="0"/>
              </a:rPr>
              <a:t>kavec</a:t>
            </a:r>
            <a:endParaRPr lang="cs-CZ" sz="3600" dirty="0">
              <a:latin typeface="Georgia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071810"/>
            <a:ext cx="3696560" cy="309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1714480" y="1000108"/>
            <a:ext cx="5929354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Rozmělňovat pohyby čelistí a zuby</a:t>
            </a:r>
            <a:endParaRPr lang="cs-CZ" sz="4400" dirty="0"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034" y="2714620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928926" y="0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žvýkat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3857628"/>
            <a:ext cx="8229600" cy="33401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Georgia" pitchFamily="18" charset="0"/>
              </a:rPr>
              <a:t>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dří</a:t>
            </a:r>
            <a:endParaRPr lang="cs-CZ" sz="4000" dirty="0">
              <a:latin typeface="Georgia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786058"/>
            <a:ext cx="3452830" cy="305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2857488" y="1714488"/>
            <a:ext cx="3429024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Vodní šelma</a:t>
            </a:r>
            <a:endParaRPr lang="cs-CZ" sz="4400" dirty="0"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7158" y="2857496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071802" y="285728"/>
            <a:ext cx="2872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vydra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00034" y="3786190"/>
            <a:ext cx="4038600" cy="2482849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Georgia" pitchFamily="18" charset="0"/>
              </a:rPr>
              <a:t>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000" dirty="0" smtClean="0">
                <a:latin typeface="Georgia" pitchFamily="18" charset="0"/>
              </a:rPr>
              <a:t>ří</a:t>
            </a:r>
            <a:endParaRPr lang="cs-CZ" sz="4000" dirty="0">
              <a:latin typeface="Georgia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071934" y="3375019"/>
            <a:ext cx="5500694" cy="3482981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  <a:latin typeface="Georgia" pitchFamily="18" charset="0"/>
              </a:rPr>
              <a:t>POZOR!!</a:t>
            </a:r>
          </a:p>
          <a:p>
            <a:pPr>
              <a:buNone/>
            </a:pPr>
            <a:r>
              <a:rPr lang="cs-CZ" sz="2400" dirty="0" smtClean="0">
                <a:latin typeface="Georgia" pitchFamily="18" charset="0"/>
              </a:rPr>
              <a:t>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2400" dirty="0" smtClean="0">
                <a:latin typeface="Georgia" pitchFamily="18" charset="0"/>
              </a:rPr>
              <a:t>r (druh sovy)      x    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í</a:t>
            </a:r>
            <a:r>
              <a:rPr lang="cs-CZ" sz="2400" dirty="0" smtClean="0">
                <a:latin typeface="Georgia" pitchFamily="18" charset="0"/>
              </a:rPr>
              <a:t>r (ve vodě)</a:t>
            </a:r>
          </a:p>
          <a:p>
            <a:pPr>
              <a:buNone/>
            </a:pPr>
            <a:r>
              <a:rPr lang="cs-CZ" sz="2400" dirty="0" smtClean="0">
                <a:latin typeface="Georgia" pitchFamily="18" charset="0"/>
              </a:rPr>
              <a:t>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2400" dirty="0" smtClean="0">
                <a:latin typeface="Georgia" pitchFamily="18" charset="0"/>
              </a:rPr>
              <a:t>ří (patřící výrovi) x   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í</a:t>
            </a:r>
            <a:r>
              <a:rPr lang="cs-CZ" sz="2400" dirty="0" smtClean="0">
                <a:latin typeface="Georgia" pitchFamily="18" charset="0"/>
              </a:rPr>
              <a:t>ří (prach)</a:t>
            </a:r>
            <a:endParaRPr lang="cs-CZ" sz="2400" dirty="0">
              <a:latin typeface="Georgia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2524136" cy="238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3143240" y="1357298"/>
            <a:ext cx="4214842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Největší sova</a:t>
            </a:r>
            <a:endParaRPr lang="cs-CZ" sz="4400" dirty="0"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8596" y="2857496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429124" y="285728"/>
            <a:ext cx="1770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VÝR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143247"/>
            <a:ext cx="3167078" cy="313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3214678" y="0"/>
            <a:ext cx="2670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vyžle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14546" y="1357298"/>
            <a:ext cx="4857784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Velmi hubený člověk</a:t>
            </a:r>
            <a:endParaRPr lang="cs-CZ" sz="4400" dirty="0"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571876"/>
            <a:ext cx="4038600" cy="2554287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Georgia" pitchFamily="18" charset="0"/>
              </a:rPr>
              <a:t>pov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kovat</a:t>
            </a:r>
          </a:p>
          <a:p>
            <a:r>
              <a:rPr lang="cs-CZ" sz="4000" dirty="0" smtClean="0">
                <a:latin typeface="Georgia" pitchFamily="18" charset="0"/>
              </a:rPr>
              <a:t>pov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kování</a:t>
            </a:r>
            <a:endParaRPr lang="cs-CZ" sz="4000" dirty="0">
              <a:latin typeface="Georgia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643182"/>
            <a:ext cx="3447160" cy="325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3071802" y="214290"/>
            <a:ext cx="2837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povyk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8596" y="2428868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00232" y="1285860"/>
            <a:ext cx="5500726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400" dirty="0" smtClean="0">
                <a:latin typeface="Georgia" pitchFamily="18" charset="0"/>
              </a:rPr>
              <a:t>Rámus, křik, poplach</a:t>
            </a:r>
            <a:endParaRPr lang="cs-CZ" sz="4400" dirty="0"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571876"/>
            <a:ext cx="3294729" cy="301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2928926" y="142852"/>
            <a:ext cx="2932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výheň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500166" y="1285860"/>
            <a:ext cx="6286544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Georgia" pitchFamily="18" charset="0"/>
              </a:rPr>
              <a:t>Ohniště, do kterého se vhání vzduch k zvětšení žáru</a:t>
            </a:r>
            <a:endParaRPr lang="cs-CZ" sz="4000" dirty="0"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000372"/>
            <a:ext cx="4038600" cy="35719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sz="3200" dirty="0" smtClean="0">
                <a:latin typeface="Georgia" pitchFamily="18" charset="0"/>
              </a:rPr>
              <a:t>stoupit</a:t>
            </a:r>
          </a:p>
          <a:p>
            <a:r>
              <a:rPr lang="cs-CZ" sz="3200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sz="3200" dirty="0" smtClean="0">
                <a:latin typeface="Georgia" pitchFamily="18" charset="0"/>
              </a:rPr>
              <a:t>brat</a:t>
            </a:r>
          </a:p>
          <a:p>
            <a:r>
              <a:rPr lang="cs-CZ" sz="3200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sz="3200" dirty="0" smtClean="0">
                <a:latin typeface="Georgia" pitchFamily="18" charset="0"/>
              </a:rPr>
              <a:t>pustit</a:t>
            </a:r>
          </a:p>
          <a:p>
            <a:r>
              <a:rPr lang="cs-CZ" sz="3200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sz="3200" dirty="0" smtClean="0">
                <a:latin typeface="Georgia" pitchFamily="18" charset="0"/>
              </a:rPr>
              <a:t>dat</a:t>
            </a:r>
          </a:p>
          <a:p>
            <a:r>
              <a:rPr lang="cs-CZ" sz="3200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sz="3200" dirty="0" smtClean="0">
                <a:latin typeface="Georgia" pitchFamily="18" charset="0"/>
              </a:rPr>
              <a:t>běhnout</a:t>
            </a:r>
          </a:p>
          <a:p>
            <a:r>
              <a:rPr lang="cs-CZ" sz="3200" dirty="0" smtClean="0">
                <a:solidFill>
                  <a:srgbClr val="FF0000"/>
                </a:solidFill>
                <a:latin typeface="Georgia" pitchFamily="18" charset="0"/>
              </a:rPr>
              <a:t>vý</a:t>
            </a:r>
            <a:r>
              <a:rPr lang="cs-CZ" sz="3200" dirty="0" smtClean="0">
                <a:latin typeface="Georgia" pitchFamily="18" charset="0"/>
              </a:rPr>
              <a:t>chod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7620" y="3214686"/>
            <a:ext cx="4824418" cy="392909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dirty="0" smtClean="0">
                <a:latin typeface="Georgia" pitchFamily="18" charset="0"/>
              </a:rPr>
              <a:t>malovat</a:t>
            </a:r>
          </a:p>
          <a:p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dirty="0" smtClean="0">
                <a:latin typeface="Georgia" pitchFamily="18" charset="0"/>
              </a:rPr>
              <a:t>skočit</a:t>
            </a:r>
          </a:p>
          <a:p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dirty="0" smtClean="0">
                <a:latin typeface="Georgia" pitchFamily="18" charset="0"/>
              </a:rPr>
              <a:t>malovat</a:t>
            </a:r>
          </a:p>
          <a:p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vý</a:t>
            </a:r>
            <a:r>
              <a:rPr lang="cs-CZ" dirty="0" smtClean="0">
                <a:latin typeface="Georgia" pitchFamily="18" charset="0"/>
              </a:rPr>
              <a:t>běr</a:t>
            </a:r>
          </a:p>
          <a:p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vý</a:t>
            </a:r>
            <a:r>
              <a:rPr lang="cs-CZ" dirty="0" smtClean="0">
                <a:latin typeface="Georgia" pitchFamily="18" charset="0"/>
              </a:rPr>
              <a:t>stup</a:t>
            </a:r>
          </a:p>
          <a:p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dirty="0" smtClean="0">
                <a:latin typeface="Georgia" pitchFamily="18" charset="0"/>
              </a:rPr>
              <a:t>trhnout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7158" y="285728"/>
            <a:ext cx="86004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Slova s předponou </a:t>
            </a:r>
          </a:p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vy-, </a:t>
            </a:r>
            <a:r>
              <a:rPr lang="cs-CZ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vý</a:t>
            </a:r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-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8596" y="2143116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6182" y="2214554"/>
            <a:ext cx="53578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Georgia" pitchFamily="18" charset="0"/>
              </a:rPr>
              <a:t>POZOR!!</a:t>
            </a:r>
          </a:p>
          <a:p>
            <a:r>
              <a:rPr lang="cs-CZ" sz="2400" dirty="0" smtClean="0">
                <a:latin typeface="Georgia" pitchFamily="18" charset="0"/>
              </a:rPr>
              <a:t>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2400" dirty="0" smtClean="0">
                <a:latin typeface="Georgia" pitchFamily="18" charset="0"/>
              </a:rPr>
              <a:t>sel(předpona vy-) x 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cs-CZ" sz="2400" dirty="0" smtClean="0">
                <a:latin typeface="Georgia" pitchFamily="18" charset="0"/>
              </a:rPr>
              <a:t>sel (na stěně)</a:t>
            </a:r>
          </a:p>
          <a:p>
            <a:endParaRPr lang="cs-CZ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  <a:latin typeface="Georgia" pitchFamily="18" charset="0"/>
              </a:rPr>
              <a:t>Zelenou barvou vyznačte slova s předponou vy-, </a:t>
            </a:r>
            <a:r>
              <a:rPr lang="cs-CZ" sz="3200" b="1" dirty="0" err="1" smtClean="0">
                <a:solidFill>
                  <a:srgbClr val="7030A0"/>
                </a:solidFill>
                <a:latin typeface="Georgia" pitchFamily="18" charset="0"/>
              </a:rPr>
              <a:t>vý</a:t>
            </a:r>
            <a:r>
              <a:rPr lang="cs-CZ" sz="3200" b="1" dirty="0" smtClean="0">
                <a:solidFill>
                  <a:srgbClr val="7030A0"/>
                </a:solidFill>
                <a:latin typeface="Georgia" pitchFamily="18" charset="0"/>
              </a:rPr>
              <a:t>-</a:t>
            </a:r>
            <a:endParaRPr lang="cs-CZ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4000" dirty="0" smtClean="0">
                <a:latin typeface="Georgia" pitchFamily="18" charset="0"/>
              </a:rPr>
              <a:t>vyhovět</a:t>
            </a:r>
          </a:p>
          <a:p>
            <a:r>
              <a:rPr lang="cs-CZ" sz="4000" dirty="0" smtClean="0">
                <a:latin typeface="Georgia" pitchFamily="18" charset="0"/>
              </a:rPr>
              <a:t>vysušený</a:t>
            </a:r>
          </a:p>
          <a:p>
            <a:r>
              <a:rPr lang="cs-CZ" sz="4000" dirty="0" smtClean="0">
                <a:latin typeface="Georgia" pitchFamily="18" charset="0"/>
              </a:rPr>
              <a:t>vypustit</a:t>
            </a:r>
          </a:p>
          <a:p>
            <a:r>
              <a:rPr lang="cs-CZ" sz="4000" dirty="0" smtClean="0">
                <a:latin typeface="Georgia" pitchFamily="18" charset="0"/>
              </a:rPr>
              <a:t>výška</a:t>
            </a:r>
          </a:p>
          <a:p>
            <a:r>
              <a:rPr lang="cs-CZ" sz="4000" dirty="0" smtClean="0">
                <a:latin typeface="Georgia" pitchFamily="18" charset="0"/>
              </a:rPr>
              <a:t>výr</a:t>
            </a:r>
          </a:p>
          <a:p>
            <a:r>
              <a:rPr lang="cs-CZ" sz="4000" dirty="0" smtClean="0">
                <a:latin typeface="Georgia" pitchFamily="18" charset="0"/>
              </a:rPr>
              <a:t>vydří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Georgia" pitchFamily="18" charset="0"/>
              </a:rPr>
              <a:t>výfuk</a:t>
            </a:r>
          </a:p>
          <a:p>
            <a:r>
              <a:rPr lang="cs-CZ" sz="4000" dirty="0" smtClean="0">
                <a:latin typeface="Georgia" pitchFamily="18" charset="0"/>
              </a:rPr>
              <a:t>vydání</a:t>
            </a:r>
          </a:p>
          <a:p>
            <a:r>
              <a:rPr lang="cs-CZ" sz="4000" dirty="0" smtClean="0">
                <a:latin typeface="Georgia" pitchFamily="18" charset="0"/>
              </a:rPr>
              <a:t>výplata</a:t>
            </a:r>
          </a:p>
          <a:p>
            <a:r>
              <a:rPr lang="cs-CZ" sz="4000" dirty="0" smtClean="0">
                <a:latin typeface="Georgia" pitchFamily="18" charset="0"/>
              </a:rPr>
              <a:t>výsměch</a:t>
            </a:r>
          </a:p>
          <a:p>
            <a:r>
              <a:rPr lang="cs-CZ" sz="4000" dirty="0" smtClean="0">
                <a:latin typeface="Georgia" pitchFamily="18" charset="0"/>
              </a:rPr>
              <a:t>vysavač</a:t>
            </a:r>
          </a:p>
          <a:p>
            <a:r>
              <a:rPr lang="cs-CZ" sz="4000" dirty="0" smtClean="0">
                <a:latin typeface="Georgia" pitchFamily="18" charset="0"/>
              </a:rPr>
              <a:t>vykat</a:t>
            </a:r>
            <a:endParaRPr lang="cs-CZ" sz="4000" dirty="0">
              <a:latin typeface="Georgia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 vysoký pane, než něco se stane</a:t>
            </a:r>
            <a:br>
              <a:rPr lang="cs-CZ" dirty="0" smtClean="0"/>
            </a:br>
            <a:r>
              <a:rPr lang="cs-CZ" dirty="0" smtClean="0"/>
              <a:t>Dbejte naší rady, přestaňte nám tady</a:t>
            </a:r>
            <a:br>
              <a:rPr lang="cs-CZ" dirty="0" smtClean="0"/>
            </a:br>
            <a:r>
              <a:rPr lang="cs-CZ" dirty="0" smtClean="0"/>
              <a:t>Výt jako pes, houkat jako výr, prskat jako vydra</a:t>
            </a:r>
            <a:br>
              <a:rPr lang="cs-CZ" dirty="0" smtClean="0"/>
            </a:br>
            <a:r>
              <a:rPr lang="cs-CZ" dirty="0" smtClean="0"/>
              <a:t>Výskat jako dítě, nebo pro ten povyk odvede vás </a:t>
            </a:r>
            <a:r>
              <a:rPr lang="cs-CZ" dirty="0" err="1" smtClean="0"/>
              <a:t>švidra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Šatlava je výheň, blech a štěnic líheň, budete si zvykat</a:t>
            </a:r>
            <a:br>
              <a:rPr lang="cs-CZ" dirty="0" smtClean="0"/>
            </a:br>
            <a:r>
              <a:rPr lang="cs-CZ" dirty="0" smtClean="0"/>
              <a:t>Nocovat na pryčně, pít jenom vodu, staré kůrky žvýkat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 vysoký hochu nám vyhovte trochu</a:t>
            </a:r>
            <a:br>
              <a:rPr lang="cs-CZ" dirty="0" smtClean="0"/>
            </a:br>
            <a:r>
              <a:rPr lang="cs-CZ" dirty="0" smtClean="0"/>
              <a:t>Vyskočte vykročte vystupte východem</a:t>
            </a:r>
            <a:br>
              <a:rPr lang="cs-CZ" dirty="0" smtClean="0"/>
            </a:br>
            <a:r>
              <a:rPr lang="cs-CZ" dirty="0" smtClean="0"/>
              <a:t>Ať pak nejste v lochu</a:t>
            </a:r>
          </a:p>
          <a:p>
            <a:endParaRPr lang="cs-CZ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19 ''Vy'' (vyjmenovaná slova po V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771800" y="8367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40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857224" y="285728"/>
            <a:ext cx="71416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Metodické pokyny s využitím interaktivní tabule</a:t>
            </a: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28596" y="714356"/>
            <a:ext cx="9144000" cy="647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Vzdělávací obor: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Jazyk a jazyková komunikace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Předmět: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Český jazyk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Typická věková skupina: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7-9 let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Anotace:  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Prezentace seznamuje žáky s pořadím vyjmenovaných slov    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po 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jejich základním významem. Její součástí jsou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přehledy nejčastějších příbuzných slov k jednotlivým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vyjmenovaným slovům a  problémových dvojic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slov.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Očekávaný výstup: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Odůvodňuje a píše správně i/y po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tvrdých a měkkých souhláskách i po obojetných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souhláskách ve vyjmenovaných slovech, tvoří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věty s vyjmenovanými slovy,</a:t>
            </a:r>
            <a:r>
              <a:rPr lang="cs-CZ" sz="1600" dirty="0" smtClean="0">
                <a:solidFill>
                  <a:srgbClr val="000000"/>
                </a:solidFill>
                <a:ea typeface="Calibri" pitchFamily="34" charset="0"/>
                <a:cs typeface="Arial" charset="0"/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dokáže vyhledat vyjmenovaná </a:t>
            </a:r>
          </a:p>
          <a:p>
            <a:pPr eaLnBrk="0" hangingPunct="0">
              <a:lnSpc>
                <a:spcPct val="150000"/>
              </a:lnSpc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slova v básničce, dokáže vyznačit předpony u vyjmenovaných slov.</a:t>
            </a:r>
          </a:p>
          <a:p>
            <a:pPr eaLnBrk="0" hangingPunct="0">
              <a:lnSpc>
                <a:spcPct val="150000"/>
              </a:lnSpc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Klíčová slova: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vyjmenovaná slova po 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příbuzná slova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Pomůcky: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interaktivní tabule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hlinkClick r:id="rId2"/>
              </a:rPr>
              <a:t>http://skolakov.webnode.cz/cesky-jazyk-3-trida/</a:t>
            </a:r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http://mkln.cz/kid/kid.html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http://www.</a:t>
            </a:r>
            <a:r>
              <a:rPr lang="cs-CZ" sz="2400" dirty="0" err="1" smtClean="0">
                <a:hlinkClick r:id="rId4"/>
              </a:rPr>
              <a:t>mojecestina.cz</a:t>
            </a:r>
            <a:r>
              <a:rPr lang="cs-CZ" sz="2400" dirty="0" smtClean="0">
                <a:hlinkClick r:id="rId4"/>
              </a:rPr>
              <a:t>/gramatika/</a:t>
            </a:r>
            <a:r>
              <a:rPr lang="cs-CZ" sz="2400" dirty="0" err="1" smtClean="0">
                <a:hlinkClick r:id="rId4"/>
              </a:rPr>
              <a:t>vyjmenovana</a:t>
            </a:r>
            <a:r>
              <a:rPr lang="cs-CZ" sz="2400" dirty="0" smtClean="0">
                <a:hlinkClick r:id="rId4"/>
              </a:rPr>
              <a:t>-slova/c2008111503-</a:t>
            </a:r>
            <a:r>
              <a:rPr lang="cs-CZ" sz="2400" dirty="0" err="1" smtClean="0">
                <a:hlinkClick r:id="rId4"/>
              </a:rPr>
              <a:t>vyjmenovana</a:t>
            </a:r>
            <a:r>
              <a:rPr lang="cs-CZ" sz="2400" dirty="0" smtClean="0">
                <a:hlinkClick r:id="rId4"/>
              </a:rPr>
              <a:t>-slova-po-v.</a:t>
            </a:r>
            <a:r>
              <a:rPr lang="cs-CZ" sz="2400" dirty="0" err="1" smtClean="0">
                <a:hlinkClick r:id="rId4"/>
              </a:rPr>
              <a:t>html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http://dum.</a:t>
            </a:r>
            <a:r>
              <a:rPr lang="cs-CZ" sz="2400" dirty="0" err="1" smtClean="0">
                <a:hlinkClick r:id="rId5"/>
              </a:rPr>
              <a:t>rvp.cz</a:t>
            </a:r>
            <a:r>
              <a:rPr lang="cs-CZ" sz="2400" dirty="0" smtClean="0">
                <a:hlinkClick r:id="rId5"/>
              </a:rPr>
              <a:t>/</a:t>
            </a:r>
            <a:r>
              <a:rPr lang="cs-CZ" sz="2400" dirty="0" err="1" smtClean="0">
                <a:hlinkClick r:id="rId5"/>
              </a:rPr>
              <a:t>materialy</a:t>
            </a:r>
            <a:r>
              <a:rPr lang="cs-CZ" sz="2400" dirty="0" smtClean="0">
                <a:hlinkClick r:id="rId5"/>
              </a:rPr>
              <a:t>/</a:t>
            </a:r>
            <a:r>
              <a:rPr lang="cs-CZ" sz="2400" dirty="0" err="1" smtClean="0">
                <a:hlinkClick r:id="rId5"/>
              </a:rPr>
              <a:t>vyjmenovana</a:t>
            </a:r>
            <a:r>
              <a:rPr lang="cs-CZ" sz="2400" dirty="0" smtClean="0">
                <a:hlinkClick r:id="rId5"/>
              </a:rPr>
              <a:t>-slova-po-v.</a:t>
            </a:r>
            <a:r>
              <a:rPr lang="cs-CZ" sz="2400" dirty="0" err="1" smtClean="0">
                <a:hlinkClick r:id="rId5"/>
              </a:rPr>
              <a:t>html</a:t>
            </a:r>
            <a:endParaRPr lang="cs-CZ" sz="2400" dirty="0" smtClean="0"/>
          </a:p>
          <a:p>
            <a:r>
              <a:rPr lang="cs-CZ" sz="2400" dirty="0" err="1" smtClean="0"/>
              <a:t>Blumentrittová</a:t>
            </a:r>
            <a:r>
              <a:rPr lang="cs-CZ" sz="2400" dirty="0" smtClean="0"/>
              <a:t>, V., Bukáčková, J. </a:t>
            </a:r>
            <a:r>
              <a:rPr lang="cs-CZ" sz="2400" i="1" dirty="0" smtClean="0"/>
              <a:t>Český jazyk zábavně 3. ročník.</a:t>
            </a:r>
            <a:r>
              <a:rPr lang="cs-CZ" sz="2400" dirty="0" smtClean="0"/>
              <a:t> </a:t>
            </a:r>
            <a:r>
              <a:rPr lang="cs-CZ" sz="2400" dirty="0" err="1" smtClean="0"/>
              <a:t>Blug</a:t>
            </a:r>
            <a:r>
              <a:rPr lang="cs-CZ" sz="2400" dirty="0" smtClean="0"/>
              <a:t>. ISBN: 80-85635-98-4</a:t>
            </a:r>
          </a:p>
          <a:p>
            <a:r>
              <a:rPr lang="cs-CZ" sz="2400" dirty="0" smtClean="0"/>
              <a:t>Český jazyk 3:Učebnice pro 3.ročník, Brno:Nová škola,2002,ISBN:80-85607-38-7</a:t>
            </a:r>
          </a:p>
          <a:p>
            <a:r>
              <a:rPr lang="cs-CZ" sz="2400" dirty="0" err="1" smtClean="0"/>
              <a:t>Pečonková</a:t>
            </a:r>
            <a:r>
              <a:rPr lang="cs-CZ" sz="2400" dirty="0" smtClean="0"/>
              <a:t>, L. Pomocníček pro školáky. Olomouc: </a:t>
            </a:r>
            <a:r>
              <a:rPr lang="cs-CZ" sz="2400" dirty="0" err="1" smtClean="0"/>
              <a:t>Rubico</a:t>
            </a:r>
            <a:r>
              <a:rPr lang="cs-CZ" sz="2400" dirty="0" smtClean="0"/>
              <a:t>, 2004, ISBN:80-7346-006-8</a:t>
            </a:r>
          </a:p>
          <a:p>
            <a:r>
              <a:rPr lang="cs-CZ" sz="2400" dirty="0" smtClean="0">
                <a:hlinkClick r:id="rId6"/>
              </a:rPr>
              <a:t>http://www.</a:t>
            </a:r>
            <a:r>
              <a:rPr lang="cs-CZ" sz="2400" dirty="0" err="1" smtClean="0">
                <a:hlinkClick r:id="rId6"/>
              </a:rPr>
              <a:t>karaoketexty.cz</a:t>
            </a:r>
            <a:r>
              <a:rPr lang="cs-CZ" sz="2400" dirty="0" smtClean="0">
                <a:hlinkClick r:id="rId6"/>
              </a:rPr>
              <a:t>/texty-</a:t>
            </a:r>
            <a:r>
              <a:rPr lang="cs-CZ" sz="2400" dirty="0" err="1" smtClean="0">
                <a:hlinkClick r:id="rId6"/>
              </a:rPr>
              <a:t>pisni</a:t>
            </a:r>
            <a:r>
              <a:rPr lang="cs-CZ" sz="2400" dirty="0" smtClean="0">
                <a:hlinkClick r:id="rId6"/>
              </a:rPr>
              <a:t>/</a:t>
            </a:r>
            <a:r>
              <a:rPr lang="cs-CZ" sz="2400" dirty="0" err="1" smtClean="0">
                <a:hlinkClick r:id="rId6"/>
              </a:rPr>
              <a:t>patrasova</a:t>
            </a:r>
            <a:r>
              <a:rPr lang="cs-CZ" sz="2400" dirty="0" smtClean="0">
                <a:hlinkClick r:id="rId6"/>
              </a:rPr>
              <a:t>-</a:t>
            </a:r>
            <a:r>
              <a:rPr lang="cs-CZ" sz="2400" dirty="0" err="1" smtClean="0">
                <a:hlinkClick r:id="rId6"/>
              </a:rPr>
              <a:t>dagmar</a:t>
            </a:r>
            <a:r>
              <a:rPr lang="cs-CZ" sz="2400" dirty="0" smtClean="0">
                <a:hlinkClick r:id="rId6"/>
              </a:rPr>
              <a:t>/vy-95822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62" y="428604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71670" y="1142984"/>
            <a:ext cx="5019323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Vyjmenovaná </a:t>
            </a:r>
          </a:p>
          <a:p>
            <a:pPr algn="ctr"/>
            <a:r>
              <a:rPr lang="cs-CZ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slova po V</a:t>
            </a:r>
            <a:endParaRPr lang="cs-CZ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857628"/>
            <a:ext cx="2246566" cy="153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>
                <a:latin typeface="Georgia" pitchFamily="18" charset="0"/>
              </a:rPr>
              <a:t>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   </a:t>
            </a:r>
            <a:r>
              <a:rPr lang="cs-CZ" sz="4800" dirty="0" smtClean="0">
                <a:latin typeface="Georgia" pitchFamily="18" charset="0"/>
              </a:rPr>
              <a:t>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800" dirty="0" smtClean="0">
                <a:latin typeface="Georgia" pitchFamily="18" charset="0"/>
              </a:rPr>
              <a:t>- 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800" dirty="0" smtClean="0">
                <a:latin typeface="Georgia" pitchFamily="18" charset="0"/>
              </a:rPr>
              <a:t>SOKÝ- 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800" dirty="0" smtClean="0">
                <a:latin typeface="Georgia" pitchFamily="18" charset="0"/>
              </a:rPr>
              <a:t>T-V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800" dirty="0" smtClean="0">
                <a:latin typeface="Georgia" pitchFamily="18" charset="0"/>
              </a:rPr>
              <a:t>SKAT- ZV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800" dirty="0" smtClean="0">
                <a:latin typeface="Georgia" pitchFamily="18" charset="0"/>
              </a:rPr>
              <a:t>KAT-ŽV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800" dirty="0" smtClean="0">
                <a:latin typeface="Georgia" pitchFamily="18" charset="0"/>
              </a:rPr>
              <a:t>KAT- 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800" dirty="0" smtClean="0">
                <a:latin typeface="Georgia" pitchFamily="18" charset="0"/>
              </a:rPr>
              <a:t>DRA- 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800" dirty="0" smtClean="0">
                <a:latin typeface="Georgia" pitchFamily="18" charset="0"/>
              </a:rPr>
              <a:t>R-V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800" dirty="0" smtClean="0">
                <a:latin typeface="Georgia" pitchFamily="18" charset="0"/>
              </a:rPr>
              <a:t>ŽLE- POV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800" dirty="0" smtClean="0">
                <a:latin typeface="Georgia" pitchFamily="18" charset="0"/>
              </a:rPr>
              <a:t>K- V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800" dirty="0" smtClean="0">
                <a:latin typeface="Georgia" pitchFamily="18" charset="0"/>
              </a:rPr>
              <a:t>HEŇ </a:t>
            </a:r>
          </a:p>
          <a:p>
            <a:pPr algn="ctr">
              <a:buNone/>
            </a:pPr>
            <a:r>
              <a:rPr lang="cs-CZ" sz="4800" dirty="0">
                <a:latin typeface="Georgia" pitchFamily="18" charset="0"/>
              </a:rPr>
              <a:t> </a:t>
            </a:r>
            <a:r>
              <a:rPr lang="cs-CZ" sz="4800" dirty="0" smtClean="0">
                <a:latin typeface="Georgia" pitchFamily="18" charset="0"/>
              </a:rPr>
              <a:t>a slova s předponou 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VY</a:t>
            </a:r>
            <a:r>
              <a:rPr lang="cs-CZ" sz="4800" dirty="0" smtClean="0">
                <a:latin typeface="Georgia" pitchFamily="18" charset="0"/>
              </a:rPr>
              <a:t>-, </a:t>
            </a:r>
            <a:r>
              <a:rPr lang="cs-CZ" sz="4800" dirty="0" smtClean="0">
                <a:solidFill>
                  <a:srgbClr val="FF0000"/>
                </a:solidFill>
                <a:latin typeface="Georgia" pitchFamily="18" charset="0"/>
              </a:rPr>
              <a:t>VÝ</a:t>
            </a:r>
            <a:r>
              <a:rPr lang="cs-CZ" sz="4800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-</a:t>
            </a:r>
            <a:endParaRPr lang="cs-CZ" sz="4800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429288"/>
          </a:xfrm>
        </p:spPr>
        <p:txBody>
          <a:bodyPr/>
          <a:lstStyle/>
          <a:p>
            <a:pPr algn="ctr">
              <a:buNone/>
            </a:pPr>
            <a:r>
              <a:rPr lang="cs-CZ" sz="3600" dirty="0" smtClean="0">
                <a:latin typeface="Georgia" pitchFamily="18" charset="0"/>
              </a:rPr>
              <a:t>Vyžle výská, povyk tropí,</a:t>
            </a:r>
          </a:p>
          <a:p>
            <a:pPr algn="ctr">
              <a:buNone/>
            </a:pPr>
            <a:r>
              <a:rPr lang="cs-CZ" sz="3600" dirty="0" smtClean="0">
                <a:latin typeface="Georgia" pitchFamily="18" charset="0"/>
              </a:rPr>
              <a:t>  Vy se ptáte, proč tak zlobí?</a:t>
            </a:r>
          </a:p>
          <a:p>
            <a:pPr algn="ctr">
              <a:buNone/>
            </a:pPr>
            <a:r>
              <a:rPr lang="cs-CZ" sz="3600" dirty="0" smtClean="0">
                <a:latin typeface="Georgia" pitchFamily="18" charset="0"/>
              </a:rPr>
              <a:t>nechce lehce jídlo </a:t>
            </a:r>
            <a:r>
              <a:rPr lang="cs-CZ" sz="3600" dirty="0" err="1" smtClean="0">
                <a:latin typeface="Georgia" pitchFamily="18" charset="0"/>
              </a:rPr>
              <a:t>žvýk</a:t>
            </a:r>
            <a:endParaRPr lang="cs-CZ" sz="3600" dirty="0">
              <a:latin typeface="Georgia" pitchFamily="18" charset="0"/>
            </a:endParaRPr>
          </a:p>
          <a:p>
            <a:pPr algn="ctr">
              <a:buNone/>
            </a:pPr>
            <a:r>
              <a:rPr lang="cs-CZ" sz="3600" dirty="0" smtClean="0">
                <a:latin typeface="Georgia" pitchFamily="18" charset="0"/>
              </a:rPr>
              <a:t>a na vykání si zvykat.</a:t>
            </a:r>
          </a:p>
          <a:p>
            <a:pPr algn="ctr">
              <a:buNone/>
            </a:pPr>
            <a:r>
              <a:rPr lang="cs-CZ" sz="3600" dirty="0" smtClean="0">
                <a:latin typeface="Georgia" pitchFamily="18" charset="0"/>
              </a:rPr>
              <a:t>Výrovi zas výheň vadí,</a:t>
            </a:r>
          </a:p>
          <a:p>
            <a:pPr algn="ctr">
              <a:buNone/>
            </a:pPr>
            <a:r>
              <a:rPr lang="cs-CZ" sz="3600" dirty="0" smtClean="0">
                <a:latin typeface="Georgia" pitchFamily="18" charset="0"/>
              </a:rPr>
              <a:t>a proto mu vydra radí</a:t>
            </a:r>
          </a:p>
          <a:p>
            <a:pPr algn="ctr">
              <a:buNone/>
            </a:pPr>
            <a:r>
              <a:rPr lang="cs-CZ" sz="3600" dirty="0" smtClean="0">
                <a:latin typeface="Georgia" pitchFamily="18" charset="0"/>
              </a:rPr>
              <a:t>vyletět na strom vysoký </a:t>
            </a:r>
          </a:p>
          <a:p>
            <a:pPr algn="ctr">
              <a:buNone/>
            </a:pPr>
            <a:r>
              <a:rPr lang="cs-CZ" sz="3600" dirty="0" smtClean="0">
                <a:latin typeface="Georgia" pitchFamily="18" charset="0"/>
              </a:rPr>
              <a:t>a výt tam jak vlk divoký.</a:t>
            </a:r>
          </a:p>
          <a:p>
            <a:pPr algn="ctr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5857892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Georgia" pitchFamily="18" charset="0"/>
              </a:rPr>
              <a:t>                  Podtrhni</a:t>
            </a:r>
            <a:r>
              <a:rPr lang="cs-CZ" sz="2800" dirty="0" smtClean="0">
                <a:solidFill>
                  <a:srgbClr val="00B050"/>
                </a:solidFill>
                <a:latin typeface="Georgia" pitchFamily="18" charset="0"/>
              </a:rPr>
              <a:t>  </a:t>
            </a:r>
            <a:r>
              <a:rPr lang="cs-CZ" sz="2800" dirty="0" smtClean="0">
                <a:solidFill>
                  <a:srgbClr val="FF0000"/>
                </a:solidFill>
                <a:latin typeface="Georgia" pitchFamily="18" charset="0"/>
              </a:rPr>
              <a:t>červeně </a:t>
            </a:r>
            <a:r>
              <a:rPr lang="cs-CZ" sz="2800" dirty="0" smtClean="0">
                <a:latin typeface="Georgia" pitchFamily="18" charset="0"/>
              </a:rPr>
              <a:t>vyjmenovaná slova  </a:t>
            </a:r>
          </a:p>
          <a:p>
            <a:r>
              <a:rPr lang="cs-CZ" sz="2800" dirty="0">
                <a:latin typeface="Georgia" pitchFamily="18" charset="0"/>
              </a:rPr>
              <a:t> </a:t>
            </a:r>
            <a:r>
              <a:rPr lang="cs-CZ" sz="2800" dirty="0" smtClean="0">
                <a:latin typeface="Georgia" pitchFamily="18" charset="0"/>
              </a:rPr>
              <a:t>                 po V. </a:t>
            </a:r>
            <a:endParaRPr lang="cs-CZ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64357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Význam vyjmenovaných slov: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457200" y="4357694"/>
            <a:ext cx="4038600" cy="1768469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Georgia" pitchFamily="18" charset="0"/>
              </a:rPr>
              <a:t>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kat</a:t>
            </a:r>
          </a:p>
          <a:p>
            <a:r>
              <a:rPr lang="cs-CZ" sz="4000" dirty="0" smtClean="0">
                <a:latin typeface="Georgia" pitchFamily="18" charset="0"/>
              </a:rPr>
              <a:t>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kání</a:t>
            </a:r>
            <a:endParaRPr lang="cs-CZ" sz="4000" dirty="0">
              <a:latin typeface="Georgia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928934"/>
            <a:ext cx="3500462" cy="281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 flipH="1">
            <a:off x="642910" y="1428736"/>
            <a:ext cx="3786213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Oslovit více osob</a:t>
            </a:r>
            <a:endParaRPr lang="cs-CZ" sz="4400" dirty="0">
              <a:latin typeface="Georg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2910" y="3429000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715008" y="1500174"/>
            <a:ext cx="1218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vy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86124"/>
            <a:ext cx="4038600" cy="3286148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Georgia" pitchFamily="18" charset="0"/>
              </a:rPr>
              <a:t>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soko, 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dirty="0" smtClean="0">
                <a:latin typeface="Georgia" pitchFamily="18" charset="0"/>
              </a:rPr>
              <a:t>ška</a:t>
            </a:r>
          </a:p>
          <a:p>
            <a:r>
              <a:rPr lang="cs-CZ" dirty="0" smtClean="0">
                <a:latin typeface="Georgia" pitchFamily="18" charset="0"/>
              </a:rPr>
              <a:t>zv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dirty="0" smtClean="0">
                <a:latin typeface="Georgia" pitchFamily="18" charset="0"/>
              </a:rPr>
              <a:t>šit</a:t>
            </a:r>
          </a:p>
          <a:p>
            <a:r>
              <a:rPr lang="cs-CZ" dirty="0" smtClean="0">
                <a:latin typeface="Georgia" pitchFamily="18" charset="0"/>
              </a:rPr>
              <a:t>vyv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dirty="0" smtClean="0">
                <a:latin typeface="Georgia" pitchFamily="18" charset="0"/>
              </a:rPr>
              <a:t>šenina,vyv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dirty="0" smtClean="0">
                <a:latin typeface="Georgia" pitchFamily="18" charset="0"/>
              </a:rPr>
              <a:t>šený</a:t>
            </a:r>
          </a:p>
          <a:p>
            <a:r>
              <a:rPr lang="cs-CZ" dirty="0" smtClean="0">
                <a:latin typeface="Georgia" pitchFamily="18" charset="0"/>
              </a:rPr>
              <a:t>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sočina</a:t>
            </a:r>
          </a:p>
          <a:p>
            <a:r>
              <a:rPr lang="cs-CZ" dirty="0" smtClean="0">
                <a:latin typeface="Georgia" pitchFamily="18" charset="0"/>
              </a:rPr>
              <a:t>vyv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šovat se,pov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šovat se</a:t>
            </a:r>
          </a:p>
          <a:p>
            <a:r>
              <a:rPr lang="cs-CZ" dirty="0" smtClean="0">
                <a:latin typeface="Georgia" pitchFamily="18" charset="0"/>
              </a:rPr>
              <a:t>V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šehrad</a:t>
            </a:r>
            <a:endParaRPr lang="cs-CZ" dirty="0">
              <a:latin typeface="Georgia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43372" y="2643182"/>
            <a:ext cx="5000628" cy="376873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  <a:latin typeface="Georgia" pitchFamily="18" charset="0"/>
              </a:rPr>
              <a:t>POZOR!!</a:t>
            </a:r>
          </a:p>
          <a:p>
            <a:pPr>
              <a:buNone/>
            </a:pPr>
            <a:r>
              <a:rPr lang="cs-CZ" sz="2400" dirty="0" smtClean="0">
                <a:latin typeface="Georgia" pitchFamily="18" charset="0"/>
              </a:rPr>
              <a:t>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2400" dirty="0" smtClean="0">
                <a:latin typeface="Georgia" pitchFamily="18" charset="0"/>
              </a:rPr>
              <a:t>ška (vysoko) x 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í</a:t>
            </a:r>
            <a:r>
              <a:rPr lang="cs-CZ" sz="2400" dirty="0" smtClean="0">
                <a:latin typeface="Georgia" pitchFamily="18" charset="0"/>
              </a:rPr>
              <a:t>žka (malá věž)</a:t>
            </a:r>
          </a:p>
          <a:p>
            <a:pPr>
              <a:buNone/>
            </a:pPr>
            <a:r>
              <a:rPr lang="cs-CZ" sz="2400" dirty="0" smtClean="0">
                <a:latin typeface="Georgia" pitchFamily="18" charset="0"/>
              </a:rPr>
              <a:t>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2400" dirty="0" smtClean="0">
                <a:latin typeface="Georgia" pitchFamily="18" charset="0"/>
              </a:rPr>
              <a:t>š (do větší výšky) x 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í</a:t>
            </a:r>
            <a:r>
              <a:rPr lang="cs-CZ" sz="2400" dirty="0" smtClean="0">
                <a:latin typeface="Georgia" pitchFamily="18" charset="0"/>
              </a:rPr>
              <a:t>š (znáš) </a:t>
            </a:r>
          </a:p>
          <a:p>
            <a:pPr>
              <a:buNone/>
            </a:pPr>
            <a:endParaRPr lang="cs-CZ" sz="2400" dirty="0" smtClean="0">
              <a:latin typeface="Georgia" pitchFamily="18" charset="0"/>
            </a:endParaRPr>
          </a:p>
          <a:p>
            <a:pPr>
              <a:buNone/>
            </a:pPr>
            <a:endParaRPr lang="cs-CZ" dirty="0">
              <a:latin typeface="Georg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2357454" cy="233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3571868" y="1643050"/>
            <a:ext cx="4357718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400" dirty="0" smtClean="0">
                <a:latin typeface="Georgia" pitchFamily="18" charset="0"/>
              </a:rPr>
              <a:t>Vysoký na výšku</a:t>
            </a:r>
            <a:endParaRPr lang="cs-CZ" sz="4400" dirty="0">
              <a:latin typeface="Georgia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0034" y="2643182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000496" y="500042"/>
            <a:ext cx="3307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vysoký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28596" y="4189425"/>
            <a:ext cx="3500462" cy="266857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Georgia" pitchFamily="18" charset="0"/>
              </a:rPr>
              <a:t>zav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000" dirty="0" smtClean="0">
                <a:latin typeface="Georgia" pitchFamily="18" charset="0"/>
              </a:rPr>
              <a:t>t</a:t>
            </a:r>
          </a:p>
          <a:p>
            <a:r>
              <a:rPr lang="cs-CZ" sz="4000" dirty="0" smtClean="0">
                <a:latin typeface="Georgia" pitchFamily="18" charset="0"/>
              </a:rPr>
              <a:t>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tí</a:t>
            </a:r>
            <a:endParaRPr lang="cs-CZ" sz="4000" dirty="0">
              <a:latin typeface="Georgia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000496" y="3643314"/>
            <a:ext cx="5143504" cy="3054353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  <a:latin typeface="Georgia" pitchFamily="18" charset="0"/>
              </a:rPr>
              <a:t>POZOR!!</a:t>
            </a:r>
          </a:p>
          <a:p>
            <a:pPr>
              <a:buNone/>
            </a:pPr>
            <a:r>
              <a:rPr lang="cs-CZ" sz="2400" dirty="0" smtClean="0">
                <a:latin typeface="Georgia" pitchFamily="18" charset="0"/>
              </a:rPr>
              <a:t>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2400" dirty="0" smtClean="0">
                <a:latin typeface="Georgia" pitchFamily="18" charset="0"/>
              </a:rPr>
              <a:t>je (jako vlk) x  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cs-CZ" sz="2400" dirty="0" smtClean="0">
                <a:latin typeface="Georgia" pitchFamily="18" charset="0"/>
              </a:rPr>
              <a:t>je (věnečky)</a:t>
            </a:r>
          </a:p>
          <a:p>
            <a:pPr>
              <a:buNone/>
            </a:pPr>
            <a:r>
              <a:rPr lang="cs-CZ" sz="2400" dirty="0" smtClean="0">
                <a:latin typeface="Georgia" pitchFamily="18" charset="0"/>
              </a:rPr>
              <a:t>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2400" dirty="0" smtClean="0">
                <a:latin typeface="Georgia" pitchFamily="18" charset="0"/>
              </a:rPr>
              <a:t>t (skučet)     x   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í</a:t>
            </a:r>
            <a:r>
              <a:rPr lang="cs-CZ" sz="2400" dirty="0" smtClean="0">
                <a:latin typeface="Georgia" pitchFamily="18" charset="0"/>
              </a:rPr>
              <a:t>t (plést)</a:t>
            </a:r>
          </a:p>
          <a:p>
            <a:pPr>
              <a:buNone/>
            </a:pPr>
            <a:r>
              <a:rPr lang="cs-CZ" sz="2400" dirty="0" smtClean="0">
                <a:latin typeface="Georgia" pitchFamily="18" charset="0"/>
              </a:rPr>
              <a:t>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2400" dirty="0" smtClean="0">
                <a:latin typeface="Georgia" pitchFamily="18" charset="0"/>
              </a:rPr>
              <a:t>la (vlčice)    x   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í</a:t>
            </a:r>
            <a:r>
              <a:rPr lang="cs-CZ" sz="2400" dirty="0" smtClean="0">
                <a:latin typeface="Georgia" pitchFamily="18" charset="0"/>
              </a:rPr>
              <a:t>la (</a:t>
            </a:r>
            <a:r>
              <a:rPr lang="cs-CZ" sz="2400" dirty="0" err="1" smtClean="0">
                <a:latin typeface="Georgia" pitchFamily="18" charset="0"/>
              </a:rPr>
              <a:t>poh</a:t>
            </a:r>
            <a:r>
              <a:rPr lang="cs-CZ" sz="2400" dirty="0" smtClean="0">
                <a:latin typeface="Georgia" pitchFamily="18" charset="0"/>
              </a:rPr>
              <a:t>. bytost)</a:t>
            </a:r>
            <a:endParaRPr lang="cs-CZ" sz="2400" dirty="0">
              <a:latin typeface="Georgia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5" y="285728"/>
            <a:ext cx="209451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3143240" y="1500174"/>
            <a:ext cx="5214974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Vydávat pronikavý, táhlý hlas</a:t>
            </a:r>
            <a:endParaRPr lang="cs-CZ" sz="4400" dirty="0">
              <a:latin typeface="Georgia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57158" y="3357562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714876" y="357166"/>
            <a:ext cx="1693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výt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58" y="3857628"/>
            <a:ext cx="4038600" cy="2697163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Georgia" pitchFamily="18" charset="0"/>
              </a:rPr>
              <a:t>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000" dirty="0" smtClean="0">
                <a:latin typeface="Georgia" pitchFamily="18" charset="0"/>
              </a:rPr>
              <a:t>skot</a:t>
            </a:r>
          </a:p>
          <a:p>
            <a:r>
              <a:rPr lang="cs-CZ" sz="4000" dirty="0" smtClean="0">
                <a:latin typeface="Georgia" pitchFamily="18" charset="0"/>
              </a:rPr>
              <a:t>zav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000" dirty="0" smtClean="0">
                <a:latin typeface="Georgia" pitchFamily="18" charset="0"/>
              </a:rPr>
              <a:t>skat</a:t>
            </a:r>
          </a:p>
          <a:p>
            <a:r>
              <a:rPr lang="cs-CZ" sz="4000" dirty="0" smtClean="0">
                <a:latin typeface="Georgia" pitchFamily="18" charset="0"/>
              </a:rPr>
              <a:t>v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000" dirty="0" smtClean="0">
                <a:latin typeface="Georgia" pitchFamily="18" charset="0"/>
              </a:rPr>
              <a:t>skání</a:t>
            </a:r>
            <a:endParaRPr lang="cs-CZ" sz="4000" dirty="0">
              <a:latin typeface="Georgia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4810" y="3803647"/>
            <a:ext cx="5643570" cy="3054353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  <a:latin typeface="Georgia" pitchFamily="18" charset="0"/>
              </a:rPr>
              <a:t>POZOR!!</a:t>
            </a:r>
          </a:p>
          <a:p>
            <a:pPr>
              <a:buNone/>
            </a:pPr>
            <a:r>
              <a:rPr lang="cs-CZ" sz="2400" dirty="0" smtClean="0">
                <a:latin typeface="Georgia" pitchFamily="18" charset="0"/>
              </a:rPr>
              <a:t>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2400" dirty="0" smtClean="0">
                <a:latin typeface="Georgia" pitchFamily="18" charset="0"/>
              </a:rPr>
              <a:t>skat (jásat) x  v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í</a:t>
            </a:r>
            <a:r>
              <a:rPr lang="cs-CZ" sz="2400" dirty="0" smtClean="0">
                <a:latin typeface="Georgia" pitchFamily="18" charset="0"/>
              </a:rPr>
              <a:t>skat (hladit po vlasech)</a:t>
            </a:r>
            <a:endParaRPr lang="cs-CZ" sz="2400" dirty="0">
              <a:latin typeface="Georgia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2286016" cy="227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3000364" y="1500174"/>
            <a:ext cx="5429288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Vysokým hlasem radostně vykřikovat</a:t>
            </a:r>
            <a:endParaRPr lang="cs-CZ" sz="4400" dirty="0">
              <a:latin typeface="Georgia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0034" y="3143248"/>
            <a:ext cx="32147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071934" y="285728"/>
            <a:ext cx="3233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výskat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508</Words>
  <Application>Microsoft Office PowerPoint</Application>
  <PresentationFormat>Předvádění na obrazovce (4:3)</PresentationFormat>
  <Paragraphs>166</Paragraphs>
  <Slides>20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Snímek 1</vt:lpstr>
      <vt:lpstr>Snímek 2</vt:lpstr>
      <vt:lpstr>Snímek 3</vt:lpstr>
      <vt:lpstr>V</vt:lpstr>
      <vt:lpstr>Snímek 5</vt:lpstr>
      <vt:lpstr>Význam vyjmenovaných slov: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Zelenou barvou vyznačte slova s předponou vy-, vý-</vt:lpstr>
      <vt:lpstr>Snímek 19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3 Martina</dc:creator>
  <cp:lastModifiedBy>3 Martina</cp:lastModifiedBy>
  <cp:revision>26</cp:revision>
  <dcterms:created xsi:type="dcterms:W3CDTF">2011-07-28T13:16:00Z</dcterms:created>
  <dcterms:modified xsi:type="dcterms:W3CDTF">2012-05-05T08:40:15Z</dcterms:modified>
</cp:coreProperties>
</file>