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7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57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322C-CCEC-4F66-944C-8127667B6D8B}" type="datetimeFigureOut">
              <a:rPr lang="cs-CZ" smtClean="0"/>
              <a:pPr/>
              <a:t>5.5.2012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E499E-76FD-4553-8A6F-BBE43959801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322C-CCEC-4F66-944C-8127667B6D8B}" type="datetimeFigureOut">
              <a:rPr lang="cs-CZ" smtClean="0"/>
              <a:pPr/>
              <a:t>5.5.2012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E499E-76FD-4553-8A6F-BBE43959801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322C-CCEC-4F66-944C-8127667B6D8B}" type="datetimeFigureOut">
              <a:rPr lang="cs-CZ" smtClean="0"/>
              <a:pPr/>
              <a:t>5.5.2012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E499E-76FD-4553-8A6F-BBE43959801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322C-CCEC-4F66-944C-8127667B6D8B}" type="datetimeFigureOut">
              <a:rPr lang="cs-CZ" smtClean="0"/>
              <a:pPr/>
              <a:t>5.5.2012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E499E-76FD-4553-8A6F-BBE43959801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322C-CCEC-4F66-944C-8127667B6D8B}" type="datetimeFigureOut">
              <a:rPr lang="cs-CZ" smtClean="0"/>
              <a:pPr/>
              <a:t>5.5.2012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E499E-76FD-4553-8A6F-BBE43959801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322C-CCEC-4F66-944C-8127667B6D8B}" type="datetimeFigureOut">
              <a:rPr lang="cs-CZ" smtClean="0"/>
              <a:pPr/>
              <a:t>5.5.2012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E499E-76FD-4553-8A6F-BBE43959801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322C-CCEC-4F66-944C-8127667B6D8B}" type="datetimeFigureOut">
              <a:rPr lang="cs-CZ" smtClean="0"/>
              <a:pPr/>
              <a:t>5.5.2012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E499E-76FD-4553-8A6F-BBE43959801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322C-CCEC-4F66-944C-8127667B6D8B}" type="datetimeFigureOut">
              <a:rPr lang="cs-CZ" smtClean="0"/>
              <a:pPr/>
              <a:t>5.5.2012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E499E-76FD-4553-8A6F-BBE43959801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322C-CCEC-4F66-944C-8127667B6D8B}" type="datetimeFigureOut">
              <a:rPr lang="cs-CZ" smtClean="0"/>
              <a:pPr/>
              <a:t>5.5.2012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E499E-76FD-4553-8A6F-BBE43959801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322C-CCEC-4F66-944C-8127667B6D8B}" type="datetimeFigureOut">
              <a:rPr lang="cs-CZ" smtClean="0"/>
              <a:pPr/>
              <a:t>5.5.2012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E499E-76FD-4553-8A6F-BBE43959801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322C-CCEC-4F66-944C-8127667B6D8B}" type="datetimeFigureOut">
              <a:rPr lang="cs-CZ" smtClean="0"/>
              <a:pPr/>
              <a:t>5.5.2012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E499E-76FD-4553-8A6F-BBE43959801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C322C-CCEC-4F66-944C-8127667B6D8B}" type="datetimeFigureOut">
              <a:rPr lang="cs-CZ" smtClean="0"/>
              <a:pPr/>
              <a:t>5.5.2012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E499E-76FD-4553-8A6F-BBE43959801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slideLayout" Target="../slideLayouts/slideLayout4.xml"/><Relationship Id="rId1" Type="http://schemas.openxmlformats.org/officeDocument/2006/relationships/audio" Target="file:///F:\17%20''Py''%20(vyjmenovan&#225;%20slova%20po%20P).mp3" TargetMode="Externa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skolakov3b.sweb.cz/vyjmenovana_slova_po_P/pribuzna/prirazovani1b.htm" TargetMode="External"/><Relationship Id="rId7" Type="http://schemas.openxmlformats.org/officeDocument/2006/relationships/hyperlink" Target="http://www.gify.nou.cz/SKOLA.htm" TargetMode="External"/><Relationship Id="rId2" Type="http://schemas.openxmlformats.org/officeDocument/2006/relationships/hyperlink" Target="http://skolakov.webnode.cz/cesky-jazyk-3-trida/vyjmenovana-slova-po-p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age3-becomingme.blogspot.com/2010_10_01_archive.html" TargetMode="External"/><Relationship Id="rId5" Type="http://schemas.openxmlformats.org/officeDocument/2006/relationships/hyperlink" Target="http://skolakov.webnode.cz/cesky-jazyk-3-trida/" TargetMode="External"/><Relationship Id="rId4" Type="http://schemas.openxmlformats.org/officeDocument/2006/relationships/hyperlink" Target="http://skolakov3b.sweb.cz/vyjmenovana_slova_po_P/book.sw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2857488" y="928670"/>
            <a:ext cx="328038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2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cs-CZ" sz="2400" b="1" i="0" u="none" strike="noStrike" cap="none" normalizeH="0" baseline="0" dirty="0" err="1" smtClean="0">
                <a:ln>
                  <a:noFill/>
                </a:ln>
                <a:solidFill>
                  <a:srgbClr val="4F81BD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EU</a:t>
            </a:r>
            <a:r>
              <a:rPr kumimoji="0" lang="cs-CZ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penizeskolam</a:t>
            </a:r>
            <a:r>
              <a:rPr kumimoji="0" lang="cs-CZ" sz="2400" b="1" i="0" u="none" strike="noStrike" cap="none" normalizeH="0" baseline="0" dirty="0" err="1" smtClean="0">
                <a:ln>
                  <a:noFill/>
                </a:ln>
                <a:solidFill>
                  <a:srgbClr val="4F81BD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.cz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52" name="Obrázek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857232"/>
            <a:ext cx="1214446" cy="1214444"/>
          </a:xfrm>
          <a:prstGeom prst="rect">
            <a:avLst/>
          </a:prstGeom>
          <a:noFill/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2285984" y="1428736"/>
            <a:ext cx="452880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1" i="0" u="sng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Název projektu: Moderní škola 2010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55" name="obrázek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0"/>
            <a:ext cx="4643625" cy="71438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2056" name="obrázek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5786454"/>
            <a:ext cx="4929222" cy="876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ulka 8"/>
          <p:cNvGraphicFramePr>
            <a:graphicFrameLocks noGrp="1"/>
          </p:cNvGraphicFramePr>
          <p:nvPr/>
        </p:nvGraphicFramePr>
        <p:xfrm>
          <a:off x="1571604" y="2214554"/>
          <a:ext cx="6009640" cy="3364992"/>
        </p:xfrm>
        <a:graphic>
          <a:graphicData uri="http://schemas.openxmlformats.org/drawingml/2006/table">
            <a:tbl>
              <a:tblPr/>
              <a:tblGrid>
                <a:gridCol w="1868805"/>
                <a:gridCol w="2828290"/>
                <a:gridCol w="1312545"/>
              </a:tblGrid>
              <a:tr h="1746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latin typeface="Calibri"/>
                          <a:ea typeface="Calibri"/>
                          <a:cs typeface="Times New Roman"/>
                        </a:rPr>
                        <a:t>Registrační číslo: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latin typeface="Calibri"/>
                          <a:ea typeface="Calibri"/>
                          <a:cs typeface="Times New Roman"/>
                        </a:rPr>
                        <a:t>CZ.1.07/1.4.00/21.0832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latin typeface="Calibri"/>
                          <a:ea typeface="Calibri"/>
                          <a:cs typeface="Times New Roman"/>
                        </a:rPr>
                        <a:t>Klíčová aktivita: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latin typeface="Calibri"/>
                          <a:ea typeface="Calibri"/>
                          <a:cs typeface="Times New Roman"/>
                        </a:rPr>
                        <a:t>III/2 Inovace a zkvalitnění výuky v oblasti ICT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latin typeface="Calibri"/>
                          <a:ea typeface="Calibri"/>
                          <a:cs typeface="Times New Roman"/>
                        </a:rPr>
                        <a:t>Označení dokumentu: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latin typeface="Calibri"/>
                          <a:ea typeface="Calibri"/>
                          <a:cs typeface="Times New Roman"/>
                        </a:rPr>
                        <a:t>VY_32_INOVACE_071_Pravopis vyjmenovaných slov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latin typeface="Calibri"/>
                          <a:ea typeface="Calibri"/>
                          <a:cs typeface="Times New Roman"/>
                        </a:rPr>
                        <a:t>Předmět: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latin typeface="Calibri"/>
                          <a:ea typeface="Calibri"/>
                          <a:cs typeface="Times New Roman"/>
                        </a:rPr>
                        <a:t>                        Český jazyk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latin typeface="Calibri"/>
                          <a:ea typeface="Calibri"/>
                          <a:cs typeface="Times New Roman"/>
                        </a:rPr>
                        <a:t>Název materiálu: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latin typeface="Calibri"/>
                          <a:ea typeface="Calibri"/>
                          <a:cs typeface="Times New Roman"/>
                        </a:rPr>
                        <a:t>                      Vyjmenovaná slova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latin typeface="Calibri"/>
                          <a:ea typeface="Calibri"/>
                          <a:cs typeface="Times New Roman"/>
                        </a:rPr>
                        <a:t>Autor: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latin typeface="Calibri"/>
                          <a:ea typeface="Calibri"/>
                          <a:cs typeface="Times New Roman"/>
                        </a:rPr>
                        <a:t>                  Mgr. Martina Červená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latin typeface="Calibri"/>
                          <a:ea typeface="Calibri"/>
                          <a:cs typeface="Times New Roman"/>
                        </a:rPr>
                        <a:t>Pořadí vzdělávacího materiálu v sadě: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latin typeface="Calibri"/>
                          <a:ea typeface="Calibri"/>
                          <a:cs typeface="Times New Roman"/>
                        </a:rPr>
                        <a:t>                       11/20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latin typeface="Calibri"/>
                          <a:ea typeface="Calibri"/>
                          <a:cs typeface="Times New Roman"/>
                        </a:rPr>
                        <a:t>Popis využití: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latin typeface="Calibri"/>
                          <a:ea typeface="Calibri"/>
                          <a:cs typeface="Times New Roman"/>
                        </a:rPr>
                        <a:t>Prezentace vyjmenovaných slov po P.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330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latin typeface="Calibri"/>
                          <a:ea typeface="Calibri"/>
                          <a:cs typeface="Times New Roman"/>
                        </a:rPr>
                        <a:t>Citace a použitý materiál: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3714752"/>
            <a:ext cx="8229600" cy="2482849"/>
          </a:xfrm>
        </p:spPr>
        <p:txBody>
          <a:bodyPr/>
          <a:lstStyle/>
          <a:p>
            <a:r>
              <a:rPr lang="cs-CZ" sz="4000" dirty="0" err="1" smtClean="0">
                <a:latin typeface="Georgia" pitchFamily="18" charset="0"/>
              </a:rPr>
              <a:t>slep</a:t>
            </a:r>
            <a:r>
              <a:rPr lang="cs-CZ" sz="4000" dirty="0" err="1" smtClean="0">
                <a:solidFill>
                  <a:srgbClr val="FF0000"/>
                </a:solidFill>
                <a:latin typeface="Georgia" pitchFamily="18" charset="0"/>
              </a:rPr>
              <a:t>ý</a:t>
            </a:r>
            <a:r>
              <a:rPr lang="cs-CZ" sz="4000" dirty="0" err="1" smtClean="0">
                <a:latin typeface="Georgia" pitchFamily="18" charset="0"/>
              </a:rPr>
              <a:t>ší</a:t>
            </a:r>
            <a:r>
              <a:rPr lang="cs-CZ" sz="4000" dirty="0" smtClean="0">
                <a:latin typeface="Georgia" pitchFamily="18" charset="0"/>
              </a:rPr>
              <a:t> </a:t>
            </a:r>
            <a:r>
              <a:rPr lang="cs-CZ" dirty="0" smtClean="0"/>
              <a:t>                       </a:t>
            </a:r>
            <a:r>
              <a:rPr lang="cs-CZ" b="1" dirty="0" smtClean="0">
                <a:solidFill>
                  <a:srgbClr val="FF0000"/>
                </a:solidFill>
                <a:latin typeface="Georgia" pitchFamily="18" charset="0"/>
              </a:rPr>
              <a:t>POZOR!!</a:t>
            </a:r>
          </a:p>
          <a:p>
            <a:pPr>
              <a:buNone/>
            </a:pPr>
            <a:r>
              <a:rPr lang="cs-CZ" sz="2800" b="1" dirty="0" smtClean="0">
                <a:solidFill>
                  <a:srgbClr val="FF0000"/>
                </a:solidFill>
                <a:latin typeface="Georgia" pitchFamily="18" charset="0"/>
              </a:rPr>
              <a:t>                        </a:t>
            </a:r>
            <a:r>
              <a:rPr lang="cs-CZ" sz="2800" dirty="0" smtClean="0">
                <a:latin typeface="Georgia" pitchFamily="18" charset="0"/>
              </a:rPr>
              <a:t>slep</a:t>
            </a:r>
            <a:r>
              <a:rPr lang="cs-CZ" sz="2800" dirty="0" smtClean="0">
                <a:solidFill>
                  <a:srgbClr val="FF0000"/>
                </a:solidFill>
                <a:latin typeface="Georgia" pitchFamily="18" charset="0"/>
              </a:rPr>
              <a:t>ý</a:t>
            </a:r>
            <a:r>
              <a:rPr lang="cs-CZ" sz="2800" dirty="0" smtClean="0">
                <a:latin typeface="Georgia" pitchFamily="18" charset="0"/>
              </a:rPr>
              <a:t>š (živočich)</a:t>
            </a:r>
            <a:r>
              <a:rPr lang="cs-CZ" sz="2800" b="1" dirty="0" smtClean="0">
                <a:solidFill>
                  <a:srgbClr val="FF0000"/>
                </a:solidFill>
                <a:latin typeface="Georgia" pitchFamily="18" charset="0"/>
              </a:rPr>
              <a:t>  </a:t>
            </a:r>
            <a:r>
              <a:rPr lang="cs-CZ" sz="2800" dirty="0" smtClean="0">
                <a:latin typeface="Georgia" pitchFamily="18" charset="0"/>
              </a:rPr>
              <a:t>x</a:t>
            </a:r>
            <a:r>
              <a:rPr lang="cs-CZ" sz="2800" b="1" dirty="0" smtClean="0">
                <a:solidFill>
                  <a:srgbClr val="FF0000"/>
                </a:solidFill>
                <a:latin typeface="Georgia" pitchFamily="18" charset="0"/>
              </a:rPr>
              <a:t>  </a:t>
            </a:r>
            <a:r>
              <a:rPr lang="cs-CZ" sz="2800" dirty="0" smtClean="0">
                <a:latin typeface="Georgia" pitchFamily="18" charset="0"/>
              </a:rPr>
              <a:t>slep</a:t>
            </a:r>
            <a:r>
              <a:rPr lang="cs-CZ" sz="2800" dirty="0" smtClean="0">
                <a:solidFill>
                  <a:srgbClr val="FF0000"/>
                </a:solidFill>
                <a:latin typeface="Georgia" pitchFamily="18" charset="0"/>
              </a:rPr>
              <a:t>í</a:t>
            </a:r>
            <a:r>
              <a:rPr lang="cs-CZ" sz="2800" dirty="0" smtClean="0">
                <a:latin typeface="Georgia" pitchFamily="18" charset="0"/>
              </a:rPr>
              <a:t>š (lepidlem)</a:t>
            </a:r>
            <a:endParaRPr lang="cs-CZ" sz="2800" dirty="0">
              <a:latin typeface="Georgi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290"/>
            <a:ext cx="2290762" cy="229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ovéPole 4"/>
          <p:cNvSpPr txBox="1"/>
          <p:nvPr/>
        </p:nvSpPr>
        <p:spPr>
          <a:xfrm>
            <a:off x="3143240" y="428604"/>
            <a:ext cx="4429156" cy="14465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400" dirty="0" smtClean="0"/>
              <a:t>Beznohý plaz podobný hadu</a:t>
            </a:r>
            <a:endParaRPr lang="cs-CZ" sz="4400" dirty="0">
              <a:latin typeface="Georgia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57158" y="2786058"/>
            <a:ext cx="342902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3600" dirty="0" smtClean="0">
                <a:latin typeface="Georgia" pitchFamily="18" charset="0"/>
              </a:rPr>
              <a:t>Slova příbuzná</a:t>
            </a:r>
            <a:endParaRPr lang="cs-CZ" sz="3600" dirty="0">
              <a:latin typeface="Georgia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sz="half" idx="1"/>
          </p:nvPr>
        </p:nvSpPr>
        <p:spPr>
          <a:xfrm>
            <a:off x="428596" y="3571876"/>
            <a:ext cx="4038600" cy="2697163"/>
          </a:xfrm>
        </p:spPr>
        <p:txBody>
          <a:bodyPr>
            <a:normAutofit/>
          </a:bodyPr>
          <a:lstStyle/>
          <a:p>
            <a:r>
              <a:rPr lang="cs-CZ" sz="4000" dirty="0" smtClean="0">
                <a:latin typeface="Georgia" pitchFamily="18" charset="0"/>
              </a:rPr>
              <a:t>op</a:t>
            </a:r>
            <a:r>
              <a:rPr lang="cs-CZ" sz="4000" dirty="0" smtClean="0">
                <a:solidFill>
                  <a:srgbClr val="FF0000"/>
                </a:solidFill>
                <a:latin typeface="Georgia" pitchFamily="18" charset="0"/>
              </a:rPr>
              <a:t>y</a:t>
            </a:r>
            <a:r>
              <a:rPr lang="cs-CZ" sz="4000" dirty="0" smtClean="0">
                <a:latin typeface="Georgia" pitchFamily="18" charset="0"/>
              </a:rPr>
              <a:t>lovat</a:t>
            </a:r>
          </a:p>
          <a:p>
            <a:r>
              <a:rPr lang="cs-CZ" sz="4000" dirty="0" smtClean="0">
                <a:latin typeface="Georgia" pitchFamily="18" charset="0"/>
              </a:rPr>
              <a:t>op</a:t>
            </a:r>
            <a:r>
              <a:rPr lang="cs-CZ" sz="4000" dirty="0" smtClean="0">
                <a:solidFill>
                  <a:srgbClr val="FF0000"/>
                </a:solidFill>
                <a:latin typeface="Georgia" pitchFamily="18" charset="0"/>
              </a:rPr>
              <a:t>y</a:t>
            </a:r>
            <a:r>
              <a:rPr lang="cs-CZ" sz="4000" dirty="0" smtClean="0">
                <a:latin typeface="Georgia" pitchFamily="18" charset="0"/>
              </a:rPr>
              <a:t>lení</a:t>
            </a:r>
          </a:p>
          <a:p>
            <a:r>
              <a:rPr lang="cs-CZ" sz="4000" dirty="0" smtClean="0">
                <a:latin typeface="Georgia" pitchFamily="18" charset="0"/>
              </a:rPr>
              <a:t>p</a:t>
            </a:r>
            <a:r>
              <a:rPr lang="cs-CZ" sz="4000" dirty="0" smtClean="0">
                <a:solidFill>
                  <a:srgbClr val="FF0000"/>
                </a:solidFill>
                <a:latin typeface="Georgia" pitchFamily="18" charset="0"/>
              </a:rPr>
              <a:t>y</a:t>
            </a:r>
            <a:r>
              <a:rPr lang="cs-CZ" sz="4000" dirty="0" smtClean="0">
                <a:latin typeface="Georgia" pitchFamily="18" charset="0"/>
              </a:rPr>
              <a:t>lový</a:t>
            </a:r>
            <a:endParaRPr lang="cs-CZ" sz="4000" dirty="0">
              <a:latin typeface="Georgia" pitchFamily="18" charset="0"/>
            </a:endParaRPr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>
          <a:xfrm>
            <a:off x="3214646" y="3500438"/>
            <a:ext cx="5929354" cy="284003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>
                <a:solidFill>
                  <a:srgbClr val="FF0000"/>
                </a:solidFill>
                <a:latin typeface="Georgia" pitchFamily="18" charset="0"/>
              </a:rPr>
              <a:t>                     POZOR!!</a:t>
            </a:r>
          </a:p>
          <a:p>
            <a:pPr>
              <a:buNone/>
            </a:pPr>
            <a:r>
              <a:rPr lang="cs-CZ" sz="2400" dirty="0" smtClean="0">
                <a:latin typeface="Georgia" pitchFamily="18" charset="0"/>
              </a:rPr>
              <a:t>     p</a:t>
            </a:r>
            <a:r>
              <a:rPr lang="cs-CZ" sz="2400" dirty="0" smtClean="0">
                <a:solidFill>
                  <a:srgbClr val="FF0000"/>
                </a:solidFill>
                <a:latin typeface="Georgia" pitchFamily="18" charset="0"/>
              </a:rPr>
              <a:t>y</a:t>
            </a:r>
            <a:r>
              <a:rPr lang="cs-CZ" sz="2400" dirty="0" smtClean="0">
                <a:latin typeface="Georgia" pitchFamily="18" charset="0"/>
              </a:rPr>
              <a:t>l (v květinách)  x  p</a:t>
            </a:r>
            <a:r>
              <a:rPr lang="cs-CZ" sz="2400" dirty="0" smtClean="0">
                <a:solidFill>
                  <a:srgbClr val="FF0000"/>
                </a:solidFill>
                <a:latin typeface="Georgia" pitchFamily="18" charset="0"/>
              </a:rPr>
              <a:t>i</a:t>
            </a:r>
            <a:r>
              <a:rPr lang="cs-CZ" sz="2400" dirty="0" smtClean="0">
                <a:latin typeface="Georgia" pitchFamily="18" charset="0"/>
              </a:rPr>
              <a:t>l (</a:t>
            </a:r>
            <a:r>
              <a:rPr lang="cs-CZ" sz="2400" dirty="0" err="1" smtClean="0">
                <a:latin typeface="Georgia" pitchFamily="18" charset="0"/>
              </a:rPr>
              <a:t>limču</a:t>
            </a:r>
            <a:r>
              <a:rPr lang="cs-CZ" sz="2400" dirty="0" smtClean="0">
                <a:latin typeface="Georgia" pitchFamily="18" charset="0"/>
              </a:rPr>
              <a:t>) </a:t>
            </a:r>
          </a:p>
          <a:p>
            <a:pPr>
              <a:buNone/>
            </a:pPr>
            <a:r>
              <a:rPr lang="cs-CZ" sz="2400" dirty="0" smtClean="0">
                <a:latin typeface="Georgia" pitchFamily="18" charset="0"/>
              </a:rPr>
              <a:t>     op</a:t>
            </a:r>
            <a:r>
              <a:rPr lang="cs-CZ" sz="2400" dirty="0" smtClean="0">
                <a:solidFill>
                  <a:srgbClr val="FF0000"/>
                </a:solidFill>
                <a:latin typeface="Georgia" pitchFamily="18" charset="0"/>
              </a:rPr>
              <a:t>y</a:t>
            </a:r>
            <a:r>
              <a:rPr lang="cs-CZ" sz="2400" dirty="0" smtClean="0">
                <a:latin typeface="Georgia" pitchFamily="18" charset="0"/>
              </a:rPr>
              <a:t>lovat (přenášením pylu) x op</a:t>
            </a:r>
            <a:r>
              <a:rPr lang="cs-CZ" sz="2400" dirty="0" smtClean="0">
                <a:solidFill>
                  <a:srgbClr val="FF0000"/>
                </a:solidFill>
                <a:latin typeface="Georgia" pitchFamily="18" charset="0"/>
              </a:rPr>
              <a:t>i</a:t>
            </a:r>
            <a:r>
              <a:rPr lang="cs-CZ" sz="2400" dirty="0" smtClean="0">
                <a:latin typeface="Georgia" pitchFamily="18" charset="0"/>
              </a:rPr>
              <a:t>lovat (pilníkem)</a:t>
            </a:r>
            <a:endParaRPr lang="cs-CZ" sz="2400" dirty="0">
              <a:latin typeface="Georgia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290"/>
            <a:ext cx="2147886" cy="214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ovéPole 4"/>
          <p:cNvSpPr txBox="1"/>
          <p:nvPr/>
        </p:nvSpPr>
        <p:spPr>
          <a:xfrm>
            <a:off x="3357554" y="571480"/>
            <a:ext cx="4643470" cy="14465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400" dirty="0" smtClean="0">
                <a:latin typeface="Georgia" pitchFamily="18" charset="0"/>
              </a:rPr>
              <a:t>Jemný prášek v prašníku rostliny</a:t>
            </a:r>
            <a:endParaRPr lang="cs-CZ" sz="4400" dirty="0">
              <a:latin typeface="Georgia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00034" y="2643182"/>
            <a:ext cx="342902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3600" dirty="0" smtClean="0">
                <a:latin typeface="Georgia" pitchFamily="18" charset="0"/>
              </a:rPr>
              <a:t>Slova příbuzná</a:t>
            </a:r>
            <a:endParaRPr lang="cs-CZ" sz="3600" dirty="0">
              <a:latin typeface="Georgia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3286124"/>
            <a:ext cx="8229600" cy="2840039"/>
          </a:xfrm>
        </p:spPr>
        <p:txBody>
          <a:bodyPr/>
          <a:lstStyle/>
          <a:p>
            <a:r>
              <a:rPr lang="cs-CZ" sz="4000" dirty="0" smtClean="0">
                <a:latin typeface="Georgia" pitchFamily="18" charset="0"/>
              </a:rPr>
              <a:t>kop</a:t>
            </a:r>
            <a:r>
              <a:rPr lang="cs-CZ" sz="4000" dirty="0" smtClean="0">
                <a:solidFill>
                  <a:srgbClr val="FF0000"/>
                </a:solidFill>
                <a:latin typeface="Georgia" pitchFamily="18" charset="0"/>
              </a:rPr>
              <a:t>ý</a:t>
            </a:r>
            <a:r>
              <a:rPr lang="cs-CZ" sz="4000" dirty="0" smtClean="0">
                <a:latin typeface="Georgia" pitchFamily="18" charset="0"/>
              </a:rPr>
              <a:t>tko</a:t>
            </a:r>
          </a:p>
          <a:p>
            <a:r>
              <a:rPr lang="cs-CZ" sz="4000" dirty="0" smtClean="0">
                <a:latin typeface="Georgia" pitchFamily="18" charset="0"/>
              </a:rPr>
              <a:t>sudokop</a:t>
            </a:r>
            <a:r>
              <a:rPr lang="cs-CZ" sz="4000" dirty="0" smtClean="0">
                <a:solidFill>
                  <a:srgbClr val="FF0000"/>
                </a:solidFill>
                <a:latin typeface="Georgia" pitchFamily="18" charset="0"/>
              </a:rPr>
              <a:t>y</a:t>
            </a:r>
            <a:r>
              <a:rPr lang="cs-CZ" sz="4000" dirty="0" smtClean="0">
                <a:latin typeface="Georgia" pitchFamily="18" charset="0"/>
              </a:rPr>
              <a:t>tník</a:t>
            </a:r>
          </a:p>
          <a:p>
            <a:r>
              <a:rPr lang="cs-CZ" sz="4000" dirty="0" smtClean="0">
                <a:latin typeface="Georgia" pitchFamily="18" charset="0"/>
              </a:rPr>
              <a:t>lichokop</a:t>
            </a:r>
            <a:r>
              <a:rPr lang="cs-CZ" sz="4000" dirty="0" smtClean="0">
                <a:solidFill>
                  <a:srgbClr val="FF0000"/>
                </a:solidFill>
                <a:latin typeface="Georgia" pitchFamily="18" charset="0"/>
              </a:rPr>
              <a:t>y</a:t>
            </a:r>
            <a:r>
              <a:rPr lang="cs-CZ" sz="4000" dirty="0" smtClean="0">
                <a:latin typeface="Georgia" pitchFamily="18" charset="0"/>
              </a:rPr>
              <a:t>tník</a:t>
            </a:r>
          </a:p>
          <a:p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571744"/>
            <a:ext cx="3219456" cy="3219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ovéPole 8"/>
          <p:cNvSpPr txBox="1"/>
          <p:nvPr/>
        </p:nvSpPr>
        <p:spPr>
          <a:xfrm>
            <a:off x="1428728" y="357166"/>
            <a:ext cx="6143668" cy="14465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400" dirty="0" smtClean="0">
                <a:latin typeface="Georgia" pitchFamily="18" charset="0"/>
              </a:rPr>
              <a:t>Rohovitý obal chránící konce prstů kopytníků.</a:t>
            </a:r>
            <a:endParaRPr lang="cs-CZ" sz="4400" dirty="0">
              <a:latin typeface="Georgia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28596" y="2143116"/>
            <a:ext cx="342902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3600" dirty="0" smtClean="0">
                <a:latin typeface="Georgia" pitchFamily="18" charset="0"/>
              </a:rPr>
              <a:t>Slova příbuzná</a:t>
            </a:r>
            <a:endParaRPr lang="cs-CZ" sz="3600" dirty="0">
              <a:latin typeface="Georgia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 animBg="1"/>
      <p:bldP spid="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214686"/>
            <a:ext cx="8229600" cy="2911477"/>
          </a:xfrm>
        </p:spPr>
        <p:txBody>
          <a:bodyPr>
            <a:normAutofit/>
          </a:bodyPr>
          <a:lstStyle/>
          <a:p>
            <a:r>
              <a:rPr lang="cs-CZ" sz="4000" dirty="0" smtClean="0">
                <a:latin typeface="Georgia" pitchFamily="18" charset="0"/>
              </a:rPr>
              <a:t>klop</a:t>
            </a:r>
            <a:r>
              <a:rPr lang="cs-CZ" sz="4000" dirty="0" smtClean="0">
                <a:solidFill>
                  <a:srgbClr val="FF0000"/>
                </a:solidFill>
                <a:latin typeface="Georgia" pitchFamily="18" charset="0"/>
              </a:rPr>
              <a:t>ý</a:t>
            </a:r>
            <a:r>
              <a:rPr lang="cs-CZ" sz="4000" dirty="0" smtClean="0">
                <a:latin typeface="Georgia" pitchFamily="18" charset="0"/>
              </a:rPr>
              <a:t>tání</a:t>
            </a:r>
          </a:p>
          <a:p>
            <a:r>
              <a:rPr lang="cs-CZ" sz="4000" dirty="0" smtClean="0">
                <a:latin typeface="Georgia" pitchFamily="18" charset="0"/>
              </a:rPr>
              <a:t>klop</a:t>
            </a:r>
            <a:r>
              <a:rPr lang="cs-CZ" sz="4000" dirty="0" smtClean="0">
                <a:solidFill>
                  <a:srgbClr val="FF0000"/>
                </a:solidFill>
                <a:latin typeface="Georgia" pitchFamily="18" charset="0"/>
              </a:rPr>
              <a:t>ý</a:t>
            </a:r>
            <a:r>
              <a:rPr lang="cs-CZ" sz="4000" dirty="0" smtClean="0">
                <a:latin typeface="Georgia" pitchFamily="18" charset="0"/>
              </a:rPr>
              <a:t>tnout</a:t>
            </a:r>
          </a:p>
          <a:p>
            <a:r>
              <a:rPr lang="cs-CZ" sz="4000" dirty="0" smtClean="0">
                <a:latin typeface="Georgia" pitchFamily="18" charset="0"/>
              </a:rPr>
              <a:t>klop</a:t>
            </a:r>
            <a:r>
              <a:rPr lang="cs-CZ" sz="4000" dirty="0" smtClean="0">
                <a:solidFill>
                  <a:srgbClr val="FF0000"/>
                </a:solidFill>
                <a:latin typeface="Georgia" pitchFamily="18" charset="0"/>
              </a:rPr>
              <a:t>ý</a:t>
            </a:r>
            <a:r>
              <a:rPr lang="cs-CZ" sz="4000" dirty="0" smtClean="0">
                <a:latin typeface="Georgia" pitchFamily="18" charset="0"/>
              </a:rPr>
              <a:t>tnutí</a:t>
            </a:r>
            <a:endParaRPr lang="cs-CZ" sz="4000" dirty="0">
              <a:latin typeface="Georgia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571744"/>
            <a:ext cx="2862266" cy="2862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ovéPole 4"/>
          <p:cNvSpPr txBox="1"/>
          <p:nvPr/>
        </p:nvSpPr>
        <p:spPr>
          <a:xfrm>
            <a:off x="2285984" y="428604"/>
            <a:ext cx="4143404" cy="14465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400" dirty="0" smtClean="0">
                <a:latin typeface="Georgia" pitchFamily="18" charset="0"/>
              </a:rPr>
              <a:t>Vrávoravě se pohybovat</a:t>
            </a:r>
            <a:endParaRPr lang="cs-CZ" sz="4400" dirty="0">
              <a:latin typeface="Georgia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28596" y="2143116"/>
            <a:ext cx="342902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3600" dirty="0" smtClean="0">
                <a:latin typeface="Georgia" pitchFamily="18" charset="0"/>
              </a:rPr>
              <a:t>Slova příbuzná</a:t>
            </a:r>
            <a:endParaRPr lang="cs-CZ" sz="3600" dirty="0">
              <a:latin typeface="Georgia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928934"/>
            <a:ext cx="8229600" cy="3197229"/>
          </a:xfrm>
        </p:spPr>
        <p:txBody>
          <a:bodyPr>
            <a:normAutofit/>
          </a:bodyPr>
          <a:lstStyle/>
          <a:p>
            <a:r>
              <a:rPr lang="cs-CZ" sz="3600" dirty="0" smtClean="0">
                <a:latin typeface="Georgia" pitchFamily="18" charset="0"/>
              </a:rPr>
              <a:t>zatřp</a:t>
            </a:r>
            <a:r>
              <a:rPr lang="cs-CZ" sz="3600" dirty="0" smtClean="0">
                <a:solidFill>
                  <a:srgbClr val="FF0000"/>
                </a:solidFill>
                <a:latin typeface="Georgia" pitchFamily="18" charset="0"/>
              </a:rPr>
              <a:t>y</a:t>
            </a:r>
            <a:r>
              <a:rPr lang="cs-CZ" sz="3600" dirty="0" smtClean="0">
                <a:latin typeface="Georgia" pitchFamily="18" charset="0"/>
              </a:rPr>
              <a:t>tit se</a:t>
            </a:r>
          </a:p>
          <a:p>
            <a:r>
              <a:rPr lang="cs-CZ" sz="3600" dirty="0" smtClean="0">
                <a:latin typeface="Georgia" pitchFamily="18" charset="0"/>
              </a:rPr>
              <a:t>třp</a:t>
            </a:r>
            <a:r>
              <a:rPr lang="cs-CZ" sz="3600" dirty="0" smtClean="0">
                <a:solidFill>
                  <a:srgbClr val="FF0000"/>
                </a:solidFill>
                <a:latin typeface="Georgia" pitchFamily="18" charset="0"/>
              </a:rPr>
              <a:t>y</a:t>
            </a:r>
            <a:r>
              <a:rPr lang="cs-CZ" sz="3600" dirty="0" smtClean="0">
                <a:latin typeface="Georgia" pitchFamily="18" charset="0"/>
              </a:rPr>
              <a:t>t</a:t>
            </a:r>
          </a:p>
          <a:p>
            <a:r>
              <a:rPr lang="cs-CZ" sz="3600" dirty="0" smtClean="0">
                <a:latin typeface="Georgia" pitchFamily="18" charset="0"/>
              </a:rPr>
              <a:t>třp</a:t>
            </a:r>
            <a:r>
              <a:rPr lang="cs-CZ" sz="3600" dirty="0" smtClean="0">
                <a:solidFill>
                  <a:srgbClr val="FF0000"/>
                </a:solidFill>
                <a:latin typeface="Georgia" pitchFamily="18" charset="0"/>
              </a:rPr>
              <a:t>y</a:t>
            </a:r>
            <a:r>
              <a:rPr lang="cs-CZ" sz="3600" dirty="0" smtClean="0">
                <a:latin typeface="Georgia" pitchFamily="18" charset="0"/>
              </a:rPr>
              <a:t>tka</a:t>
            </a:r>
          </a:p>
          <a:p>
            <a:r>
              <a:rPr lang="cs-CZ" sz="3600" dirty="0" smtClean="0">
                <a:latin typeface="Georgia" pitchFamily="18" charset="0"/>
              </a:rPr>
              <a:t>třp</a:t>
            </a:r>
            <a:r>
              <a:rPr lang="cs-CZ" sz="3600" dirty="0" smtClean="0">
                <a:solidFill>
                  <a:srgbClr val="FF0000"/>
                </a:solidFill>
                <a:latin typeface="Georgia" pitchFamily="18" charset="0"/>
              </a:rPr>
              <a:t>y</a:t>
            </a:r>
            <a:r>
              <a:rPr lang="cs-CZ" sz="3600" dirty="0" smtClean="0">
                <a:latin typeface="Georgia" pitchFamily="18" charset="0"/>
              </a:rPr>
              <a:t>tivý</a:t>
            </a:r>
            <a:endParaRPr lang="cs-CZ" sz="3600" dirty="0">
              <a:latin typeface="Georgia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643182"/>
            <a:ext cx="3005142" cy="3005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ovéPole 4"/>
          <p:cNvSpPr txBox="1"/>
          <p:nvPr/>
        </p:nvSpPr>
        <p:spPr>
          <a:xfrm>
            <a:off x="1928794" y="642918"/>
            <a:ext cx="5214974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4400" dirty="0" smtClean="0">
                <a:latin typeface="Georgia" pitchFamily="18" charset="0"/>
              </a:rPr>
              <a:t>Lesknout se, zářit</a:t>
            </a:r>
            <a:endParaRPr lang="cs-CZ" sz="4400" dirty="0">
              <a:latin typeface="Georgia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28596" y="1857364"/>
            <a:ext cx="342902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3600" dirty="0" smtClean="0">
                <a:latin typeface="Georgia" pitchFamily="18" charset="0"/>
              </a:rPr>
              <a:t>Slova příbuzná</a:t>
            </a:r>
            <a:endParaRPr lang="cs-CZ" sz="3600" dirty="0">
              <a:latin typeface="Georgia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3357562"/>
            <a:ext cx="8229600" cy="2982915"/>
          </a:xfrm>
        </p:spPr>
        <p:txBody>
          <a:bodyPr>
            <a:normAutofit/>
          </a:bodyPr>
          <a:lstStyle/>
          <a:p>
            <a:r>
              <a:rPr lang="cs-CZ" sz="4000" dirty="0" smtClean="0">
                <a:latin typeface="Georgia" pitchFamily="18" charset="0"/>
              </a:rPr>
              <a:t>nevyzp</a:t>
            </a:r>
            <a:r>
              <a:rPr lang="cs-CZ" sz="4000" dirty="0" smtClean="0">
                <a:solidFill>
                  <a:srgbClr val="FF0000"/>
                </a:solidFill>
                <a:latin typeface="Georgia" pitchFamily="18" charset="0"/>
              </a:rPr>
              <a:t>y</a:t>
            </a:r>
            <a:r>
              <a:rPr lang="cs-CZ" sz="4000" dirty="0" smtClean="0">
                <a:latin typeface="Georgia" pitchFamily="18" charset="0"/>
              </a:rPr>
              <a:t>tatelný</a:t>
            </a:r>
          </a:p>
          <a:p>
            <a:r>
              <a:rPr lang="cs-CZ" sz="4000" dirty="0" smtClean="0">
                <a:latin typeface="Georgia" pitchFamily="18" charset="0"/>
              </a:rPr>
              <a:t>zp</a:t>
            </a:r>
            <a:r>
              <a:rPr lang="cs-CZ" sz="4000" dirty="0" smtClean="0">
                <a:solidFill>
                  <a:srgbClr val="FF0000"/>
                </a:solidFill>
                <a:latin typeface="Georgia" pitchFamily="18" charset="0"/>
              </a:rPr>
              <a:t>y</a:t>
            </a:r>
            <a:r>
              <a:rPr lang="cs-CZ" sz="4000" dirty="0" smtClean="0">
                <a:latin typeface="Georgia" pitchFamily="18" charset="0"/>
              </a:rPr>
              <a:t>tující</a:t>
            </a:r>
            <a:endParaRPr lang="cs-CZ" sz="4000" dirty="0">
              <a:latin typeface="Georgia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714620"/>
            <a:ext cx="3076580" cy="3076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ovéPole 4"/>
          <p:cNvSpPr txBox="1"/>
          <p:nvPr/>
        </p:nvSpPr>
        <p:spPr>
          <a:xfrm>
            <a:off x="2928926" y="428604"/>
            <a:ext cx="3643338" cy="14465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400" dirty="0" smtClean="0">
                <a:latin typeface="Georgia" pitchFamily="18" charset="0"/>
              </a:rPr>
              <a:t>Mít výčitky svědomí</a:t>
            </a:r>
            <a:endParaRPr lang="cs-CZ" sz="4400" dirty="0">
              <a:latin typeface="Georgia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28596" y="2214554"/>
            <a:ext cx="342902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3600" dirty="0" smtClean="0">
                <a:latin typeface="Georgia" pitchFamily="18" charset="0"/>
              </a:rPr>
              <a:t>Slova příbuzná</a:t>
            </a:r>
            <a:endParaRPr lang="cs-CZ" sz="3600" dirty="0">
              <a:latin typeface="Georgia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158" y="3286124"/>
            <a:ext cx="8229600" cy="3125791"/>
          </a:xfrm>
        </p:spPr>
        <p:txBody>
          <a:bodyPr>
            <a:normAutofit/>
          </a:bodyPr>
          <a:lstStyle/>
          <a:p>
            <a:r>
              <a:rPr lang="cs-CZ" sz="4000" dirty="0" smtClean="0">
                <a:latin typeface="Georgia" pitchFamily="18" charset="0"/>
              </a:rPr>
              <a:t>odp</a:t>
            </a:r>
            <a:r>
              <a:rPr lang="cs-CZ" sz="4000" dirty="0" smtClean="0">
                <a:solidFill>
                  <a:srgbClr val="FF0000"/>
                </a:solidFill>
                <a:latin typeface="Georgia" pitchFamily="18" charset="0"/>
              </a:rPr>
              <a:t>y</a:t>
            </a:r>
            <a:r>
              <a:rPr lang="cs-CZ" sz="4000" dirty="0" smtClean="0">
                <a:latin typeface="Georgia" pitchFamily="18" charset="0"/>
              </a:rPr>
              <a:t>kání (trestu)</a:t>
            </a:r>
          </a:p>
          <a:p>
            <a:r>
              <a:rPr lang="cs-CZ" sz="4000" dirty="0" smtClean="0">
                <a:latin typeface="Georgia" pitchFamily="18" charset="0"/>
              </a:rPr>
              <a:t>odp</a:t>
            </a:r>
            <a:r>
              <a:rPr lang="cs-CZ" sz="4000" dirty="0" smtClean="0">
                <a:solidFill>
                  <a:srgbClr val="FF0000"/>
                </a:solidFill>
                <a:latin typeface="Georgia" pitchFamily="18" charset="0"/>
              </a:rPr>
              <a:t>y</a:t>
            </a:r>
            <a:r>
              <a:rPr lang="cs-CZ" sz="4000" dirty="0" smtClean="0">
                <a:latin typeface="Georgia" pitchFamily="18" charset="0"/>
              </a:rPr>
              <a:t>kat</a:t>
            </a:r>
            <a:endParaRPr lang="cs-CZ" sz="4000" dirty="0">
              <a:latin typeface="Georgia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2285992"/>
            <a:ext cx="314327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ovéPole 4"/>
          <p:cNvSpPr txBox="1"/>
          <p:nvPr/>
        </p:nvSpPr>
        <p:spPr>
          <a:xfrm>
            <a:off x="2214546" y="428604"/>
            <a:ext cx="4643470" cy="14465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400" dirty="0" smtClean="0">
                <a:latin typeface="Georgia" pitchFamily="18" charset="0"/>
              </a:rPr>
              <a:t>Nést trest za své chyby</a:t>
            </a:r>
            <a:endParaRPr lang="cs-CZ" sz="4400" dirty="0">
              <a:latin typeface="Georgia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28596" y="2214554"/>
            <a:ext cx="342902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3600" dirty="0" smtClean="0">
                <a:latin typeface="Georgia" pitchFamily="18" charset="0"/>
              </a:rPr>
              <a:t>Slova příbuzná</a:t>
            </a:r>
            <a:endParaRPr lang="cs-CZ" sz="3600" dirty="0">
              <a:latin typeface="Georgia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3429000"/>
            <a:ext cx="8229600" cy="3125791"/>
          </a:xfrm>
        </p:spPr>
        <p:txBody>
          <a:bodyPr>
            <a:normAutofit/>
          </a:bodyPr>
          <a:lstStyle/>
          <a:p>
            <a:r>
              <a:rPr lang="cs-CZ" sz="4000" dirty="0" smtClean="0">
                <a:latin typeface="Georgia" pitchFamily="18" charset="0"/>
              </a:rPr>
              <a:t>p</a:t>
            </a:r>
            <a:r>
              <a:rPr lang="cs-CZ" sz="4000" dirty="0" smtClean="0">
                <a:solidFill>
                  <a:srgbClr val="FF0000"/>
                </a:solidFill>
                <a:latin typeface="Georgia" pitchFamily="18" charset="0"/>
              </a:rPr>
              <a:t>ý</a:t>
            </a:r>
            <a:r>
              <a:rPr lang="cs-CZ" sz="4000" dirty="0" smtClean="0">
                <a:latin typeface="Georgia" pitchFamily="18" charset="0"/>
              </a:rPr>
              <a:t>ří</a:t>
            </a:r>
          </a:p>
          <a:p>
            <a:r>
              <a:rPr lang="cs-CZ" sz="4000" dirty="0" smtClean="0">
                <a:latin typeface="Georgia" pitchFamily="18" charset="0"/>
              </a:rPr>
              <a:t>p</a:t>
            </a:r>
            <a:r>
              <a:rPr lang="cs-CZ" sz="4000" dirty="0" smtClean="0">
                <a:solidFill>
                  <a:srgbClr val="FF0000"/>
                </a:solidFill>
                <a:latin typeface="Georgia" pitchFamily="18" charset="0"/>
              </a:rPr>
              <a:t>ý</a:t>
            </a:r>
            <a:r>
              <a:rPr lang="cs-CZ" sz="4000" dirty="0" smtClean="0">
                <a:latin typeface="Georgia" pitchFamily="18" charset="0"/>
              </a:rPr>
              <a:t>řavka</a:t>
            </a:r>
            <a:endParaRPr lang="cs-CZ" sz="4000" dirty="0">
              <a:latin typeface="Georgia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643182"/>
            <a:ext cx="3148018" cy="3148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ovéPole 4"/>
          <p:cNvSpPr txBox="1"/>
          <p:nvPr/>
        </p:nvSpPr>
        <p:spPr>
          <a:xfrm>
            <a:off x="1857356" y="428604"/>
            <a:ext cx="5715040" cy="14465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400" dirty="0" smtClean="0">
                <a:latin typeface="Georgia" pitchFamily="18" charset="0"/>
              </a:rPr>
              <a:t>Plevel, vytrvalé byliny tvořící trsy</a:t>
            </a:r>
            <a:endParaRPr lang="cs-CZ" sz="4400" dirty="0">
              <a:latin typeface="Georgia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28596" y="2214554"/>
            <a:ext cx="342902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3600" dirty="0" smtClean="0">
                <a:latin typeface="Georgia" pitchFamily="18" charset="0"/>
              </a:rPr>
              <a:t>Slova příbuzná</a:t>
            </a:r>
            <a:endParaRPr lang="cs-CZ" sz="3600" dirty="0">
              <a:latin typeface="Georgia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3357562"/>
            <a:ext cx="8229600" cy="3125791"/>
          </a:xfrm>
        </p:spPr>
        <p:txBody>
          <a:bodyPr/>
          <a:lstStyle/>
          <a:p>
            <a:r>
              <a:rPr lang="cs-CZ" sz="4000" dirty="0" smtClean="0">
                <a:latin typeface="Georgia" pitchFamily="18" charset="0"/>
              </a:rPr>
              <a:t>zap</a:t>
            </a:r>
            <a:r>
              <a:rPr lang="cs-CZ" sz="4000" dirty="0" smtClean="0">
                <a:solidFill>
                  <a:srgbClr val="FF0000"/>
                </a:solidFill>
                <a:latin typeface="Georgia" pitchFamily="18" charset="0"/>
              </a:rPr>
              <a:t>ý</a:t>
            </a:r>
            <a:r>
              <a:rPr lang="cs-CZ" sz="4000" dirty="0" smtClean="0">
                <a:latin typeface="Georgia" pitchFamily="18" charset="0"/>
              </a:rPr>
              <a:t>řit se</a:t>
            </a:r>
          </a:p>
          <a:p>
            <a:endParaRPr lang="cs-CZ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643182"/>
            <a:ext cx="3148018" cy="3148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ovéPole 4"/>
          <p:cNvSpPr txBox="1"/>
          <p:nvPr/>
        </p:nvSpPr>
        <p:spPr>
          <a:xfrm>
            <a:off x="2000232" y="642918"/>
            <a:ext cx="535785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4400" dirty="0" smtClean="0">
                <a:latin typeface="Georgia" pitchFamily="18" charset="0"/>
              </a:rPr>
              <a:t>Červenat se, rdít se</a:t>
            </a:r>
            <a:endParaRPr lang="cs-CZ" sz="4400" dirty="0">
              <a:latin typeface="Georgia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71472" y="1857364"/>
            <a:ext cx="342902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3600" dirty="0" smtClean="0">
                <a:latin typeface="Georgia" pitchFamily="18" charset="0"/>
              </a:rPr>
              <a:t>Slova příbuzná</a:t>
            </a:r>
            <a:endParaRPr lang="cs-CZ" sz="3600" dirty="0">
              <a:latin typeface="Georgia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000372"/>
            <a:ext cx="8229600" cy="3125791"/>
          </a:xfrm>
        </p:spPr>
        <p:txBody>
          <a:bodyPr>
            <a:normAutofit/>
          </a:bodyPr>
          <a:lstStyle/>
          <a:p>
            <a:r>
              <a:rPr lang="cs-CZ" sz="4000" dirty="0" smtClean="0">
                <a:latin typeface="Georgia" pitchFamily="18" charset="0"/>
              </a:rPr>
              <a:t>rozčep</a:t>
            </a:r>
            <a:r>
              <a:rPr lang="cs-CZ" sz="4000" dirty="0" smtClean="0">
                <a:solidFill>
                  <a:srgbClr val="FF0000"/>
                </a:solidFill>
                <a:latin typeface="Georgia" pitchFamily="18" charset="0"/>
              </a:rPr>
              <a:t>ý</a:t>
            </a:r>
            <a:r>
              <a:rPr lang="cs-CZ" sz="4000" dirty="0" smtClean="0">
                <a:latin typeface="Georgia" pitchFamily="18" charset="0"/>
              </a:rPr>
              <a:t>řit se</a:t>
            </a:r>
          </a:p>
          <a:p>
            <a:r>
              <a:rPr lang="cs-CZ" sz="4000" dirty="0" smtClean="0">
                <a:latin typeface="Georgia" pitchFamily="18" charset="0"/>
              </a:rPr>
              <a:t>rozčep</a:t>
            </a:r>
            <a:r>
              <a:rPr lang="cs-CZ" sz="4000" dirty="0" smtClean="0">
                <a:solidFill>
                  <a:srgbClr val="FF0000"/>
                </a:solidFill>
                <a:latin typeface="Georgia" pitchFamily="18" charset="0"/>
              </a:rPr>
              <a:t>ý</a:t>
            </a:r>
            <a:r>
              <a:rPr lang="cs-CZ" sz="4000" dirty="0" smtClean="0">
                <a:latin typeface="Georgia" pitchFamily="18" charset="0"/>
              </a:rPr>
              <a:t>řený</a:t>
            </a:r>
          </a:p>
          <a:p>
            <a:r>
              <a:rPr lang="cs-CZ" sz="4000" dirty="0" smtClean="0">
                <a:latin typeface="Georgia" pitchFamily="18" charset="0"/>
              </a:rPr>
              <a:t>začep</a:t>
            </a:r>
            <a:r>
              <a:rPr lang="cs-CZ" sz="4000" dirty="0" smtClean="0">
                <a:solidFill>
                  <a:srgbClr val="FF0000"/>
                </a:solidFill>
                <a:latin typeface="Georgia" pitchFamily="18" charset="0"/>
              </a:rPr>
              <a:t>ý</a:t>
            </a:r>
            <a:r>
              <a:rPr lang="cs-CZ" sz="4000" dirty="0" smtClean="0">
                <a:latin typeface="Georgia" pitchFamily="18" charset="0"/>
              </a:rPr>
              <a:t>řit se</a:t>
            </a:r>
          </a:p>
          <a:p>
            <a:r>
              <a:rPr lang="cs-CZ" sz="4000" dirty="0" smtClean="0">
                <a:latin typeface="Georgia" pitchFamily="18" charset="0"/>
              </a:rPr>
              <a:t>čep</a:t>
            </a:r>
            <a:r>
              <a:rPr lang="cs-CZ" sz="4000" dirty="0" smtClean="0">
                <a:solidFill>
                  <a:srgbClr val="FF0000"/>
                </a:solidFill>
                <a:latin typeface="Georgia" pitchFamily="18" charset="0"/>
              </a:rPr>
              <a:t>ý</a:t>
            </a:r>
            <a:r>
              <a:rPr lang="cs-CZ" sz="4000" dirty="0" smtClean="0">
                <a:latin typeface="Georgia" pitchFamily="18" charset="0"/>
              </a:rPr>
              <a:t>ření</a:t>
            </a:r>
            <a:endParaRPr lang="cs-CZ" sz="4000" dirty="0">
              <a:latin typeface="Georgia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571744"/>
            <a:ext cx="3005142" cy="3005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ovéPole 4"/>
          <p:cNvSpPr txBox="1"/>
          <p:nvPr/>
        </p:nvSpPr>
        <p:spPr>
          <a:xfrm>
            <a:off x="2285984" y="642918"/>
            <a:ext cx="4357718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400" dirty="0" smtClean="0">
                <a:latin typeface="Georgia" pitchFamily="18" charset="0"/>
              </a:rPr>
              <a:t>Čechrat si peří</a:t>
            </a:r>
            <a:endParaRPr lang="cs-CZ" sz="4400" dirty="0">
              <a:latin typeface="Georgia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71472" y="1857364"/>
            <a:ext cx="342902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3600" dirty="0" smtClean="0">
                <a:latin typeface="Georgia" pitchFamily="18" charset="0"/>
              </a:rPr>
              <a:t>Slova příbuzná</a:t>
            </a:r>
            <a:endParaRPr lang="cs-CZ" sz="3600" dirty="0">
              <a:latin typeface="Georgia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857224" y="285728"/>
            <a:ext cx="714169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Metodické pokyny s využitím interaktivní tabule</a:t>
            </a:r>
            <a:endParaRPr kumimoji="0" lang="cs-CZ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428596" y="714356"/>
            <a:ext cx="9144000" cy="6478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Vzdělávací obor: 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Jazyk a jazyková komunikace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Předmět:</a:t>
            </a: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Český jazyk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Typická věková skupina: 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7-9 let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Anotace:   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Prezentace seznamuje žáky s pořadím vyjmenovaných slov     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po P a jejich základním významem. Její součástí jsou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přehledy nejčastějších příbuzných slov k jednotlivým 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vyjmenovaným slovům a  problémových dvojic</a:t>
            </a:r>
            <a:r>
              <a:rPr kumimoji="0" lang="cs-CZ" sz="1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slov.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Očekávaný výstup:</a:t>
            </a: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Odůvodňuje a píše správně i,í/y,ý po 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                   tvrdých a měkkých souhláskách i po obojetných 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                   souhláskách ve vyjmenovaných slovech, tvoří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eaLnBrk="0" hangingPunct="0">
              <a:lnSpc>
                <a:spcPct val="150000"/>
              </a:lnSpc>
            </a:pP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                   věty s vyjmenovanými slovy,</a:t>
            </a:r>
            <a:r>
              <a:rPr lang="cs-CZ" sz="1600" dirty="0" smtClean="0">
                <a:solidFill>
                  <a:srgbClr val="000000"/>
                </a:solidFill>
                <a:ea typeface="Calibri" pitchFamily="34" charset="0"/>
                <a:cs typeface="Arial" charset="0"/>
              </a:rPr>
              <a:t> </a:t>
            </a:r>
            <a:r>
              <a:rPr lang="cs-CZ" sz="16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dokáže vyhledat vyjmenovaná </a:t>
            </a:r>
          </a:p>
          <a:p>
            <a:pPr eaLnBrk="0" hangingPunct="0">
              <a:lnSpc>
                <a:spcPct val="150000"/>
              </a:lnSpc>
            </a:pPr>
            <a:r>
              <a:rPr lang="cs-CZ" sz="16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                   slova v básničce, umí vysvětlit a opravit chyby v přísloví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Klíčová slova: 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vyjmenovaná slova po P, příbuzná slova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Pomůcky: 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interaktivní tabule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  <a:latin typeface="Georgia" pitchFamily="18" charset="0"/>
              </a:rPr>
              <a:t>           Ve větách je nesprávné slovo, opravte ho a přísloví vysvětlete.</a:t>
            </a:r>
            <a:endParaRPr lang="cs-CZ" sz="28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4400" dirty="0" smtClean="0">
                <a:latin typeface="Georgia" pitchFamily="18" charset="0"/>
              </a:rPr>
              <a:t>Dnes je světlo jako v pytli.</a:t>
            </a:r>
          </a:p>
          <a:p>
            <a:r>
              <a:rPr lang="cs-CZ" sz="4400" dirty="0" smtClean="0">
                <a:latin typeface="Georgia" pitchFamily="18" charset="0"/>
              </a:rPr>
              <a:t>Nekupujte žirafu v pytli.</a:t>
            </a:r>
          </a:p>
          <a:p>
            <a:r>
              <a:rPr lang="cs-CZ" sz="4400" dirty="0" smtClean="0">
                <a:latin typeface="Georgia" pitchFamily="18" charset="0"/>
              </a:rPr>
              <a:t>Na tenký pytel hrubá záplata.</a:t>
            </a:r>
          </a:p>
          <a:p>
            <a:r>
              <a:rPr lang="cs-CZ" sz="4400" dirty="0" smtClean="0">
                <a:latin typeface="Georgia" pitchFamily="18" charset="0"/>
              </a:rPr>
              <a:t>Pýcha předchází skok.</a:t>
            </a:r>
          </a:p>
          <a:p>
            <a:r>
              <a:rPr lang="cs-CZ" sz="4400" dirty="0" smtClean="0">
                <a:latin typeface="Georgia" pitchFamily="18" charset="0"/>
              </a:rPr>
              <a:t>Rád se pyšní cizím kabátem.</a:t>
            </a:r>
            <a:endParaRPr lang="cs-CZ" sz="4400" dirty="0">
              <a:latin typeface="Georgia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28604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8"/>
          <p:cNvSpPr>
            <a:spLocks noGrp="1"/>
          </p:cNvSpPr>
          <p:nvPr>
            <p:ph sz="half" idx="1"/>
          </p:nvPr>
        </p:nvSpPr>
        <p:spPr>
          <a:xfrm>
            <a:off x="0" y="1357298"/>
            <a:ext cx="4714876" cy="5500702"/>
          </a:xfrm>
        </p:spPr>
        <p:txBody>
          <a:bodyPr>
            <a:normAutofit fontScale="85000" lnSpcReduction="20000"/>
          </a:bodyPr>
          <a:lstStyle/>
          <a:p>
            <a:endParaRPr lang="cs-CZ" sz="3300" dirty="0" smtClean="0"/>
          </a:p>
          <a:p>
            <a:r>
              <a:rPr lang="cs-CZ" sz="3300" dirty="0" smtClean="0"/>
              <a:t>Pytlák s pytlem klopýtá pýrem</a:t>
            </a:r>
            <a:br>
              <a:rPr lang="cs-CZ" sz="3300" dirty="0" smtClean="0"/>
            </a:br>
            <a:r>
              <a:rPr lang="cs-CZ" sz="3300" dirty="0" smtClean="0"/>
              <a:t>Ve svitu měsíce </a:t>
            </a:r>
            <a:r>
              <a:rPr lang="cs-CZ" sz="3300" dirty="0" err="1" smtClean="0"/>
              <a:t>kudla</a:t>
            </a:r>
            <a:r>
              <a:rPr lang="cs-CZ" sz="3300" dirty="0" smtClean="0"/>
              <a:t> se třpytí</a:t>
            </a:r>
            <a:br>
              <a:rPr lang="cs-CZ" sz="3300" dirty="0" smtClean="0"/>
            </a:br>
            <a:r>
              <a:rPr lang="cs-CZ" sz="3300" dirty="0" smtClean="0"/>
              <a:t>I když ta </a:t>
            </a:r>
            <a:r>
              <a:rPr lang="cs-CZ" sz="3300" dirty="0" err="1" smtClean="0"/>
              <a:t>kudla</a:t>
            </a:r>
            <a:r>
              <a:rPr lang="cs-CZ" sz="3300" dirty="0" smtClean="0"/>
              <a:t> je tupá jak kopyto</a:t>
            </a:r>
            <a:br>
              <a:rPr lang="cs-CZ" sz="3300" dirty="0" smtClean="0"/>
            </a:br>
            <a:r>
              <a:rPr lang="cs-CZ" sz="3300" dirty="0" smtClean="0"/>
              <a:t>Je to jeho pýcha, vždycky něco chytí</a:t>
            </a:r>
            <a:br>
              <a:rPr lang="cs-CZ" sz="3300" dirty="0" smtClean="0"/>
            </a:br>
            <a:r>
              <a:rPr lang="cs-CZ" sz="3300" dirty="0" smtClean="0"/>
              <a:t/>
            </a:r>
            <a:br>
              <a:rPr lang="cs-CZ" sz="3300" dirty="0" smtClean="0"/>
            </a:br>
            <a:r>
              <a:rPr lang="cs-CZ" sz="3300" dirty="0" smtClean="0"/>
              <a:t>Pytlák už pyká, svědomí zpytuje</a:t>
            </a:r>
            <a:br>
              <a:rPr lang="cs-CZ" sz="3300" dirty="0" smtClean="0"/>
            </a:br>
            <a:r>
              <a:rPr lang="cs-CZ" sz="3300" dirty="0" smtClean="0"/>
              <a:t>Z toho, že pytlačí, trochu se pýří</a:t>
            </a:r>
            <a:br>
              <a:rPr lang="cs-CZ" sz="3300" dirty="0" smtClean="0"/>
            </a:br>
            <a:endParaRPr lang="cs-CZ" sz="3300" dirty="0" smtClean="0"/>
          </a:p>
          <a:p>
            <a:endParaRPr lang="cs-CZ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038600" cy="5143536"/>
          </a:xfrm>
        </p:spPr>
        <p:txBody>
          <a:bodyPr>
            <a:noAutofit/>
          </a:bodyPr>
          <a:lstStyle/>
          <a:p>
            <a:r>
              <a:rPr lang="cs-CZ" dirty="0" smtClean="0"/>
              <a:t>I když je bez brýlí, slepý jak slepýš</a:t>
            </a:r>
            <a:br>
              <a:rPr lang="cs-CZ" dirty="0" smtClean="0"/>
            </a:br>
            <a:r>
              <a:rPr lang="cs-CZ" dirty="0" smtClean="0"/>
              <a:t>Vidí jak trávou sem bažanti míří</a:t>
            </a:r>
          </a:p>
          <a:p>
            <a:r>
              <a:rPr lang="cs-CZ" dirty="0" smtClean="0"/>
              <a:t>Zamíří na toho, co se tak čepýří</a:t>
            </a:r>
            <a:br>
              <a:rPr lang="cs-CZ" dirty="0" smtClean="0"/>
            </a:br>
            <a:r>
              <a:rPr lang="cs-CZ" dirty="0" smtClean="0"/>
              <a:t>V tom se však rozklepe pytlákův pysk</a:t>
            </a:r>
            <a:br>
              <a:rPr lang="cs-CZ" dirty="0" smtClean="0"/>
            </a:br>
            <a:r>
              <a:rPr lang="cs-CZ" dirty="0" smtClean="0"/>
              <a:t>Přiletěl netopýr, pyl tady rozvířil</a:t>
            </a:r>
            <a:br>
              <a:rPr lang="cs-CZ" dirty="0" smtClean="0"/>
            </a:br>
            <a:r>
              <a:rPr lang="cs-CZ" dirty="0" smtClean="0"/>
              <a:t>Pytlák si kýchnul a unikl mu zisk</a:t>
            </a:r>
            <a:endParaRPr lang="cs-CZ" dirty="0"/>
          </a:p>
        </p:txBody>
      </p:sp>
      <p:pic>
        <p:nvPicPr>
          <p:cNvPr id="6" name="Obrázek 5" descr="musical-notes-animate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0"/>
            <a:ext cx="1728192" cy="1890210"/>
          </a:xfrm>
          <a:prstGeom prst="rect">
            <a:avLst/>
          </a:prstGeom>
        </p:spPr>
      </p:pic>
      <p:pic>
        <p:nvPicPr>
          <p:cNvPr id="7" name="17 ''Py'' (vyjmenovaná slova po P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059832" y="6926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413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286412"/>
          </a:xfrm>
        </p:spPr>
        <p:txBody>
          <a:bodyPr>
            <a:normAutofit/>
          </a:bodyPr>
          <a:lstStyle/>
          <a:p>
            <a:r>
              <a:rPr lang="cs-CZ" sz="2000" dirty="0" smtClean="0">
                <a:hlinkClick r:id="rId2"/>
              </a:rPr>
              <a:t>http://skolakov.webnode.cz/cesky-jazyk-3-trida/vyjmenovana-slova-po-p/</a:t>
            </a:r>
            <a:endParaRPr lang="cs-CZ" sz="2000" dirty="0" smtClean="0"/>
          </a:p>
          <a:p>
            <a:r>
              <a:rPr lang="cs-CZ" sz="2000" dirty="0" smtClean="0">
                <a:hlinkClick r:id="rId3"/>
              </a:rPr>
              <a:t>http://skolakov3b.sweb.cz/</a:t>
            </a:r>
            <a:r>
              <a:rPr lang="cs-CZ" sz="2000" dirty="0" err="1" smtClean="0">
                <a:hlinkClick r:id="rId3"/>
              </a:rPr>
              <a:t>vyjmenovana</a:t>
            </a:r>
            <a:r>
              <a:rPr lang="cs-CZ" sz="2000" dirty="0" smtClean="0">
                <a:hlinkClick r:id="rId3"/>
              </a:rPr>
              <a:t>_slova_po_P/</a:t>
            </a:r>
            <a:r>
              <a:rPr lang="cs-CZ" sz="2000" dirty="0" err="1" smtClean="0">
                <a:hlinkClick r:id="rId3"/>
              </a:rPr>
              <a:t>pribuzna</a:t>
            </a:r>
            <a:r>
              <a:rPr lang="cs-CZ" sz="2000" dirty="0" smtClean="0">
                <a:hlinkClick r:id="rId3"/>
              </a:rPr>
              <a:t>/prirazovani1b.htm</a:t>
            </a:r>
            <a:endParaRPr lang="cs-CZ" sz="2000" dirty="0" smtClean="0"/>
          </a:p>
          <a:p>
            <a:r>
              <a:rPr lang="cs-CZ" sz="2000" dirty="0" smtClean="0">
                <a:hlinkClick r:id="rId4"/>
              </a:rPr>
              <a:t>http://skolakov3b.sweb.cz/</a:t>
            </a:r>
            <a:r>
              <a:rPr lang="cs-CZ" sz="2000" dirty="0" err="1" smtClean="0">
                <a:hlinkClick r:id="rId4"/>
              </a:rPr>
              <a:t>vyjmenovana</a:t>
            </a:r>
            <a:r>
              <a:rPr lang="cs-CZ" sz="2000" dirty="0" smtClean="0">
                <a:hlinkClick r:id="rId4"/>
              </a:rPr>
              <a:t>_slova_po_P/</a:t>
            </a:r>
            <a:r>
              <a:rPr lang="cs-CZ" sz="2000" dirty="0" err="1" smtClean="0">
                <a:hlinkClick r:id="rId4"/>
              </a:rPr>
              <a:t>book.swf</a:t>
            </a:r>
            <a:endParaRPr lang="cs-CZ" sz="2000" dirty="0" smtClean="0"/>
          </a:p>
          <a:p>
            <a:r>
              <a:rPr lang="cs-CZ" sz="2000" dirty="0" smtClean="0">
                <a:hlinkClick r:id="rId5"/>
              </a:rPr>
              <a:t>http://skolakov.webnode.cz/cesky-jazyk-3-trida/</a:t>
            </a:r>
            <a:endParaRPr lang="cs-CZ" sz="2000" dirty="0" smtClean="0"/>
          </a:p>
          <a:p>
            <a:r>
              <a:rPr lang="cs-CZ" sz="2000" dirty="0" err="1" smtClean="0"/>
              <a:t>Blumentrittová</a:t>
            </a:r>
            <a:r>
              <a:rPr lang="cs-CZ" sz="2000" dirty="0" smtClean="0"/>
              <a:t>, V., Bukáčková, J. </a:t>
            </a:r>
            <a:r>
              <a:rPr lang="cs-CZ" sz="2000" i="1" dirty="0" smtClean="0"/>
              <a:t>Český jazyk zábavně 3. ročník.</a:t>
            </a:r>
            <a:r>
              <a:rPr lang="cs-CZ" sz="2000" dirty="0" smtClean="0"/>
              <a:t> </a:t>
            </a:r>
            <a:r>
              <a:rPr lang="cs-CZ" sz="2000" dirty="0" err="1" smtClean="0"/>
              <a:t>Blug</a:t>
            </a:r>
            <a:r>
              <a:rPr lang="cs-CZ" sz="2000" dirty="0" smtClean="0"/>
              <a:t>. ISBN: 80-85635-98-4</a:t>
            </a:r>
          </a:p>
          <a:p>
            <a:r>
              <a:rPr lang="cs-CZ" sz="2000" dirty="0" smtClean="0"/>
              <a:t>Český jazyk 3:Učebnice pro 3.ročník, Brno:Nová škola,2002,ISBN:80-85607-38-7</a:t>
            </a:r>
          </a:p>
          <a:p>
            <a:r>
              <a:rPr lang="cs-CZ" sz="2000" dirty="0" err="1" smtClean="0"/>
              <a:t>Pečonková</a:t>
            </a:r>
            <a:r>
              <a:rPr lang="cs-CZ" sz="2000" dirty="0" smtClean="0"/>
              <a:t>, L. Pomocníček pro školáky. Olomouc: </a:t>
            </a:r>
            <a:r>
              <a:rPr lang="cs-CZ" sz="2000" dirty="0" err="1" smtClean="0"/>
              <a:t>Rubico</a:t>
            </a:r>
            <a:r>
              <a:rPr lang="cs-CZ" sz="2000" dirty="0" smtClean="0"/>
              <a:t>, 2004, ISBN:80-7346-006-8</a:t>
            </a:r>
          </a:p>
          <a:p>
            <a:r>
              <a:rPr lang="cs-CZ" sz="2000" dirty="0" smtClean="0">
                <a:hlinkClick r:id="rId6"/>
              </a:rPr>
              <a:t>http://page3-</a:t>
            </a:r>
            <a:r>
              <a:rPr lang="cs-CZ" sz="2000" dirty="0" err="1" smtClean="0">
                <a:hlinkClick r:id="rId6"/>
              </a:rPr>
              <a:t>becomingme.blogspot.com</a:t>
            </a:r>
            <a:r>
              <a:rPr lang="cs-CZ" sz="2000" dirty="0" smtClean="0">
                <a:hlinkClick r:id="rId6"/>
              </a:rPr>
              <a:t>/2010_10_01_archive.</a:t>
            </a:r>
            <a:r>
              <a:rPr lang="cs-CZ" sz="2000" dirty="0" err="1" smtClean="0">
                <a:hlinkClick r:id="rId6"/>
              </a:rPr>
              <a:t>html</a:t>
            </a:r>
            <a:endParaRPr lang="cs-CZ" sz="2000" dirty="0" smtClean="0"/>
          </a:p>
          <a:p>
            <a:r>
              <a:rPr lang="cs-CZ" sz="2000" dirty="0" smtClean="0">
                <a:hlinkClick r:id="rId7"/>
              </a:rPr>
              <a:t>http://www.</a:t>
            </a:r>
            <a:r>
              <a:rPr lang="cs-CZ" sz="2000" dirty="0" err="1" smtClean="0">
                <a:hlinkClick r:id="rId7"/>
              </a:rPr>
              <a:t>gify.nou.cz</a:t>
            </a:r>
            <a:r>
              <a:rPr lang="cs-CZ" sz="2000" dirty="0" smtClean="0">
                <a:hlinkClick r:id="rId7"/>
              </a:rPr>
              <a:t>/</a:t>
            </a:r>
            <a:r>
              <a:rPr lang="cs-CZ" sz="2000" dirty="0" err="1" smtClean="0">
                <a:hlinkClick r:id="rId7"/>
              </a:rPr>
              <a:t>SKOLA.htm</a:t>
            </a:r>
            <a:endParaRPr lang="cs-CZ" sz="2000" dirty="0" smtClean="0"/>
          </a:p>
          <a:p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928794" y="1214422"/>
            <a:ext cx="5500224" cy="21236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Vyjmenovaná </a:t>
            </a:r>
          </a:p>
          <a:p>
            <a:pPr algn="ctr"/>
            <a:r>
              <a:rPr lang="cs-CZ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slova po P</a:t>
            </a:r>
            <a:endParaRPr lang="cs-CZ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4071942"/>
            <a:ext cx="1595439" cy="2189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8000" dirty="0" smtClean="0">
                <a:latin typeface="Georgia" pitchFamily="18" charset="0"/>
              </a:rPr>
              <a:t>P</a:t>
            </a:r>
            <a:endParaRPr lang="cs-CZ" sz="8000" dirty="0">
              <a:latin typeface="Georgi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64" y="1428736"/>
            <a:ext cx="8715436" cy="50006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4800" dirty="0" smtClean="0">
                <a:latin typeface="Georgia" pitchFamily="18" charset="0"/>
              </a:rPr>
              <a:t>  P</a:t>
            </a:r>
            <a:r>
              <a:rPr lang="cs-CZ" sz="4800" dirty="0" smtClean="0">
                <a:solidFill>
                  <a:srgbClr val="FF0000"/>
                </a:solidFill>
                <a:latin typeface="Georgia" pitchFamily="18" charset="0"/>
              </a:rPr>
              <a:t>Ý</a:t>
            </a:r>
            <a:r>
              <a:rPr lang="cs-CZ" sz="4800" dirty="0" smtClean="0">
                <a:latin typeface="Georgia" pitchFamily="18" charset="0"/>
              </a:rPr>
              <a:t>CHA- P</a:t>
            </a:r>
            <a:r>
              <a:rPr lang="cs-CZ" sz="4800" dirty="0" smtClean="0">
                <a:solidFill>
                  <a:srgbClr val="FF0000"/>
                </a:solidFill>
                <a:latin typeface="Georgia" pitchFamily="18" charset="0"/>
              </a:rPr>
              <a:t>Y</a:t>
            </a:r>
            <a:r>
              <a:rPr lang="cs-CZ" sz="4800" dirty="0" smtClean="0">
                <a:latin typeface="Georgia" pitchFamily="18" charset="0"/>
              </a:rPr>
              <a:t>TEL- P</a:t>
            </a:r>
            <a:r>
              <a:rPr lang="cs-CZ" sz="4800" dirty="0" smtClean="0">
                <a:solidFill>
                  <a:srgbClr val="FF0000"/>
                </a:solidFill>
                <a:latin typeface="Georgia" pitchFamily="18" charset="0"/>
              </a:rPr>
              <a:t>Y</a:t>
            </a:r>
            <a:r>
              <a:rPr lang="cs-CZ" sz="4800" dirty="0" smtClean="0">
                <a:latin typeface="Georgia" pitchFamily="18" charset="0"/>
              </a:rPr>
              <a:t>SK-NETOP</a:t>
            </a:r>
            <a:r>
              <a:rPr lang="cs-CZ" sz="4800" dirty="0" smtClean="0">
                <a:solidFill>
                  <a:srgbClr val="FF0000"/>
                </a:solidFill>
                <a:latin typeface="Georgia" pitchFamily="18" charset="0"/>
              </a:rPr>
              <a:t>Ý</a:t>
            </a:r>
            <a:r>
              <a:rPr lang="cs-CZ" sz="4800" dirty="0" smtClean="0">
                <a:latin typeface="Georgia" pitchFamily="18" charset="0"/>
              </a:rPr>
              <a:t>R- SLEP</a:t>
            </a:r>
            <a:r>
              <a:rPr lang="cs-CZ" sz="4800" dirty="0" smtClean="0">
                <a:solidFill>
                  <a:srgbClr val="FF0000"/>
                </a:solidFill>
                <a:latin typeface="Georgia" pitchFamily="18" charset="0"/>
              </a:rPr>
              <a:t>Ý</a:t>
            </a:r>
            <a:r>
              <a:rPr lang="cs-CZ" sz="4800" dirty="0" smtClean="0">
                <a:latin typeface="Georgia" pitchFamily="18" charset="0"/>
              </a:rPr>
              <a:t>Š- P</a:t>
            </a:r>
            <a:r>
              <a:rPr lang="cs-CZ" sz="4800" dirty="0" smtClean="0">
                <a:solidFill>
                  <a:srgbClr val="FF0000"/>
                </a:solidFill>
                <a:latin typeface="Georgia" pitchFamily="18" charset="0"/>
              </a:rPr>
              <a:t>Y</a:t>
            </a:r>
            <a:r>
              <a:rPr lang="cs-CZ" sz="4800" dirty="0" smtClean="0">
                <a:latin typeface="Georgia" pitchFamily="18" charset="0"/>
              </a:rPr>
              <a:t>L-KOP</a:t>
            </a:r>
            <a:r>
              <a:rPr lang="cs-CZ" sz="4800" dirty="0" smtClean="0">
                <a:solidFill>
                  <a:srgbClr val="FF0000"/>
                </a:solidFill>
                <a:latin typeface="Georgia" pitchFamily="18" charset="0"/>
              </a:rPr>
              <a:t>Y</a:t>
            </a:r>
            <a:r>
              <a:rPr lang="cs-CZ" sz="4800" dirty="0" smtClean="0">
                <a:latin typeface="Georgia" pitchFamily="18" charset="0"/>
              </a:rPr>
              <a:t>TO- KLOP</a:t>
            </a:r>
            <a:r>
              <a:rPr lang="cs-CZ" sz="4800" dirty="0" smtClean="0">
                <a:solidFill>
                  <a:srgbClr val="FF0000"/>
                </a:solidFill>
                <a:latin typeface="Georgia" pitchFamily="18" charset="0"/>
              </a:rPr>
              <a:t>Ý</a:t>
            </a:r>
            <a:r>
              <a:rPr lang="cs-CZ" sz="4800" dirty="0" smtClean="0">
                <a:latin typeface="Georgia" pitchFamily="18" charset="0"/>
              </a:rPr>
              <a:t>TAT-TŘP</a:t>
            </a:r>
            <a:r>
              <a:rPr lang="cs-CZ" sz="4800" dirty="0" smtClean="0">
                <a:solidFill>
                  <a:srgbClr val="FF0000"/>
                </a:solidFill>
                <a:latin typeface="Georgia" pitchFamily="18" charset="0"/>
              </a:rPr>
              <a:t>Y</a:t>
            </a:r>
            <a:r>
              <a:rPr lang="cs-CZ" sz="4800" dirty="0" smtClean="0">
                <a:latin typeface="Georgia" pitchFamily="18" charset="0"/>
              </a:rPr>
              <a:t>TIT SE- ZP</a:t>
            </a:r>
            <a:r>
              <a:rPr lang="cs-CZ" sz="4800" dirty="0" smtClean="0">
                <a:solidFill>
                  <a:srgbClr val="FF0000"/>
                </a:solidFill>
                <a:latin typeface="Georgia" pitchFamily="18" charset="0"/>
              </a:rPr>
              <a:t>Y</a:t>
            </a:r>
            <a:r>
              <a:rPr lang="cs-CZ" sz="4800" dirty="0" smtClean="0">
                <a:latin typeface="Georgia" pitchFamily="18" charset="0"/>
              </a:rPr>
              <a:t>TOVAT-P</a:t>
            </a:r>
            <a:r>
              <a:rPr lang="cs-CZ" sz="4800" dirty="0" smtClean="0">
                <a:solidFill>
                  <a:srgbClr val="FF0000"/>
                </a:solidFill>
                <a:latin typeface="Georgia" pitchFamily="18" charset="0"/>
              </a:rPr>
              <a:t>Y</a:t>
            </a:r>
            <a:r>
              <a:rPr lang="cs-CZ" sz="4800" dirty="0" smtClean="0">
                <a:latin typeface="Georgia" pitchFamily="18" charset="0"/>
              </a:rPr>
              <a:t>KAT- P</a:t>
            </a:r>
            <a:r>
              <a:rPr lang="cs-CZ" sz="4800" dirty="0" smtClean="0">
                <a:solidFill>
                  <a:srgbClr val="FF0000"/>
                </a:solidFill>
                <a:latin typeface="Georgia" pitchFamily="18" charset="0"/>
              </a:rPr>
              <a:t>Ý</a:t>
            </a:r>
            <a:r>
              <a:rPr lang="cs-CZ" sz="4800" dirty="0" smtClean="0">
                <a:latin typeface="Georgia" pitchFamily="18" charset="0"/>
              </a:rPr>
              <a:t>R- P</a:t>
            </a:r>
            <a:r>
              <a:rPr lang="cs-CZ" sz="4800" dirty="0" smtClean="0">
                <a:solidFill>
                  <a:srgbClr val="FF0000"/>
                </a:solidFill>
                <a:latin typeface="Georgia" pitchFamily="18" charset="0"/>
              </a:rPr>
              <a:t>Ý</a:t>
            </a:r>
            <a:r>
              <a:rPr lang="cs-CZ" sz="4800" dirty="0" smtClean="0">
                <a:latin typeface="Georgia" pitchFamily="18" charset="0"/>
              </a:rPr>
              <a:t>ŘIT SE-ČEP</a:t>
            </a:r>
            <a:r>
              <a:rPr lang="cs-CZ" sz="4800" dirty="0" smtClean="0">
                <a:solidFill>
                  <a:srgbClr val="FF0000"/>
                </a:solidFill>
                <a:latin typeface="Georgia" pitchFamily="18" charset="0"/>
              </a:rPr>
              <a:t>Ý</a:t>
            </a:r>
            <a:r>
              <a:rPr lang="cs-CZ" sz="4800" dirty="0" smtClean="0">
                <a:latin typeface="Georgia" pitchFamily="18" charset="0"/>
              </a:rPr>
              <a:t>ŘIT SE</a:t>
            </a:r>
            <a:endParaRPr lang="cs-CZ" sz="48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158" y="0"/>
            <a:ext cx="8572560" cy="664371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3600" dirty="0" smtClean="0">
                <a:latin typeface="Georgia" pitchFamily="18" charset="0"/>
              </a:rPr>
              <a:t>Pytel pylu nesla pýcha,</a:t>
            </a:r>
          </a:p>
          <a:p>
            <a:pPr algn="ctr">
              <a:buNone/>
            </a:pPr>
            <a:r>
              <a:rPr lang="cs-CZ" sz="3600" dirty="0" smtClean="0">
                <a:latin typeface="Georgia" pitchFamily="18" charset="0"/>
              </a:rPr>
              <a:t>měla pyšný pysk,</a:t>
            </a:r>
          </a:p>
          <a:p>
            <a:pPr algn="ctr">
              <a:buNone/>
            </a:pPr>
            <a:r>
              <a:rPr lang="cs-CZ" sz="3600" dirty="0" smtClean="0">
                <a:latin typeface="Georgia" pitchFamily="18" charset="0"/>
              </a:rPr>
              <a:t>klopýtla a za to pyká,</a:t>
            </a:r>
          </a:p>
          <a:p>
            <a:pPr algn="ctr">
              <a:buNone/>
            </a:pPr>
            <a:r>
              <a:rPr lang="cs-CZ" sz="3600" dirty="0" smtClean="0">
                <a:latin typeface="Georgia" pitchFamily="18" charset="0"/>
              </a:rPr>
              <a:t>teď zpytuje zisk.</a:t>
            </a:r>
          </a:p>
          <a:p>
            <a:pPr algn="ctr">
              <a:buNone/>
            </a:pPr>
            <a:r>
              <a:rPr lang="cs-CZ" sz="3600" dirty="0" smtClean="0">
                <a:latin typeface="Georgia" pitchFamily="18" charset="0"/>
              </a:rPr>
              <a:t>Kůň klopýtl o slepýše, </a:t>
            </a:r>
          </a:p>
          <a:p>
            <a:pPr algn="ctr">
              <a:buNone/>
            </a:pPr>
            <a:r>
              <a:rPr lang="cs-CZ" sz="3600" dirty="0" smtClean="0">
                <a:latin typeface="Georgia" pitchFamily="18" charset="0"/>
              </a:rPr>
              <a:t>třpytí se mu kopyto,</a:t>
            </a:r>
          </a:p>
          <a:p>
            <a:pPr algn="ctr">
              <a:buNone/>
            </a:pPr>
            <a:r>
              <a:rPr lang="cs-CZ" sz="3600" dirty="0">
                <a:latin typeface="Georgia" pitchFamily="18" charset="0"/>
              </a:rPr>
              <a:t>p</a:t>
            </a:r>
            <a:r>
              <a:rPr lang="cs-CZ" sz="3600" dirty="0" smtClean="0">
                <a:latin typeface="Georgia" pitchFamily="18" charset="0"/>
              </a:rPr>
              <a:t>ýr se pýří, čepýří se</a:t>
            </a:r>
          </a:p>
          <a:p>
            <a:pPr algn="ctr">
              <a:buNone/>
            </a:pPr>
            <a:r>
              <a:rPr lang="cs-CZ" sz="3600" dirty="0" smtClean="0">
                <a:latin typeface="Georgia" pitchFamily="18" charset="0"/>
              </a:rPr>
              <a:t>a netopýr soudí to.</a:t>
            </a:r>
          </a:p>
          <a:p>
            <a:pPr algn="ctr">
              <a:buNone/>
            </a:pPr>
            <a:endParaRPr lang="cs-CZ" sz="3600" dirty="0">
              <a:latin typeface="Georgia" pitchFamily="18" charset="0"/>
            </a:endParaRPr>
          </a:p>
          <a:p>
            <a:pPr algn="ctr">
              <a:buNone/>
            </a:pPr>
            <a:endParaRPr lang="cs-CZ" sz="3600" dirty="0">
              <a:latin typeface="Georgia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14282" y="5715017"/>
            <a:ext cx="85011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2800" dirty="0" smtClean="0">
                <a:latin typeface="Georgia" pitchFamily="18" charset="0"/>
              </a:rPr>
              <a:t>               Podtrhni</a:t>
            </a:r>
            <a:r>
              <a:rPr lang="cs-CZ" sz="2800" dirty="0" smtClean="0">
                <a:solidFill>
                  <a:srgbClr val="00B050"/>
                </a:solidFill>
                <a:latin typeface="Georgia" pitchFamily="18" charset="0"/>
              </a:rPr>
              <a:t>  </a:t>
            </a:r>
            <a:r>
              <a:rPr lang="cs-CZ" sz="2800" dirty="0" smtClean="0">
                <a:solidFill>
                  <a:srgbClr val="00B0F0"/>
                </a:solidFill>
                <a:latin typeface="Georgia" pitchFamily="18" charset="0"/>
              </a:rPr>
              <a:t>MODŘE</a:t>
            </a:r>
            <a:r>
              <a:rPr lang="cs-CZ" sz="2800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cs-CZ" sz="2800" dirty="0">
                <a:latin typeface="Georgia" pitchFamily="18" charset="0"/>
              </a:rPr>
              <a:t>vyjmenovaná slova po </a:t>
            </a:r>
            <a:r>
              <a:rPr lang="cs-CZ" sz="2800" dirty="0" smtClean="0">
                <a:latin typeface="Georgia" pitchFamily="18" charset="0"/>
              </a:rPr>
              <a:t>P.  </a:t>
            </a:r>
            <a:endParaRPr lang="cs-CZ" sz="2800" dirty="0">
              <a:latin typeface="Georgia" pitchFamily="18" charset="0"/>
            </a:endParaRPr>
          </a:p>
          <a:p>
            <a:pPr>
              <a:defRPr/>
            </a:pPr>
            <a:r>
              <a:rPr lang="cs-CZ" sz="2800" dirty="0">
                <a:latin typeface="Georgia" pitchFamily="18" charset="0"/>
              </a:rPr>
              <a:t>                 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643578"/>
            <a:ext cx="9620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C00000"/>
                </a:solidFill>
              </a:rPr>
              <a:t>Význam vyjmenovaných slov: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>
          <a:xfrm>
            <a:off x="457200" y="4071942"/>
            <a:ext cx="4186238" cy="2500330"/>
          </a:xfrm>
        </p:spPr>
        <p:txBody>
          <a:bodyPr>
            <a:noAutofit/>
          </a:bodyPr>
          <a:lstStyle/>
          <a:p>
            <a:r>
              <a:rPr lang="cs-CZ" sz="3200" dirty="0" smtClean="0">
                <a:latin typeface="Georgia" pitchFamily="18" charset="0"/>
              </a:rPr>
              <a:t>p</a:t>
            </a:r>
            <a:r>
              <a:rPr lang="cs-CZ" sz="3200" dirty="0" smtClean="0">
                <a:solidFill>
                  <a:srgbClr val="FF0000"/>
                </a:solidFill>
                <a:latin typeface="Georgia" pitchFamily="18" charset="0"/>
              </a:rPr>
              <a:t>y</a:t>
            </a:r>
            <a:r>
              <a:rPr lang="cs-CZ" sz="3200" dirty="0" smtClean="0">
                <a:latin typeface="Georgia" pitchFamily="18" charset="0"/>
              </a:rPr>
              <a:t>šný, p</a:t>
            </a:r>
            <a:r>
              <a:rPr lang="cs-CZ" sz="3200" dirty="0" smtClean="0">
                <a:solidFill>
                  <a:srgbClr val="FF0000"/>
                </a:solidFill>
                <a:latin typeface="Georgia" pitchFamily="18" charset="0"/>
              </a:rPr>
              <a:t>y</a:t>
            </a:r>
            <a:r>
              <a:rPr lang="cs-CZ" sz="3200" dirty="0" smtClean="0">
                <a:latin typeface="Georgia" pitchFamily="18" charset="0"/>
              </a:rPr>
              <a:t>šně</a:t>
            </a:r>
          </a:p>
          <a:p>
            <a:r>
              <a:rPr lang="cs-CZ" sz="3200" dirty="0" smtClean="0">
                <a:latin typeface="Georgia" pitchFamily="18" charset="0"/>
              </a:rPr>
              <a:t>p</a:t>
            </a:r>
            <a:r>
              <a:rPr lang="cs-CZ" sz="3200" dirty="0" smtClean="0">
                <a:solidFill>
                  <a:srgbClr val="FF0000"/>
                </a:solidFill>
                <a:latin typeface="Georgia" pitchFamily="18" charset="0"/>
              </a:rPr>
              <a:t>y</a:t>
            </a:r>
            <a:r>
              <a:rPr lang="cs-CZ" sz="3200" dirty="0" smtClean="0">
                <a:latin typeface="Georgia" pitchFamily="18" charset="0"/>
              </a:rPr>
              <a:t>šnit se</a:t>
            </a:r>
          </a:p>
          <a:p>
            <a:r>
              <a:rPr lang="cs-CZ" sz="3200" dirty="0" smtClean="0">
                <a:latin typeface="Georgia" pitchFamily="18" charset="0"/>
              </a:rPr>
              <a:t>přep</a:t>
            </a:r>
            <a:r>
              <a:rPr lang="cs-CZ" sz="3200" dirty="0" smtClean="0">
                <a:solidFill>
                  <a:srgbClr val="FF0000"/>
                </a:solidFill>
                <a:latin typeface="Georgia" pitchFamily="18" charset="0"/>
              </a:rPr>
              <a:t>y</a:t>
            </a:r>
            <a:r>
              <a:rPr lang="cs-CZ" sz="3200" dirty="0" smtClean="0">
                <a:latin typeface="Georgia" pitchFamily="18" charset="0"/>
              </a:rPr>
              <a:t>ch,přep</a:t>
            </a:r>
            <a:r>
              <a:rPr lang="cs-CZ" sz="3200" dirty="0" smtClean="0">
                <a:solidFill>
                  <a:srgbClr val="FF0000"/>
                </a:solidFill>
                <a:latin typeface="Georgia" pitchFamily="18" charset="0"/>
              </a:rPr>
              <a:t>y</a:t>
            </a:r>
            <a:r>
              <a:rPr lang="cs-CZ" sz="3200" dirty="0" smtClean="0">
                <a:latin typeface="Georgia" pitchFamily="18" charset="0"/>
              </a:rPr>
              <a:t>chový</a:t>
            </a:r>
          </a:p>
          <a:p>
            <a:r>
              <a:rPr lang="cs-CZ" sz="3200" dirty="0" smtClean="0">
                <a:latin typeface="Georgia" pitchFamily="18" charset="0"/>
              </a:rPr>
              <a:t>p</a:t>
            </a:r>
            <a:r>
              <a:rPr lang="cs-CZ" sz="3200" dirty="0" smtClean="0">
                <a:solidFill>
                  <a:srgbClr val="FF0000"/>
                </a:solidFill>
                <a:latin typeface="Georgia" pitchFamily="18" charset="0"/>
              </a:rPr>
              <a:t>ý</a:t>
            </a:r>
            <a:r>
              <a:rPr lang="cs-CZ" sz="3200" dirty="0" smtClean="0">
                <a:latin typeface="Georgia" pitchFamily="18" charset="0"/>
              </a:rPr>
              <a:t>chavka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4500562" y="3357562"/>
            <a:ext cx="4286248" cy="25542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>
                <a:solidFill>
                  <a:srgbClr val="FF0000"/>
                </a:solidFill>
                <a:latin typeface="Georgia" pitchFamily="18" charset="0"/>
              </a:rPr>
              <a:t>POZOR!!</a:t>
            </a:r>
          </a:p>
          <a:p>
            <a:pPr>
              <a:buNone/>
            </a:pPr>
            <a:r>
              <a:rPr lang="cs-CZ" sz="2400" dirty="0" smtClean="0">
                <a:latin typeface="Georgia" pitchFamily="18" charset="0"/>
              </a:rPr>
              <a:t>p</a:t>
            </a:r>
            <a:r>
              <a:rPr lang="cs-CZ" sz="2400" dirty="0" smtClean="0">
                <a:solidFill>
                  <a:srgbClr val="FF0000"/>
                </a:solidFill>
                <a:latin typeface="Georgia" pitchFamily="18" charset="0"/>
              </a:rPr>
              <a:t>ý</a:t>
            </a:r>
            <a:r>
              <a:rPr lang="cs-CZ" sz="2400" dirty="0" smtClean="0">
                <a:latin typeface="Georgia" pitchFamily="18" charset="0"/>
              </a:rPr>
              <a:t>cha (vlastnost) x p</a:t>
            </a:r>
            <a:r>
              <a:rPr lang="cs-CZ" sz="2400" dirty="0" smtClean="0">
                <a:solidFill>
                  <a:srgbClr val="FF0000"/>
                </a:solidFill>
                <a:latin typeface="Georgia" pitchFamily="18" charset="0"/>
              </a:rPr>
              <a:t>í</a:t>
            </a:r>
            <a:r>
              <a:rPr lang="cs-CZ" sz="2400" dirty="0" smtClean="0">
                <a:latin typeface="Georgia" pitchFamily="18" charset="0"/>
              </a:rPr>
              <a:t>chá (trn)</a:t>
            </a:r>
            <a:endParaRPr lang="cs-CZ" sz="2400" dirty="0">
              <a:latin typeface="Georgia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285860"/>
            <a:ext cx="192882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ovéPole 7"/>
          <p:cNvSpPr txBox="1"/>
          <p:nvPr/>
        </p:nvSpPr>
        <p:spPr>
          <a:xfrm>
            <a:off x="2786050" y="1428736"/>
            <a:ext cx="5000660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latin typeface="Georgia" pitchFamily="18" charset="0"/>
              </a:rPr>
              <a:t>Povýšenost, hrdost, vysoké sebevědomí</a:t>
            </a:r>
            <a:endParaRPr lang="cs-CZ" sz="4000" dirty="0">
              <a:latin typeface="Georgia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57158" y="3357562"/>
            <a:ext cx="342902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3600" dirty="0" smtClean="0">
                <a:latin typeface="Georgia" pitchFamily="18" charset="0"/>
              </a:rPr>
              <a:t>Slova příbuzná</a:t>
            </a:r>
            <a:endParaRPr lang="cs-CZ" sz="3600" dirty="0">
              <a:latin typeface="Georgia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8" grpId="0" animBg="1"/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28596" y="2714620"/>
            <a:ext cx="8229600" cy="4143380"/>
          </a:xfrm>
        </p:spPr>
        <p:txBody>
          <a:bodyPr>
            <a:noAutofit/>
          </a:bodyPr>
          <a:lstStyle/>
          <a:p>
            <a:r>
              <a:rPr lang="cs-CZ" sz="3600" dirty="0" smtClean="0">
                <a:latin typeface="Georgia" pitchFamily="18" charset="0"/>
              </a:rPr>
              <a:t>p</a:t>
            </a:r>
            <a:r>
              <a:rPr lang="cs-CZ" sz="3600" dirty="0" smtClean="0">
                <a:solidFill>
                  <a:srgbClr val="FF0000"/>
                </a:solidFill>
                <a:latin typeface="Georgia" pitchFamily="18" charset="0"/>
              </a:rPr>
              <a:t>y</a:t>
            </a:r>
            <a:r>
              <a:rPr lang="cs-CZ" sz="3600" dirty="0" smtClean="0">
                <a:latin typeface="Georgia" pitchFamily="18" charset="0"/>
              </a:rPr>
              <a:t>tlík</a:t>
            </a:r>
          </a:p>
          <a:p>
            <a:r>
              <a:rPr lang="cs-CZ" sz="3600" dirty="0" smtClean="0">
                <a:latin typeface="Georgia" pitchFamily="18" charset="0"/>
              </a:rPr>
              <a:t>p</a:t>
            </a:r>
            <a:r>
              <a:rPr lang="cs-CZ" sz="3600" dirty="0" smtClean="0">
                <a:solidFill>
                  <a:srgbClr val="FF0000"/>
                </a:solidFill>
                <a:latin typeface="Georgia" pitchFamily="18" charset="0"/>
              </a:rPr>
              <a:t>y</a:t>
            </a:r>
            <a:r>
              <a:rPr lang="cs-CZ" sz="3600" dirty="0" smtClean="0">
                <a:latin typeface="Georgia" pitchFamily="18" charset="0"/>
              </a:rPr>
              <a:t>tlíček</a:t>
            </a:r>
          </a:p>
          <a:p>
            <a:r>
              <a:rPr lang="cs-CZ" sz="3600" dirty="0" smtClean="0">
                <a:latin typeface="Georgia" pitchFamily="18" charset="0"/>
              </a:rPr>
              <a:t>p</a:t>
            </a:r>
            <a:r>
              <a:rPr lang="cs-CZ" sz="3600" dirty="0" smtClean="0">
                <a:solidFill>
                  <a:srgbClr val="FF0000"/>
                </a:solidFill>
                <a:latin typeface="Georgia" pitchFamily="18" charset="0"/>
              </a:rPr>
              <a:t>y</a:t>
            </a:r>
            <a:r>
              <a:rPr lang="cs-CZ" sz="3600" dirty="0" smtClean="0">
                <a:latin typeface="Georgia" pitchFamily="18" charset="0"/>
              </a:rPr>
              <a:t>tlovina</a:t>
            </a:r>
          </a:p>
          <a:p>
            <a:r>
              <a:rPr lang="cs-CZ" sz="3600" dirty="0" smtClean="0">
                <a:latin typeface="Georgia" pitchFamily="18" charset="0"/>
              </a:rPr>
              <a:t>p</a:t>
            </a:r>
            <a:r>
              <a:rPr lang="cs-CZ" sz="3600" dirty="0" smtClean="0">
                <a:solidFill>
                  <a:srgbClr val="FF0000"/>
                </a:solidFill>
                <a:latin typeface="Georgia" pitchFamily="18" charset="0"/>
              </a:rPr>
              <a:t>y</a:t>
            </a:r>
            <a:r>
              <a:rPr lang="cs-CZ" sz="3600" dirty="0" smtClean="0">
                <a:latin typeface="Georgia" pitchFamily="18" charset="0"/>
              </a:rPr>
              <a:t>tlák</a:t>
            </a:r>
          </a:p>
          <a:p>
            <a:r>
              <a:rPr lang="cs-CZ" sz="3600" dirty="0" smtClean="0">
                <a:latin typeface="Georgia" pitchFamily="18" charset="0"/>
              </a:rPr>
              <a:t>p</a:t>
            </a:r>
            <a:r>
              <a:rPr lang="cs-CZ" sz="3600" dirty="0" smtClean="0">
                <a:solidFill>
                  <a:srgbClr val="FF0000"/>
                </a:solidFill>
                <a:latin typeface="Georgia" pitchFamily="18" charset="0"/>
              </a:rPr>
              <a:t>y</a:t>
            </a:r>
            <a:r>
              <a:rPr lang="cs-CZ" sz="3600" dirty="0" smtClean="0">
                <a:latin typeface="Georgia" pitchFamily="18" charset="0"/>
              </a:rPr>
              <a:t>tlačit</a:t>
            </a:r>
          </a:p>
          <a:p>
            <a:r>
              <a:rPr lang="cs-CZ" sz="3600" dirty="0" smtClean="0">
                <a:latin typeface="Georgia" pitchFamily="18" charset="0"/>
              </a:rPr>
              <a:t>strašp</a:t>
            </a:r>
            <a:r>
              <a:rPr lang="cs-CZ" sz="3600" dirty="0" smtClean="0">
                <a:solidFill>
                  <a:srgbClr val="FF0000"/>
                </a:solidFill>
                <a:latin typeface="Georgia" pitchFamily="18" charset="0"/>
              </a:rPr>
              <a:t>y</a:t>
            </a:r>
            <a:r>
              <a:rPr lang="cs-CZ" sz="3600" dirty="0" smtClean="0">
                <a:latin typeface="Georgia" pitchFamily="18" charset="0"/>
              </a:rPr>
              <a:t>tel</a:t>
            </a:r>
            <a:endParaRPr lang="cs-CZ" sz="3600" dirty="0">
              <a:latin typeface="Georgia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857496"/>
            <a:ext cx="3005142" cy="3005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ovéPole 7"/>
          <p:cNvSpPr txBox="1"/>
          <p:nvPr/>
        </p:nvSpPr>
        <p:spPr>
          <a:xfrm>
            <a:off x="2214546" y="357166"/>
            <a:ext cx="4714908" cy="14465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400" dirty="0" smtClean="0">
                <a:latin typeface="Georgia" pitchFamily="18" charset="0"/>
              </a:rPr>
              <a:t>Obal na sypký či jiný materiál</a:t>
            </a:r>
            <a:endParaRPr lang="cs-CZ" sz="4400" dirty="0">
              <a:latin typeface="Georgia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57158" y="2000240"/>
            <a:ext cx="342902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3600" dirty="0" smtClean="0">
                <a:latin typeface="Georgia" pitchFamily="18" charset="0"/>
              </a:rPr>
              <a:t>Slova příbuzná</a:t>
            </a:r>
            <a:endParaRPr lang="cs-CZ" sz="3600" dirty="0">
              <a:latin typeface="Georgia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357158" y="3429000"/>
            <a:ext cx="4038600" cy="3071834"/>
          </a:xfrm>
        </p:spPr>
        <p:txBody>
          <a:bodyPr>
            <a:normAutofit/>
          </a:bodyPr>
          <a:lstStyle/>
          <a:p>
            <a:r>
              <a:rPr lang="cs-CZ" sz="3600" dirty="0" smtClean="0">
                <a:latin typeface="Georgia" pitchFamily="18" charset="0"/>
              </a:rPr>
              <a:t>p</a:t>
            </a:r>
            <a:r>
              <a:rPr lang="cs-CZ" sz="3600" dirty="0" smtClean="0">
                <a:solidFill>
                  <a:srgbClr val="FF0000"/>
                </a:solidFill>
                <a:latin typeface="Georgia" pitchFamily="18" charset="0"/>
              </a:rPr>
              <a:t>y</a:t>
            </a:r>
            <a:r>
              <a:rPr lang="cs-CZ" sz="3600" dirty="0" smtClean="0">
                <a:latin typeface="Georgia" pitchFamily="18" charset="0"/>
              </a:rPr>
              <a:t>skatý</a:t>
            </a:r>
          </a:p>
          <a:p>
            <a:r>
              <a:rPr lang="cs-CZ" sz="3600" dirty="0" smtClean="0">
                <a:latin typeface="Georgia" pitchFamily="18" charset="0"/>
              </a:rPr>
              <a:t>ptakop</a:t>
            </a:r>
            <a:r>
              <a:rPr lang="cs-CZ" sz="3600" dirty="0" smtClean="0">
                <a:solidFill>
                  <a:srgbClr val="FF0000"/>
                </a:solidFill>
                <a:latin typeface="Georgia" pitchFamily="18" charset="0"/>
              </a:rPr>
              <a:t>y</a:t>
            </a:r>
            <a:r>
              <a:rPr lang="cs-CZ" sz="3600" dirty="0" smtClean="0">
                <a:latin typeface="Georgia" pitchFamily="18" charset="0"/>
              </a:rPr>
              <a:t>sk</a:t>
            </a:r>
          </a:p>
          <a:p>
            <a:r>
              <a:rPr lang="cs-CZ" sz="3600" dirty="0" smtClean="0">
                <a:latin typeface="Georgia" pitchFamily="18" charset="0"/>
              </a:rPr>
              <a:t>p</a:t>
            </a:r>
            <a:r>
              <a:rPr lang="cs-CZ" sz="3600" dirty="0" smtClean="0">
                <a:solidFill>
                  <a:srgbClr val="FF0000"/>
                </a:solidFill>
                <a:latin typeface="Georgia" pitchFamily="18" charset="0"/>
              </a:rPr>
              <a:t>y</a:t>
            </a:r>
            <a:r>
              <a:rPr lang="cs-CZ" sz="3600" dirty="0" smtClean="0">
                <a:latin typeface="Georgia" pitchFamily="18" charset="0"/>
              </a:rPr>
              <a:t>skovat</a:t>
            </a:r>
          </a:p>
          <a:p>
            <a:r>
              <a:rPr lang="cs-CZ" sz="3600" dirty="0" smtClean="0">
                <a:latin typeface="Georgia" pitchFamily="18" charset="0"/>
              </a:rPr>
              <a:t>p</a:t>
            </a:r>
            <a:r>
              <a:rPr lang="cs-CZ" sz="3600" dirty="0" smtClean="0">
                <a:solidFill>
                  <a:srgbClr val="FF0000"/>
                </a:solidFill>
                <a:latin typeface="Georgia" pitchFamily="18" charset="0"/>
              </a:rPr>
              <a:t>y</a:t>
            </a:r>
            <a:r>
              <a:rPr lang="cs-CZ" sz="3600" dirty="0" smtClean="0">
                <a:latin typeface="Georgia" pitchFamily="18" charset="0"/>
              </a:rPr>
              <a:t>skoun</a:t>
            </a:r>
            <a:endParaRPr lang="cs-CZ" sz="3600" dirty="0">
              <a:latin typeface="Georgia" pitchFamily="18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4000496" y="3286124"/>
            <a:ext cx="5357850" cy="3768733"/>
          </a:xfrm>
        </p:spPr>
        <p:txBody>
          <a:bodyPr/>
          <a:lstStyle/>
          <a:p>
            <a:pPr>
              <a:buNone/>
            </a:pPr>
            <a:r>
              <a:rPr lang="cs-CZ" b="1" dirty="0" smtClean="0">
                <a:solidFill>
                  <a:srgbClr val="FF0000"/>
                </a:solidFill>
                <a:latin typeface="Georgia" pitchFamily="18" charset="0"/>
              </a:rPr>
              <a:t>POZOR!!</a:t>
            </a:r>
          </a:p>
          <a:p>
            <a:pPr>
              <a:buNone/>
            </a:pPr>
            <a:r>
              <a:rPr lang="cs-CZ" sz="2400" dirty="0" smtClean="0">
                <a:latin typeface="Georgia" pitchFamily="18" charset="0"/>
              </a:rPr>
              <a:t>na p</a:t>
            </a:r>
            <a:r>
              <a:rPr lang="cs-CZ" sz="2400" dirty="0" smtClean="0">
                <a:solidFill>
                  <a:srgbClr val="FF0000"/>
                </a:solidFill>
                <a:latin typeface="Georgia" pitchFamily="18" charset="0"/>
              </a:rPr>
              <a:t>y</a:t>
            </a:r>
            <a:r>
              <a:rPr lang="cs-CZ" sz="2400" dirty="0" smtClean="0">
                <a:latin typeface="Georgia" pitchFamily="18" charset="0"/>
              </a:rPr>
              <a:t>sku (pusa zvířete) x na p</a:t>
            </a:r>
            <a:r>
              <a:rPr lang="cs-CZ" sz="2400" dirty="0" smtClean="0">
                <a:solidFill>
                  <a:srgbClr val="FF0000"/>
                </a:solidFill>
                <a:latin typeface="Georgia" pitchFamily="18" charset="0"/>
              </a:rPr>
              <a:t>í</a:t>
            </a:r>
            <a:r>
              <a:rPr lang="cs-CZ" sz="2400" dirty="0" smtClean="0">
                <a:latin typeface="Georgia" pitchFamily="18" charset="0"/>
              </a:rPr>
              <a:t>sku</a:t>
            </a:r>
            <a:endParaRPr lang="cs-CZ" sz="2400" dirty="0">
              <a:latin typeface="Georgia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85728"/>
            <a:ext cx="2147886" cy="214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ovéPole 7"/>
          <p:cNvSpPr txBox="1"/>
          <p:nvPr/>
        </p:nvSpPr>
        <p:spPr>
          <a:xfrm>
            <a:off x="3000364" y="428604"/>
            <a:ext cx="4214842" cy="14465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400" dirty="0" smtClean="0">
                <a:latin typeface="Georgia" pitchFamily="18" charset="0"/>
              </a:rPr>
              <a:t>Část úst nebo tlamy, ret</a:t>
            </a:r>
            <a:endParaRPr lang="cs-CZ" sz="4400" dirty="0">
              <a:latin typeface="Georgia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57158" y="2571744"/>
            <a:ext cx="342902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3600" dirty="0" smtClean="0">
                <a:latin typeface="Georgia" pitchFamily="18" charset="0"/>
              </a:rPr>
              <a:t>Slova příbuzná</a:t>
            </a:r>
            <a:endParaRPr lang="cs-CZ" sz="3600" dirty="0">
              <a:latin typeface="Georgia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8" grpId="0" animBg="1"/>
      <p:bldP spid="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3357562"/>
            <a:ext cx="8229600" cy="2768601"/>
          </a:xfrm>
        </p:spPr>
        <p:txBody>
          <a:bodyPr>
            <a:normAutofit/>
          </a:bodyPr>
          <a:lstStyle/>
          <a:p>
            <a:r>
              <a:rPr lang="cs-CZ" sz="4000" dirty="0" smtClean="0">
                <a:latin typeface="Georgia" pitchFamily="18" charset="0"/>
              </a:rPr>
              <a:t>netop</a:t>
            </a:r>
            <a:r>
              <a:rPr lang="cs-CZ" sz="4000" dirty="0" smtClean="0">
                <a:solidFill>
                  <a:srgbClr val="FF0000"/>
                </a:solidFill>
                <a:latin typeface="Georgia" pitchFamily="18" charset="0"/>
              </a:rPr>
              <a:t>ý</a:t>
            </a:r>
            <a:r>
              <a:rPr lang="cs-CZ" sz="4000" dirty="0" smtClean="0">
                <a:latin typeface="Georgia" pitchFamily="18" charset="0"/>
              </a:rPr>
              <a:t>ří</a:t>
            </a:r>
          </a:p>
          <a:p>
            <a:r>
              <a:rPr lang="cs-CZ" sz="4000" dirty="0" smtClean="0">
                <a:latin typeface="Georgia" pitchFamily="18" charset="0"/>
              </a:rPr>
              <a:t>netop</a:t>
            </a:r>
            <a:r>
              <a:rPr lang="cs-CZ" sz="4000" dirty="0" smtClean="0">
                <a:solidFill>
                  <a:srgbClr val="FF0000"/>
                </a:solidFill>
                <a:latin typeface="Georgia" pitchFamily="18" charset="0"/>
              </a:rPr>
              <a:t>ý</a:t>
            </a:r>
            <a:r>
              <a:rPr lang="cs-CZ" sz="4000" dirty="0" smtClean="0">
                <a:latin typeface="Georgia" pitchFamily="18" charset="0"/>
              </a:rPr>
              <a:t>rek</a:t>
            </a:r>
            <a:endParaRPr lang="cs-CZ" sz="4000" dirty="0">
              <a:latin typeface="Georg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857496"/>
            <a:ext cx="300039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ovéPole 7"/>
          <p:cNvSpPr txBox="1"/>
          <p:nvPr/>
        </p:nvSpPr>
        <p:spPr>
          <a:xfrm>
            <a:off x="2357422" y="500042"/>
            <a:ext cx="4929222" cy="14465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400" dirty="0" smtClean="0">
                <a:latin typeface="Georgia" pitchFamily="18" charset="0"/>
              </a:rPr>
              <a:t>Malý létající hmyzožravý savec</a:t>
            </a:r>
            <a:endParaRPr lang="cs-CZ" sz="4400" dirty="0">
              <a:latin typeface="Georgia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57158" y="2214554"/>
            <a:ext cx="342902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3600" dirty="0" smtClean="0">
                <a:latin typeface="Georgia" pitchFamily="18" charset="0"/>
              </a:rPr>
              <a:t>Slova příbuzná</a:t>
            </a:r>
            <a:endParaRPr lang="cs-CZ" sz="3600" dirty="0">
              <a:latin typeface="Georgia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animBg="1"/>
      <p:bldP spid="8" grpId="1" animBg="1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484</Words>
  <Application>Microsoft Office PowerPoint</Application>
  <PresentationFormat>Předvádění na obrazovce (4:3)</PresentationFormat>
  <Paragraphs>147</Paragraphs>
  <Slides>22</Slides>
  <Notes>0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Motiv sady Office</vt:lpstr>
      <vt:lpstr>Snímek 1</vt:lpstr>
      <vt:lpstr>Snímek 2</vt:lpstr>
      <vt:lpstr>Snímek 3</vt:lpstr>
      <vt:lpstr>P</vt:lpstr>
      <vt:lpstr>Snímek 5</vt:lpstr>
      <vt:lpstr>Význam vyjmenovaných slov: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           Ve větách je nesprávné slovo, opravte ho a přísloví vysvětlete.</vt:lpstr>
      <vt:lpstr>Snímek 21</vt:lpstr>
      <vt:lpstr>ZDROJE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3 Martina</dc:creator>
  <cp:lastModifiedBy>3 Martina</cp:lastModifiedBy>
  <cp:revision>30</cp:revision>
  <dcterms:created xsi:type="dcterms:W3CDTF">2011-07-27T08:22:36Z</dcterms:created>
  <dcterms:modified xsi:type="dcterms:W3CDTF">2012-05-05T08:39:39Z</dcterms:modified>
</cp:coreProperties>
</file>