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</p:sldMasterIdLst>
  <p:notesMasterIdLst>
    <p:notesMasterId r:id="rId11"/>
  </p:notesMasterIdLst>
  <p:sldIdLst>
    <p:sldId id="256" r:id="rId3"/>
    <p:sldId id="264" r:id="rId4"/>
    <p:sldId id="263" r:id="rId5"/>
    <p:sldId id="258" r:id="rId6"/>
    <p:sldId id="262" r:id="rId7"/>
    <p:sldId id="260" r:id="rId8"/>
    <p:sldId id="261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99"/>
    <a:srgbClr val="3A75EA"/>
    <a:srgbClr val="3DD7E7"/>
    <a:srgbClr val="00CCFF"/>
    <a:srgbClr val="FFFF00"/>
    <a:srgbClr val="FFFF66"/>
    <a:srgbClr val="FF5050"/>
    <a:srgbClr val="FFCCCC"/>
    <a:srgbClr val="FF5A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941" autoAdjust="0"/>
  </p:normalViewPr>
  <p:slideViewPr>
    <p:cSldViewPr>
      <p:cViewPr varScale="1">
        <p:scale>
          <a:sx n="75" d="100"/>
          <a:sy n="75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9922-6CA9-499E-B2E8-19652ABCE51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38238-127C-408F-9D84-4E90AE62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00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i="0" dirty="0" smtClean="0"/>
              <a:t>Floating picture with curled corner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picture on the slide. </a:t>
            </a: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Format</a:t>
            </a:r>
            <a:r>
              <a:rPr lang="en-US" sz="1200" b="1" baseline="0" dirty="0" smtClean="0"/>
              <a:t> Picture</a:t>
            </a:r>
            <a:r>
              <a:rPr lang="en-US" sz="1200" b="1" dirty="0" smtClean="0"/>
              <a:t> </a:t>
            </a:r>
            <a:r>
              <a:rPr lang="en-US" sz="1200" dirty="0" smtClean="0"/>
              <a:t>dialog box</a:t>
            </a:r>
            <a:r>
              <a:rPr lang="en-US" sz="1200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3.77”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Picture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 </a:t>
            </a:r>
            <a:r>
              <a:rPr lang="en-US" sz="1200" baseline="0" dirty="0" smtClean="0"/>
              <a:t>group, click the down arrow under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Crop to Shape</a:t>
            </a:r>
            <a:r>
              <a:rPr lang="en-US" sz="1200" b="0" baseline="0" dirty="0" smtClean="0"/>
              <a:t>. U</a:t>
            </a:r>
            <a:r>
              <a:rPr lang="en-US" sz="1200" baseline="0" dirty="0" smtClean="0"/>
              <a:t>nder </a:t>
            </a:r>
            <a:r>
              <a:rPr lang="en-US" sz="1200" b="1" baseline="0" dirty="0" smtClean="0"/>
              <a:t>Rectangles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Snip Single Corner Rectangle</a:t>
            </a:r>
            <a:r>
              <a:rPr lang="en-US" sz="1200" b="0" baseline="0" dirty="0" smtClean="0"/>
              <a:t> (third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="0" baseline="0" dirty="0" smtClean="0"/>
              <a:t>click </a:t>
            </a:r>
            <a:r>
              <a:rPr lang="en-US" sz="1200" b="1" dirty="0" smtClean="0"/>
              <a:t>Right Triangle</a:t>
            </a:r>
            <a:r>
              <a:rPr lang="en-US" sz="1200" dirty="0" smtClean="0"/>
              <a:t> (first</a:t>
            </a:r>
            <a:r>
              <a:rPr lang="en-US" sz="1200" baseline="0" dirty="0" smtClean="0"/>
              <a:t> row, fourth option from the left). On the slide, drag to draw a right triangle.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triangle. </a:t>
            </a:r>
            <a:r>
              <a:rPr lang="en-US" sz="1200" dirty="0" smtClean="0"/>
              <a:t>Under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 the left pane,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135°</a:t>
            </a:r>
            <a:r>
              <a:rPr lang="en-US" sz="1200" dirty="0" smtClean="0"/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second stop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Black,</a:t>
            </a:r>
            <a:r>
              <a:rPr lang="en-US" sz="1200" b="1" baseline="0" dirty="0" smtClean="0"/>
              <a:t> Text 1, Lighter 35%</a:t>
            </a:r>
            <a:r>
              <a:rPr lang="en-US" sz="1200" b="0" baseline="0" dirty="0" smtClean="0"/>
              <a:t> (third row, second option from the left).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Shadow</a:t>
            </a:r>
            <a:r>
              <a:rPr lang="en-US" sz="1200" dirty="0" smtClean="0"/>
              <a:t> in the left pane.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Right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dirty="0" smtClean="0"/>
              <a:t>Select the picture.</a:t>
            </a:r>
            <a:r>
              <a:rPr lang="en-US" sz="1200" b="0" i="0" baseline="0" dirty="0" smtClean="0"/>
              <a:t> </a:t>
            </a:r>
            <a:r>
              <a:rPr lang="en-US" sz="1200" b="0" i="0" dirty="0" smtClean="0"/>
              <a:t>Drag the yellow diamond</a:t>
            </a:r>
            <a:r>
              <a:rPr lang="en-US" sz="1200" b="0" i="0" baseline="0" dirty="0" smtClean="0"/>
              <a:t> adjustment handle left or right to align the snipped corner with the top edge of the triangle. 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 launcher.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Rotation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Perspective Relaxed Moderately</a:t>
            </a:r>
            <a:r>
              <a:rPr lang="en-US" sz="1200" dirty="0" smtClean="0"/>
              <a:t> 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2.3°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338.5°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347.1°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60°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70°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104%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120°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35%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i="0" dirty="0" smtClean="0"/>
              <a:t>Floating picture with curled corner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picture on the slide. </a:t>
            </a: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Format</a:t>
            </a:r>
            <a:r>
              <a:rPr lang="en-US" sz="1200" b="1" baseline="0" dirty="0" smtClean="0"/>
              <a:t> Picture</a:t>
            </a:r>
            <a:r>
              <a:rPr lang="en-US" sz="1200" b="1" dirty="0" smtClean="0"/>
              <a:t> </a:t>
            </a:r>
            <a:r>
              <a:rPr lang="en-US" sz="1200" dirty="0" smtClean="0"/>
              <a:t>dialog box</a:t>
            </a:r>
            <a:r>
              <a:rPr lang="en-US" sz="1200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3.77”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Picture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 </a:t>
            </a:r>
            <a:r>
              <a:rPr lang="en-US" sz="1200" baseline="0" dirty="0" smtClean="0"/>
              <a:t>group, click the down arrow under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Crop to Shape</a:t>
            </a:r>
            <a:r>
              <a:rPr lang="en-US" sz="1200" b="0" baseline="0" dirty="0" smtClean="0"/>
              <a:t>. U</a:t>
            </a:r>
            <a:r>
              <a:rPr lang="en-US" sz="1200" baseline="0" dirty="0" smtClean="0"/>
              <a:t>nder </a:t>
            </a:r>
            <a:r>
              <a:rPr lang="en-US" sz="1200" b="1" baseline="0" dirty="0" smtClean="0"/>
              <a:t>Rectangles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Snip Single Corner Rectangle</a:t>
            </a:r>
            <a:r>
              <a:rPr lang="en-US" sz="1200" b="0" baseline="0" dirty="0" smtClean="0"/>
              <a:t> (third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="0" baseline="0" dirty="0" smtClean="0"/>
              <a:t>click </a:t>
            </a:r>
            <a:r>
              <a:rPr lang="en-US" sz="1200" b="1" dirty="0" smtClean="0"/>
              <a:t>Right Triangle</a:t>
            </a:r>
            <a:r>
              <a:rPr lang="en-US" sz="1200" dirty="0" smtClean="0"/>
              <a:t> (first</a:t>
            </a:r>
            <a:r>
              <a:rPr lang="en-US" sz="1200" baseline="0" dirty="0" smtClean="0"/>
              <a:t> row, fourth option from the left). On the slide, drag to draw a right triangle.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triangle. </a:t>
            </a:r>
            <a:r>
              <a:rPr lang="en-US" sz="1200" dirty="0" smtClean="0"/>
              <a:t>Under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 the left pane,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135°</a:t>
            </a:r>
            <a:r>
              <a:rPr lang="en-US" sz="1200" dirty="0" smtClean="0"/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second stop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Black,</a:t>
            </a:r>
            <a:r>
              <a:rPr lang="en-US" sz="1200" b="1" baseline="0" dirty="0" smtClean="0"/>
              <a:t> Text 1, Lighter 35%</a:t>
            </a:r>
            <a:r>
              <a:rPr lang="en-US" sz="1200" b="0" baseline="0" dirty="0" smtClean="0"/>
              <a:t> (third row, second option from the left).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Shadow</a:t>
            </a:r>
            <a:r>
              <a:rPr lang="en-US" sz="1200" dirty="0" smtClean="0"/>
              <a:t> in the left pane.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Right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dirty="0" smtClean="0"/>
              <a:t>Select the picture.</a:t>
            </a:r>
            <a:r>
              <a:rPr lang="en-US" sz="1200" b="0" i="0" baseline="0" dirty="0" smtClean="0"/>
              <a:t> </a:t>
            </a:r>
            <a:r>
              <a:rPr lang="en-US" sz="1200" b="0" i="0" dirty="0" smtClean="0"/>
              <a:t>Drag the yellow diamond</a:t>
            </a:r>
            <a:r>
              <a:rPr lang="en-US" sz="1200" b="0" i="0" baseline="0" dirty="0" smtClean="0"/>
              <a:t> adjustment handle left or right to align the snipped corner with the top edge of the triangle. 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 launcher.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Rotation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Perspective Relaxed Moderately</a:t>
            </a:r>
            <a:r>
              <a:rPr lang="en-US" sz="1200" dirty="0" smtClean="0"/>
              <a:t> 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2.3°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338.5°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347.1°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60°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70°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104%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120°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35%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i="0" dirty="0" smtClean="0"/>
              <a:t>Floating picture with curled corner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picture on the slide. </a:t>
            </a: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Format</a:t>
            </a:r>
            <a:r>
              <a:rPr lang="en-US" sz="1200" b="1" baseline="0" dirty="0" smtClean="0"/>
              <a:t> Picture</a:t>
            </a:r>
            <a:r>
              <a:rPr lang="en-US" sz="1200" b="1" dirty="0" smtClean="0"/>
              <a:t> </a:t>
            </a:r>
            <a:r>
              <a:rPr lang="en-US" sz="1200" dirty="0" smtClean="0"/>
              <a:t>dialog box</a:t>
            </a:r>
            <a:r>
              <a:rPr lang="en-US" sz="1200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3.77”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Picture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 </a:t>
            </a:r>
            <a:r>
              <a:rPr lang="en-US" sz="1200" baseline="0" dirty="0" smtClean="0"/>
              <a:t>group, click the down arrow under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Crop to Shape</a:t>
            </a:r>
            <a:r>
              <a:rPr lang="en-US" sz="1200" b="0" baseline="0" dirty="0" smtClean="0"/>
              <a:t>. U</a:t>
            </a:r>
            <a:r>
              <a:rPr lang="en-US" sz="1200" baseline="0" dirty="0" smtClean="0"/>
              <a:t>nder </a:t>
            </a:r>
            <a:r>
              <a:rPr lang="en-US" sz="1200" b="1" baseline="0" dirty="0" smtClean="0"/>
              <a:t>Rectangles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Snip Single Corner Rectangle</a:t>
            </a:r>
            <a:r>
              <a:rPr lang="en-US" sz="1200" b="0" baseline="0" dirty="0" smtClean="0"/>
              <a:t> (third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="0" baseline="0" dirty="0" smtClean="0"/>
              <a:t>click </a:t>
            </a:r>
            <a:r>
              <a:rPr lang="en-US" sz="1200" b="1" dirty="0" smtClean="0"/>
              <a:t>Right Triangle</a:t>
            </a:r>
            <a:r>
              <a:rPr lang="en-US" sz="1200" dirty="0" smtClean="0"/>
              <a:t> (first</a:t>
            </a:r>
            <a:r>
              <a:rPr lang="en-US" sz="1200" baseline="0" dirty="0" smtClean="0"/>
              <a:t> row, fourth option from the left). On the slide, drag to draw a right triangle.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triangle. </a:t>
            </a:r>
            <a:r>
              <a:rPr lang="en-US" sz="1200" dirty="0" smtClean="0"/>
              <a:t>Under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 the left pane,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135°</a:t>
            </a:r>
            <a:r>
              <a:rPr lang="en-US" sz="1200" dirty="0" smtClean="0"/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second stop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Black,</a:t>
            </a:r>
            <a:r>
              <a:rPr lang="en-US" sz="1200" b="1" baseline="0" dirty="0" smtClean="0"/>
              <a:t> Text 1, Lighter 35%</a:t>
            </a:r>
            <a:r>
              <a:rPr lang="en-US" sz="1200" b="0" baseline="0" dirty="0" smtClean="0"/>
              <a:t> (third row, second option from the left).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Shadow</a:t>
            </a:r>
            <a:r>
              <a:rPr lang="en-US" sz="1200" dirty="0" smtClean="0"/>
              <a:t> in the left pane.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Right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dirty="0" smtClean="0"/>
              <a:t>Select the picture.</a:t>
            </a:r>
            <a:r>
              <a:rPr lang="en-US" sz="1200" b="0" i="0" baseline="0" dirty="0" smtClean="0"/>
              <a:t> </a:t>
            </a:r>
            <a:r>
              <a:rPr lang="en-US" sz="1200" b="0" i="0" dirty="0" smtClean="0"/>
              <a:t>Drag the yellow diamond</a:t>
            </a:r>
            <a:r>
              <a:rPr lang="en-US" sz="1200" b="0" i="0" baseline="0" dirty="0" smtClean="0"/>
              <a:t> adjustment handle left or right to align the snipped corner with the top edge of the triangle. 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 launcher.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Rotation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Perspective Relaxed Moderately</a:t>
            </a:r>
            <a:r>
              <a:rPr lang="en-US" sz="1200" dirty="0" smtClean="0"/>
              <a:t> 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2.3°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338.5°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347.1°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60°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70°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104%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120°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35%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i="0" dirty="0" smtClean="0"/>
              <a:t>Floating picture with curled corner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picture on the slide. </a:t>
            </a: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Format</a:t>
            </a:r>
            <a:r>
              <a:rPr lang="en-US" sz="1200" b="1" baseline="0" dirty="0" smtClean="0"/>
              <a:t> Picture</a:t>
            </a:r>
            <a:r>
              <a:rPr lang="en-US" sz="1200" b="1" dirty="0" smtClean="0"/>
              <a:t> </a:t>
            </a:r>
            <a:r>
              <a:rPr lang="en-US" sz="1200" dirty="0" smtClean="0"/>
              <a:t>dialog box</a:t>
            </a:r>
            <a:r>
              <a:rPr lang="en-US" sz="1200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3.77”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Picture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 </a:t>
            </a:r>
            <a:r>
              <a:rPr lang="en-US" sz="1200" baseline="0" dirty="0" smtClean="0"/>
              <a:t>group, click the down arrow under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Crop to Shape</a:t>
            </a:r>
            <a:r>
              <a:rPr lang="en-US" sz="1200" b="0" baseline="0" dirty="0" smtClean="0"/>
              <a:t>. U</a:t>
            </a:r>
            <a:r>
              <a:rPr lang="en-US" sz="1200" baseline="0" dirty="0" smtClean="0"/>
              <a:t>nder </a:t>
            </a:r>
            <a:r>
              <a:rPr lang="en-US" sz="1200" b="1" baseline="0" dirty="0" smtClean="0"/>
              <a:t>Rectangles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Snip Single Corner Rectangle</a:t>
            </a:r>
            <a:r>
              <a:rPr lang="en-US" sz="1200" b="0" baseline="0" dirty="0" smtClean="0"/>
              <a:t> (third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="0" baseline="0" dirty="0" smtClean="0"/>
              <a:t>click </a:t>
            </a:r>
            <a:r>
              <a:rPr lang="en-US" sz="1200" b="1" dirty="0" smtClean="0"/>
              <a:t>Right Triangle</a:t>
            </a:r>
            <a:r>
              <a:rPr lang="en-US" sz="1200" dirty="0" smtClean="0"/>
              <a:t> (first</a:t>
            </a:r>
            <a:r>
              <a:rPr lang="en-US" sz="1200" baseline="0" dirty="0" smtClean="0"/>
              <a:t> row, fourth option from the left). On the slide, drag to draw a right triangle.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triangle. </a:t>
            </a:r>
            <a:r>
              <a:rPr lang="en-US" sz="1200" dirty="0" smtClean="0"/>
              <a:t>Under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 the left pane,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135°</a:t>
            </a:r>
            <a:r>
              <a:rPr lang="en-US" sz="1200" dirty="0" smtClean="0"/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second stop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Black,</a:t>
            </a:r>
            <a:r>
              <a:rPr lang="en-US" sz="1200" b="1" baseline="0" dirty="0" smtClean="0"/>
              <a:t> Text 1, Lighter 35%</a:t>
            </a:r>
            <a:r>
              <a:rPr lang="en-US" sz="1200" b="0" baseline="0" dirty="0" smtClean="0"/>
              <a:t> (third row, second option from the left).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Shadow</a:t>
            </a:r>
            <a:r>
              <a:rPr lang="en-US" sz="1200" dirty="0" smtClean="0"/>
              <a:t> in the left pane.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Right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dirty="0" smtClean="0"/>
              <a:t>Select the picture.</a:t>
            </a:r>
            <a:r>
              <a:rPr lang="en-US" sz="1200" b="0" i="0" baseline="0" dirty="0" smtClean="0"/>
              <a:t> </a:t>
            </a:r>
            <a:r>
              <a:rPr lang="en-US" sz="1200" b="0" i="0" dirty="0" smtClean="0"/>
              <a:t>Drag the yellow diamond</a:t>
            </a:r>
            <a:r>
              <a:rPr lang="en-US" sz="1200" b="0" i="0" baseline="0" dirty="0" smtClean="0"/>
              <a:t> adjustment handle left or right to align the snipped corner with the top edge of the triangle. 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 launcher.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Rotation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Perspective Relaxed Moderately</a:t>
            </a:r>
            <a:r>
              <a:rPr lang="en-US" sz="1200" dirty="0" smtClean="0"/>
              <a:t> 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2.3°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338.5°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347.1°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60°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70°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104%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120°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35%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i="0" dirty="0" smtClean="0"/>
              <a:t>Floating picture with curled corner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picture on the slide. </a:t>
            </a: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Format</a:t>
            </a:r>
            <a:r>
              <a:rPr lang="en-US" sz="1200" b="1" baseline="0" dirty="0" smtClean="0"/>
              <a:t> Picture</a:t>
            </a:r>
            <a:r>
              <a:rPr lang="en-US" sz="1200" b="1" dirty="0" smtClean="0"/>
              <a:t> </a:t>
            </a:r>
            <a:r>
              <a:rPr lang="en-US" sz="1200" dirty="0" smtClean="0"/>
              <a:t>dialog box</a:t>
            </a:r>
            <a:r>
              <a:rPr lang="en-US" sz="1200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3.77”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Picture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 </a:t>
            </a:r>
            <a:r>
              <a:rPr lang="en-US" sz="1200" baseline="0" dirty="0" smtClean="0"/>
              <a:t>group, click the down arrow under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Crop to Shape</a:t>
            </a:r>
            <a:r>
              <a:rPr lang="en-US" sz="1200" b="0" baseline="0" dirty="0" smtClean="0"/>
              <a:t>. U</a:t>
            </a:r>
            <a:r>
              <a:rPr lang="en-US" sz="1200" baseline="0" dirty="0" smtClean="0"/>
              <a:t>nder </a:t>
            </a:r>
            <a:r>
              <a:rPr lang="en-US" sz="1200" b="1" baseline="0" dirty="0" smtClean="0"/>
              <a:t>Rectangles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Snip Single Corner Rectangle</a:t>
            </a:r>
            <a:r>
              <a:rPr lang="en-US" sz="1200" b="0" baseline="0" dirty="0" smtClean="0"/>
              <a:t> (third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="0" baseline="0" dirty="0" smtClean="0"/>
              <a:t>click </a:t>
            </a:r>
            <a:r>
              <a:rPr lang="en-US" sz="1200" b="1" dirty="0" smtClean="0"/>
              <a:t>Right Triangle</a:t>
            </a:r>
            <a:r>
              <a:rPr lang="en-US" sz="1200" dirty="0" smtClean="0"/>
              <a:t> (first</a:t>
            </a:r>
            <a:r>
              <a:rPr lang="en-US" sz="1200" baseline="0" dirty="0" smtClean="0"/>
              <a:t> row, fourth option from the left). On the slide, drag to draw a right triangle.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triangle. </a:t>
            </a:r>
            <a:r>
              <a:rPr lang="en-US" sz="1200" dirty="0" smtClean="0"/>
              <a:t>Under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 the left pane,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135°</a:t>
            </a:r>
            <a:r>
              <a:rPr lang="en-US" sz="1200" dirty="0" smtClean="0"/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second stop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Black,</a:t>
            </a:r>
            <a:r>
              <a:rPr lang="en-US" sz="1200" b="1" baseline="0" dirty="0" smtClean="0"/>
              <a:t> Text 1, Lighter 35%</a:t>
            </a:r>
            <a:r>
              <a:rPr lang="en-US" sz="1200" b="0" baseline="0" dirty="0" smtClean="0"/>
              <a:t> (third row, second option from the left).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Shadow</a:t>
            </a:r>
            <a:r>
              <a:rPr lang="en-US" sz="1200" dirty="0" smtClean="0"/>
              <a:t> in the left pane.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Right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dirty="0" smtClean="0"/>
              <a:t>Select the picture.</a:t>
            </a:r>
            <a:r>
              <a:rPr lang="en-US" sz="1200" b="0" i="0" baseline="0" dirty="0" smtClean="0"/>
              <a:t> </a:t>
            </a:r>
            <a:r>
              <a:rPr lang="en-US" sz="1200" b="0" i="0" dirty="0" smtClean="0"/>
              <a:t>Drag the yellow diamond</a:t>
            </a:r>
            <a:r>
              <a:rPr lang="en-US" sz="1200" b="0" i="0" baseline="0" dirty="0" smtClean="0"/>
              <a:t> adjustment handle left or right to align the snipped corner with the top edge of the triangle. 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 launcher.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Rotation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Perspective Relaxed Moderately</a:t>
            </a:r>
            <a:r>
              <a:rPr lang="en-US" sz="1200" dirty="0" smtClean="0"/>
              <a:t> 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2.3°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338.5°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347.1°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60°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70°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104%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120°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35%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i="0" dirty="0" smtClean="0"/>
              <a:t>Floating picture with curled corner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picture on the slide. </a:t>
            </a: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Format</a:t>
            </a:r>
            <a:r>
              <a:rPr lang="en-US" sz="1200" b="1" baseline="0" dirty="0" smtClean="0"/>
              <a:t> Picture</a:t>
            </a:r>
            <a:r>
              <a:rPr lang="en-US" sz="1200" b="1" dirty="0" smtClean="0"/>
              <a:t> </a:t>
            </a:r>
            <a:r>
              <a:rPr lang="en-US" sz="1200" dirty="0" smtClean="0"/>
              <a:t>dialog box</a:t>
            </a:r>
            <a:r>
              <a:rPr lang="en-US" sz="1200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3.77”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Picture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 </a:t>
            </a:r>
            <a:r>
              <a:rPr lang="en-US" sz="1200" baseline="0" dirty="0" smtClean="0"/>
              <a:t>group, click the down arrow under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Crop to Shape</a:t>
            </a:r>
            <a:r>
              <a:rPr lang="en-US" sz="1200" b="0" baseline="0" dirty="0" smtClean="0"/>
              <a:t>. U</a:t>
            </a:r>
            <a:r>
              <a:rPr lang="en-US" sz="1200" baseline="0" dirty="0" smtClean="0"/>
              <a:t>nder </a:t>
            </a:r>
            <a:r>
              <a:rPr lang="en-US" sz="1200" b="1" baseline="0" dirty="0" smtClean="0"/>
              <a:t>Rectangles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Snip Single Corner Rectangle</a:t>
            </a:r>
            <a:r>
              <a:rPr lang="en-US" sz="1200" b="0" baseline="0" dirty="0" smtClean="0"/>
              <a:t> (third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="0" baseline="0" dirty="0" smtClean="0"/>
              <a:t>click </a:t>
            </a:r>
            <a:r>
              <a:rPr lang="en-US" sz="1200" b="1" dirty="0" smtClean="0"/>
              <a:t>Right Triangle</a:t>
            </a:r>
            <a:r>
              <a:rPr lang="en-US" sz="1200" dirty="0" smtClean="0"/>
              <a:t> (first</a:t>
            </a:r>
            <a:r>
              <a:rPr lang="en-US" sz="1200" baseline="0" dirty="0" smtClean="0"/>
              <a:t> row, fourth option from the left). On the slide, drag to draw a right triangle.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triangle. </a:t>
            </a:r>
            <a:r>
              <a:rPr lang="en-US" sz="1200" dirty="0" smtClean="0"/>
              <a:t>Under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 the left pane,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135°</a:t>
            </a:r>
            <a:r>
              <a:rPr lang="en-US" sz="1200" dirty="0" smtClean="0"/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second stop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Black,</a:t>
            </a:r>
            <a:r>
              <a:rPr lang="en-US" sz="1200" b="1" baseline="0" dirty="0" smtClean="0"/>
              <a:t> Text 1, Lighter 35%</a:t>
            </a:r>
            <a:r>
              <a:rPr lang="en-US" sz="1200" b="0" baseline="0" dirty="0" smtClean="0"/>
              <a:t> (third row, second option from the left).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Shadow</a:t>
            </a:r>
            <a:r>
              <a:rPr lang="en-US" sz="1200" dirty="0" smtClean="0"/>
              <a:t> in the left pane.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Right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dirty="0" smtClean="0"/>
              <a:t>Select the picture.</a:t>
            </a:r>
            <a:r>
              <a:rPr lang="en-US" sz="1200" b="0" i="0" baseline="0" dirty="0" smtClean="0"/>
              <a:t> </a:t>
            </a:r>
            <a:r>
              <a:rPr lang="en-US" sz="1200" b="0" i="0" dirty="0" smtClean="0"/>
              <a:t>Drag the yellow diamond</a:t>
            </a:r>
            <a:r>
              <a:rPr lang="en-US" sz="1200" b="0" i="0" baseline="0" dirty="0" smtClean="0"/>
              <a:t> adjustment handle left or right to align the snipped corner with the top edge of the triangle. 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 launcher.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Rotation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Perspective Relaxed Moderately</a:t>
            </a:r>
            <a:r>
              <a:rPr lang="en-US" sz="1200" dirty="0" smtClean="0"/>
              <a:t> 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2.3°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338.5°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347.1°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60°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70°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104%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120°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35%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i="0" dirty="0" smtClean="0"/>
              <a:t>Floating picture with curled corner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picture on the slide. </a:t>
            </a: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Format</a:t>
            </a:r>
            <a:r>
              <a:rPr lang="en-US" sz="1200" b="1" baseline="0" dirty="0" smtClean="0"/>
              <a:t> Picture</a:t>
            </a:r>
            <a:r>
              <a:rPr lang="en-US" sz="1200" b="1" dirty="0" smtClean="0"/>
              <a:t> </a:t>
            </a:r>
            <a:r>
              <a:rPr lang="en-US" sz="1200" dirty="0" smtClean="0"/>
              <a:t>dialog box</a:t>
            </a:r>
            <a:r>
              <a:rPr lang="en-US" sz="1200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3.77”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Picture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 </a:t>
            </a:r>
            <a:r>
              <a:rPr lang="en-US" sz="1200" baseline="0" dirty="0" smtClean="0"/>
              <a:t>group, click the down arrow under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Crop to Shape</a:t>
            </a:r>
            <a:r>
              <a:rPr lang="en-US" sz="1200" b="0" baseline="0" dirty="0" smtClean="0"/>
              <a:t>. U</a:t>
            </a:r>
            <a:r>
              <a:rPr lang="en-US" sz="1200" baseline="0" dirty="0" smtClean="0"/>
              <a:t>nder </a:t>
            </a:r>
            <a:r>
              <a:rPr lang="en-US" sz="1200" b="1" baseline="0" dirty="0" smtClean="0"/>
              <a:t>Rectangles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Snip Single Corner Rectangle</a:t>
            </a:r>
            <a:r>
              <a:rPr lang="en-US" sz="1200" b="0" baseline="0" dirty="0" smtClean="0"/>
              <a:t> (third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="0" baseline="0" dirty="0" smtClean="0"/>
              <a:t>click </a:t>
            </a:r>
            <a:r>
              <a:rPr lang="en-US" sz="1200" b="1" dirty="0" smtClean="0"/>
              <a:t>Right Triangle</a:t>
            </a:r>
            <a:r>
              <a:rPr lang="en-US" sz="1200" dirty="0" smtClean="0"/>
              <a:t> (first</a:t>
            </a:r>
            <a:r>
              <a:rPr lang="en-US" sz="1200" baseline="0" dirty="0" smtClean="0"/>
              <a:t> row, fourth option from the left). On the slide, drag to draw a right triangle.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triangle. </a:t>
            </a:r>
            <a:r>
              <a:rPr lang="en-US" sz="1200" dirty="0" smtClean="0"/>
              <a:t>Under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0.55”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 the left pane,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135°</a:t>
            </a:r>
            <a:r>
              <a:rPr lang="en-US" sz="1200" dirty="0" smtClean="0"/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second stop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Black,</a:t>
            </a:r>
            <a:r>
              <a:rPr lang="en-US" sz="1200" b="1" baseline="0" dirty="0" smtClean="0"/>
              <a:t> Text 1, Lighter 35%</a:t>
            </a:r>
            <a:r>
              <a:rPr lang="en-US" sz="1200" b="0" baseline="0" dirty="0" smtClean="0"/>
              <a:t> (third row, second option from the left).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box, click </a:t>
            </a:r>
            <a:r>
              <a:rPr lang="en-US" sz="1200" b="1" dirty="0" smtClean="0"/>
              <a:t>Shadow</a:t>
            </a:r>
            <a:r>
              <a:rPr lang="en-US" sz="1200" dirty="0" smtClean="0"/>
              <a:t> in the left pane.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Right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dirty="0" smtClean="0"/>
              <a:t>Select the picture.</a:t>
            </a:r>
            <a:r>
              <a:rPr lang="en-US" sz="1200" b="0" i="0" baseline="0" dirty="0" smtClean="0"/>
              <a:t> </a:t>
            </a:r>
            <a:r>
              <a:rPr lang="en-US" sz="1200" b="0" i="0" dirty="0" smtClean="0"/>
              <a:t>Drag the yellow diamond</a:t>
            </a:r>
            <a:r>
              <a:rPr lang="en-US" sz="1200" b="0" i="0" baseline="0" dirty="0" smtClean="0"/>
              <a:t> adjustment handle left or right to align the snipped corner with the top edge of the triangle. 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and select both the picture and the triangle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 launcher.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Rotation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Perspective Relaxed Moderately</a:t>
            </a:r>
            <a:r>
              <a:rPr lang="en-US" sz="1200" dirty="0" smtClean="0"/>
              <a:t> 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X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2.3°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338.5°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Z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347.1°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60°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70°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104%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27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120°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35%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9311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15393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42285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570662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349371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16843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647548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175923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9460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33294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36738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672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3399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836712"/>
            <a:ext cx="8219256" cy="52894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	Vzdělávací oblast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Jazyk a jazyková komunikace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Vyučovací předmět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Český jazyk a literatura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Ročník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6. ročník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Anotace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Deník Anny Frankové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informace o životě Anny Frankové a jejím deníku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Podpora vzdělávání v ZŠ Židlochovice, Tyršova 611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Autor materiálu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Mgr. Petra Karpíšková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913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3399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764704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"/>
          <p:cNvGrpSpPr/>
          <p:nvPr/>
        </p:nvGrpSpPr>
        <p:grpSpPr>
          <a:xfrm>
            <a:off x="4716016" y="332656"/>
            <a:ext cx="3888432" cy="5544616"/>
            <a:chOff x="3017520" y="1017587"/>
            <a:chExt cx="3442290" cy="515611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effectLst>
            <a:outerShdw blurRad="342900" dist="254000" dir="7200000" sx="104000" sy="104000" algn="tr" rotWithShape="0">
              <a:prstClr val="black">
                <a:alpha val="30000"/>
              </a:prstClr>
            </a:outerShdw>
          </a:effectLst>
          <a:scene3d>
            <a:camera prst="perspectiveFront" fov="3600000">
              <a:rot lat="20309483" lon="139544" rev="20823190"/>
            </a:camera>
            <a:lightRig rig="soft" dir="t">
              <a:rot lat="0" lon="0" rev="0"/>
            </a:lightRig>
          </a:scene3d>
        </p:grpSpPr>
        <p:pic>
          <p:nvPicPr>
            <p:cNvPr id="4" name="Picture 3" descr="16523613_bird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7520" y="1030287"/>
              <a:ext cx="3428941" cy="5143411"/>
            </a:xfrm>
            <a:prstGeom prst="snip1Rect">
              <a:avLst>
                <a:gd name="adj" fmla="val 14381"/>
              </a:avLst>
            </a:prstGeom>
            <a:grpFill/>
            <a:sp3d extrusionH="107950">
              <a:extrusionClr>
                <a:schemeClr val="bg1"/>
              </a:extrusionClr>
            </a:sp3d>
          </p:spPr>
        </p:pic>
        <p:sp>
          <p:nvSpPr>
            <p:cNvPr id="5" name="Right Triangle 4"/>
            <p:cNvSpPr/>
            <p:nvPr/>
          </p:nvSpPr>
          <p:spPr>
            <a:xfrm>
              <a:off x="5953397" y="1017587"/>
              <a:ext cx="506413" cy="506413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p3d extrusionH="1079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395536" y="3861048"/>
            <a:ext cx="44644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mienne" pitchFamily="82" charset="0"/>
              </a:rPr>
              <a:t>Deník</a:t>
            </a:r>
          </a:p>
          <a:p>
            <a:pPr algn="ctr"/>
            <a:r>
              <a:rPr lang="cs-CZ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mienne" pitchFamily="82" charset="0"/>
              </a:rPr>
              <a:t> Anny Frankové</a:t>
            </a:r>
            <a:endParaRPr lang="cs-CZ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mienn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913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499992" y="404664"/>
            <a:ext cx="4320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mienne" pitchFamily="82" charset="0"/>
              </a:rPr>
              <a:t>Anna Franková</a:t>
            </a:r>
            <a:endParaRPr lang="cs-CZ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916833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cs-CZ" sz="2400" dirty="0" smtClean="0"/>
          </a:p>
          <a:p>
            <a:pPr marL="342900" indent="-342900"/>
            <a:endParaRPr lang="cs-CZ" sz="2400" dirty="0" smtClean="0"/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i="1" dirty="0"/>
          </a:p>
        </p:txBody>
      </p:sp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88251" y="1772816"/>
          <a:ext cx="3206006" cy="4536504"/>
        </p:xfrm>
        <a:graphic>
          <a:graphicData uri="http://schemas.openxmlformats.org/presentationml/2006/ole">
            <p:oleObj spid="_x0000_s1026" name="Acrobat Document" r:id="rId4" imgW="5668166" imgH="8019048" progId="AcroExch.Document.7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683568" y="1124744"/>
            <a:ext cx="3816424" cy="5252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4913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4154" t="2857" r="900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365104"/>
            <a:ext cx="3227054" cy="2053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5724128" y="4766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/>
              <a:t>Byt Anny Frankové </a:t>
            </a:r>
          </a:p>
          <a:p>
            <a:pPr algn="ctr"/>
            <a:r>
              <a:rPr lang="cs-CZ" sz="2000" b="1" i="1" dirty="0" smtClean="0"/>
              <a:t>v Amsterdamu</a:t>
            </a:r>
          </a:p>
        </p:txBody>
      </p:sp>
    </p:spTree>
    <p:extLst>
      <p:ext uri="{BB962C8B-B14F-4D97-AF65-F5344CB8AC3E}">
        <p14:creationId xmlns:p14="http://schemas.microsoft.com/office/powerpoint/2010/main" xmlns="" val="3734913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4913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286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mienne" pitchFamily="82" charset="0"/>
              </a:rPr>
              <a:t>Úkoly k textu</a:t>
            </a:r>
            <a:endParaRPr lang="cs-CZ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916833"/>
            <a:ext cx="806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>
              <a:buAutoNum type="arabicPeriod"/>
            </a:pPr>
            <a:r>
              <a:rPr lang="cs-CZ" sz="2400" dirty="0" smtClean="0"/>
              <a:t>Souhlasíš s touto větou z Annina deníku? </a:t>
            </a:r>
            <a:r>
              <a:rPr lang="cs-CZ" sz="2400" i="1" dirty="0" smtClean="0"/>
              <a:t>„Papír je trpělivější než lidé.“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Vysvětli slovo </a:t>
            </a:r>
            <a:r>
              <a:rPr lang="cs-CZ" sz="2400" i="1" dirty="0" smtClean="0"/>
              <a:t>melancholický, emigrovat, pogrom, kapitulace.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Kdo patří do Anniny rodiny?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Popiš tajný byt, ve kterém Annina rodina bydlela.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Napiš důvody, které vedly Annu k tomu, aby si psala deník.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Jaká nařízení museli Židé dodržovat?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Jaké vlastnosti měla Anna, když ještě nemusela žít s rodinou v úkrytu?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Kdy byla Annina rodina prozrazena?</a:t>
            </a:r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/>
            <a:endParaRPr lang="cs-CZ" sz="2400" dirty="0" smtClean="0"/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123728" cy="165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4913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279" r="4098"/>
          <a:stretch>
            <a:fillRect/>
          </a:stretch>
        </p:blipFill>
        <p:spPr bwMode="auto">
          <a:xfrm>
            <a:off x="539552" y="908720"/>
            <a:ext cx="813690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4913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94116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holocaustresearchproject.org</a:t>
            </a:r>
            <a:r>
              <a:rPr lang="cs-CZ" dirty="0" smtClean="0"/>
              <a:t>/</a:t>
            </a:r>
            <a:r>
              <a:rPr lang="cs-CZ" dirty="0" err="1" smtClean="0"/>
              <a:t>nazioccupation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Anne</a:t>
            </a:r>
            <a:r>
              <a:rPr lang="cs-CZ" dirty="0" smtClean="0"/>
              <a:t>%20Frank%27s%20room.jpg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3140967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Fotografie: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holocaustresearchproject.org</a:t>
            </a:r>
            <a:r>
              <a:rPr lang="cs-CZ" dirty="0" smtClean="0"/>
              <a:t>/</a:t>
            </a:r>
            <a:r>
              <a:rPr lang="cs-CZ" dirty="0" err="1" smtClean="0"/>
              <a:t>nazioccupation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The</a:t>
            </a:r>
            <a:r>
              <a:rPr lang="cs-CZ" dirty="0" smtClean="0"/>
              <a:t>%20frank%20family.jpg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0050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sptimes.com</a:t>
            </a:r>
            <a:r>
              <a:rPr lang="cs-CZ" dirty="0" smtClean="0"/>
              <a:t>/</a:t>
            </a:r>
            <a:r>
              <a:rPr lang="cs-CZ" dirty="0" err="1" smtClean="0"/>
              <a:t>News</a:t>
            </a:r>
            <a:r>
              <a:rPr lang="cs-CZ" dirty="0" smtClean="0"/>
              <a:t>/102599/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nie</a:t>
            </a:r>
            <a:r>
              <a:rPr lang="cs-CZ" dirty="0" smtClean="0"/>
              <a:t>-</a:t>
            </a:r>
            <a:r>
              <a:rPr lang="cs-CZ" dirty="0" err="1" smtClean="0"/>
              <a:t>diary.jpg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43651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http://famewatcher.com/wp-content/uploads/2009/08/diary-of-Anne-Frank-movie.jpg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286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mienne" pitchFamily="82" charset="0"/>
              </a:rPr>
              <a:t>Použitá literatura</a:t>
            </a:r>
            <a:endParaRPr lang="cs-CZ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7544" y="148478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Anna Franková.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4.5.2006, last </a:t>
            </a:r>
            <a:r>
              <a:rPr lang="cs-CZ" dirty="0" err="1" smtClean="0"/>
              <a:t>modified</a:t>
            </a:r>
            <a:r>
              <a:rPr lang="cs-CZ" dirty="0" smtClean="0"/>
              <a:t> on 8.6.2011 [cit. 2011-06-19]. Dostupné z WWW: &lt;http://cs.wikipedia.org/wiki/Anna_Franková&gt;.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67544" y="249289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KUPCOVÁ, Helena; ČEŇKOVÁ, Jana. </a:t>
            </a:r>
            <a:r>
              <a:rPr lang="cs-CZ" i="1" dirty="0" smtClean="0"/>
              <a:t>Příběhy</a:t>
            </a:r>
            <a:r>
              <a:rPr lang="cs-CZ" dirty="0" smtClean="0"/>
              <a:t>. Praha : </a:t>
            </a:r>
            <a:r>
              <a:rPr lang="cs-CZ" dirty="0" err="1" smtClean="0"/>
              <a:t>Scientia</a:t>
            </a:r>
            <a:r>
              <a:rPr lang="cs-CZ" dirty="0" smtClean="0"/>
              <a:t>, 1994. 350 s. ISBN 80-85827-30-1.</a:t>
            </a:r>
            <a:endParaRPr lang="cs-CZ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648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E109C7-FFB0-4C04-9044-FE7CD4440C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TS101964807</Template>
  <TotalTime>498</TotalTime>
  <Words>7987</Words>
  <Application>Microsoft Office PowerPoint</Application>
  <PresentationFormat>Předvádění na obrazovce (4:3)</PresentationFormat>
  <Paragraphs>468</Paragraphs>
  <Slides>8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TS101964807</vt:lpstr>
      <vt:lpstr>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subject/>
  <dc:creator>karpiskovap</dc:creator>
  <cp:keywords/>
  <dc:description/>
  <cp:lastModifiedBy>karpiskovap</cp:lastModifiedBy>
  <cp:revision>8</cp:revision>
  <dcterms:created xsi:type="dcterms:W3CDTF">2011-05-13T11:37:33Z</dcterms:created>
  <dcterms:modified xsi:type="dcterms:W3CDTF">2012-08-16T16:05:19Z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TC101964807</vt:lpwstr>
  </property>
</Properties>
</file>