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6" r:id="rId3"/>
    <p:sldId id="264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8FC60"/>
    <a:srgbClr val="CC3300"/>
    <a:srgbClr val="C76217"/>
    <a:srgbClr val="F0722C"/>
    <a:srgbClr val="FFCC00"/>
    <a:srgbClr val="C75F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95B64-038E-4A9D-83E1-54FFC5BA8EE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2D631D0-7AA7-45CC-B009-C4F6A59EE471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effectLst/>
              <a:latin typeface="Book Antiqua" pitchFamily="18" charset="0"/>
            </a:rPr>
            <a:t>Vinnetou (1893)</a:t>
          </a:r>
          <a:endParaRPr lang="cs-CZ" b="1" dirty="0">
            <a:solidFill>
              <a:schemeClr val="tx1"/>
            </a:solidFill>
            <a:effectLst/>
            <a:latin typeface="Book Antiqua" pitchFamily="18" charset="0"/>
          </a:endParaRPr>
        </a:p>
      </dgm:t>
    </dgm:pt>
    <dgm:pt modelId="{02829759-0140-4D19-A619-90F80431B23E}" type="parTrans" cxnId="{5515AE28-FD0A-4513-8A44-9B9E415C28AC}">
      <dgm:prSet/>
      <dgm:spPr/>
      <dgm:t>
        <a:bodyPr/>
        <a:lstStyle/>
        <a:p>
          <a:endParaRPr lang="cs-CZ"/>
        </a:p>
      </dgm:t>
    </dgm:pt>
    <dgm:pt modelId="{9BA63D99-4EC2-483B-A9BD-4D9B1D3AE694}" type="sibTrans" cxnId="{5515AE28-FD0A-4513-8A44-9B9E415C28AC}">
      <dgm:prSet/>
      <dgm:spPr/>
      <dgm:t>
        <a:bodyPr/>
        <a:lstStyle/>
        <a:p>
          <a:endParaRPr lang="cs-CZ"/>
        </a:p>
      </dgm:t>
    </dgm:pt>
    <dgm:pt modelId="{2C84D10F-BF1F-4F6B-A643-6268BBA8950B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effectLst/>
              <a:latin typeface="Book Antiqua" pitchFamily="18" charset="0"/>
            </a:rPr>
            <a:t>Poklad ve Stříbrném jezeře (1890 - 1891)</a:t>
          </a:r>
          <a:endParaRPr lang="cs-CZ" b="1" dirty="0">
            <a:solidFill>
              <a:schemeClr val="tx1"/>
            </a:solidFill>
            <a:effectLst/>
            <a:latin typeface="Book Antiqua" pitchFamily="18" charset="0"/>
          </a:endParaRPr>
        </a:p>
      </dgm:t>
    </dgm:pt>
    <dgm:pt modelId="{0154E378-7907-4771-BF39-4830B75F9C78}" type="parTrans" cxnId="{8D7D00D6-1E4F-45A9-B8B4-9778FD923127}">
      <dgm:prSet/>
      <dgm:spPr/>
      <dgm:t>
        <a:bodyPr/>
        <a:lstStyle/>
        <a:p>
          <a:endParaRPr lang="cs-CZ"/>
        </a:p>
      </dgm:t>
    </dgm:pt>
    <dgm:pt modelId="{938FE60E-D4FC-4633-8B38-D08755628C78}" type="sibTrans" cxnId="{8D7D00D6-1E4F-45A9-B8B4-9778FD923127}">
      <dgm:prSet/>
      <dgm:spPr/>
      <dgm:t>
        <a:bodyPr/>
        <a:lstStyle/>
        <a:p>
          <a:endParaRPr lang="cs-CZ"/>
        </a:p>
      </dgm:t>
    </dgm:pt>
    <dgm:pt modelId="{7C4BE086-1665-44A3-946E-4ADEF63DFC14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effectLst/>
              <a:latin typeface="Book Antiqua" pitchFamily="18" charset="0"/>
            </a:rPr>
            <a:t>Divokým Kurdistánem (1882)</a:t>
          </a:r>
          <a:endParaRPr lang="cs-CZ" b="1" dirty="0">
            <a:solidFill>
              <a:schemeClr val="tx1"/>
            </a:solidFill>
            <a:effectLst/>
            <a:latin typeface="Book Antiqua" pitchFamily="18" charset="0"/>
          </a:endParaRPr>
        </a:p>
      </dgm:t>
    </dgm:pt>
    <dgm:pt modelId="{89DAF941-37DA-4DC8-A8A3-910C64166076}" type="parTrans" cxnId="{BF949EF0-0E63-4ADB-992C-573CB95430C8}">
      <dgm:prSet/>
      <dgm:spPr/>
      <dgm:t>
        <a:bodyPr/>
        <a:lstStyle/>
        <a:p>
          <a:endParaRPr lang="cs-CZ"/>
        </a:p>
      </dgm:t>
    </dgm:pt>
    <dgm:pt modelId="{2C92CBDE-0DDE-4803-9B97-BA8410432BC0}" type="sibTrans" cxnId="{BF949EF0-0E63-4ADB-992C-573CB95430C8}">
      <dgm:prSet/>
      <dgm:spPr/>
      <dgm:t>
        <a:bodyPr/>
        <a:lstStyle/>
        <a:p>
          <a:endParaRPr lang="cs-CZ"/>
        </a:p>
      </dgm:t>
    </dgm:pt>
    <dgm:pt modelId="{1F00DE6F-31FE-43F7-B45E-E9DE0DAD228C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effectLst/>
              <a:latin typeface="Book Antiqua" pitchFamily="18" charset="0"/>
            </a:rPr>
            <a:t>Syn lovce medvědů (1887)</a:t>
          </a:r>
          <a:endParaRPr lang="cs-CZ" b="1" dirty="0">
            <a:solidFill>
              <a:schemeClr val="tx1"/>
            </a:solidFill>
            <a:effectLst/>
            <a:latin typeface="Book Antiqua" pitchFamily="18" charset="0"/>
          </a:endParaRPr>
        </a:p>
      </dgm:t>
    </dgm:pt>
    <dgm:pt modelId="{D8407EAD-D6D7-498A-81FA-FCF946BA8E43}" type="parTrans" cxnId="{F07E3DE9-1DB3-48F1-9CAD-B254C2CB4E23}">
      <dgm:prSet/>
      <dgm:spPr/>
      <dgm:t>
        <a:bodyPr/>
        <a:lstStyle/>
        <a:p>
          <a:endParaRPr lang="cs-CZ"/>
        </a:p>
      </dgm:t>
    </dgm:pt>
    <dgm:pt modelId="{0F46E8D2-8336-4749-9B42-9A4AF9AEEE1C}" type="sibTrans" cxnId="{F07E3DE9-1DB3-48F1-9CAD-B254C2CB4E23}">
      <dgm:prSet/>
      <dgm:spPr/>
      <dgm:t>
        <a:bodyPr/>
        <a:lstStyle/>
        <a:p>
          <a:endParaRPr lang="cs-CZ"/>
        </a:p>
      </dgm:t>
    </dgm:pt>
    <dgm:pt modelId="{C469A84C-C53C-49A1-BBD8-26F5721DD548}" type="pres">
      <dgm:prSet presAssocID="{7B095B64-038E-4A9D-83E1-54FFC5BA8E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71846E-FBEF-47FC-8637-7C3F87E7D141}" type="pres">
      <dgm:prSet presAssocID="{02D631D0-7AA7-45CC-B009-C4F6A59EE47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A3E191-CECF-4F0A-8686-8919EE44DF57}" type="pres">
      <dgm:prSet presAssocID="{9BA63D99-4EC2-483B-A9BD-4D9B1D3AE694}" presName="spacer" presStyleCnt="0"/>
      <dgm:spPr/>
    </dgm:pt>
    <dgm:pt modelId="{70C9F83A-27A0-4E83-9E61-9FF8C577B019}" type="pres">
      <dgm:prSet presAssocID="{2C84D10F-BF1F-4F6B-A643-6268BBA8950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A1FD41-2253-46B4-8F18-B732083C15FE}" type="pres">
      <dgm:prSet presAssocID="{938FE60E-D4FC-4633-8B38-D08755628C78}" presName="spacer" presStyleCnt="0"/>
      <dgm:spPr/>
    </dgm:pt>
    <dgm:pt modelId="{B7F9CD5B-3CE7-4DFB-BE2C-7401338CD2DE}" type="pres">
      <dgm:prSet presAssocID="{7C4BE086-1665-44A3-946E-4ADEF63DFC1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B25BFC-1D59-42C6-A0B2-C1DFCB283318}" type="pres">
      <dgm:prSet presAssocID="{2C92CBDE-0DDE-4803-9B97-BA8410432BC0}" presName="spacer" presStyleCnt="0"/>
      <dgm:spPr/>
    </dgm:pt>
    <dgm:pt modelId="{E65009FA-8A5E-4326-9D69-C136ADA782F3}" type="pres">
      <dgm:prSet presAssocID="{1F00DE6F-31FE-43F7-B45E-E9DE0DAD228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07E3DE9-1DB3-48F1-9CAD-B254C2CB4E23}" srcId="{7B095B64-038E-4A9D-83E1-54FFC5BA8EED}" destId="{1F00DE6F-31FE-43F7-B45E-E9DE0DAD228C}" srcOrd="3" destOrd="0" parTransId="{D8407EAD-D6D7-498A-81FA-FCF946BA8E43}" sibTransId="{0F46E8D2-8336-4749-9B42-9A4AF9AEEE1C}"/>
    <dgm:cxn modelId="{3EA2F24E-8E15-4D13-B43B-6DEE9C2FBD21}" type="presOf" srcId="{02D631D0-7AA7-45CC-B009-C4F6A59EE471}" destId="{7C71846E-FBEF-47FC-8637-7C3F87E7D141}" srcOrd="0" destOrd="0" presId="urn:microsoft.com/office/officeart/2005/8/layout/vList2"/>
    <dgm:cxn modelId="{BF949EF0-0E63-4ADB-992C-573CB95430C8}" srcId="{7B095B64-038E-4A9D-83E1-54FFC5BA8EED}" destId="{7C4BE086-1665-44A3-946E-4ADEF63DFC14}" srcOrd="2" destOrd="0" parTransId="{89DAF941-37DA-4DC8-A8A3-910C64166076}" sibTransId="{2C92CBDE-0DDE-4803-9B97-BA8410432BC0}"/>
    <dgm:cxn modelId="{6A1B1EF1-A7C2-49D7-B6CA-331B2BB549EA}" type="presOf" srcId="{7C4BE086-1665-44A3-946E-4ADEF63DFC14}" destId="{B7F9CD5B-3CE7-4DFB-BE2C-7401338CD2DE}" srcOrd="0" destOrd="0" presId="urn:microsoft.com/office/officeart/2005/8/layout/vList2"/>
    <dgm:cxn modelId="{5515AE28-FD0A-4513-8A44-9B9E415C28AC}" srcId="{7B095B64-038E-4A9D-83E1-54FFC5BA8EED}" destId="{02D631D0-7AA7-45CC-B009-C4F6A59EE471}" srcOrd="0" destOrd="0" parTransId="{02829759-0140-4D19-A619-90F80431B23E}" sibTransId="{9BA63D99-4EC2-483B-A9BD-4D9B1D3AE694}"/>
    <dgm:cxn modelId="{7D69D69D-4B1F-429E-BD12-C1026175DE71}" type="presOf" srcId="{1F00DE6F-31FE-43F7-B45E-E9DE0DAD228C}" destId="{E65009FA-8A5E-4326-9D69-C136ADA782F3}" srcOrd="0" destOrd="0" presId="urn:microsoft.com/office/officeart/2005/8/layout/vList2"/>
    <dgm:cxn modelId="{A4C7BF63-6283-48F6-A921-B5E4FCCFE1BB}" type="presOf" srcId="{7B095B64-038E-4A9D-83E1-54FFC5BA8EED}" destId="{C469A84C-C53C-49A1-BBD8-26F5721DD548}" srcOrd="0" destOrd="0" presId="urn:microsoft.com/office/officeart/2005/8/layout/vList2"/>
    <dgm:cxn modelId="{8D7D00D6-1E4F-45A9-B8B4-9778FD923127}" srcId="{7B095B64-038E-4A9D-83E1-54FFC5BA8EED}" destId="{2C84D10F-BF1F-4F6B-A643-6268BBA8950B}" srcOrd="1" destOrd="0" parTransId="{0154E378-7907-4771-BF39-4830B75F9C78}" sibTransId="{938FE60E-D4FC-4633-8B38-D08755628C78}"/>
    <dgm:cxn modelId="{066E072A-E17D-4F3F-BC85-4A291061253C}" type="presOf" srcId="{2C84D10F-BF1F-4F6B-A643-6268BBA8950B}" destId="{70C9F83A-27A0-4E83-9E61-9FF8C577B019}" srcOrd="0" destOrd="0" presId="urn:microsoft.com/office/officeart/2005/8/layout/vList2"/>
    <dgm:cxn modelId="{C36C8A03-61E5-48BA-B1CC-0388F3F26D58}" type="presParOf" srcId="{C469A84C-C53C-49A1-BBD8-26F5721DD548}" destId="{7C71846E-FBEF-47FC-8637-7C3F87E7D141}" srcOrd="0" destOrd="0" presId="urn:microsoft.com/office/officeart/2005/8/layout/vList2"/>
    <dgm:cxn modelId="{7999A36E-FEC6-47EB-BAAF-D43114D2BDB4}" type="presParOf" srcId="{C469A84C-C53C-49A1-BBD8-26F5721DD548}" destId="{5AA3E191-CECF-4F0A-8686-8919EE44DF57}" srcOrd="1" destOrd="0" presId="urn:microsoft.com/office/officeart/2005/8/layout/vList2"/>
    <dgm:cxn modelId="{82E0654B-7E75-49B2-911C-88D94CC0B2C1}" type="presParOf" srcId="{C469A84C-C53C-49A1-BBD8-26F5721DD548}" destId="{70C9F83A-27A0-4E83-9E61-9FF8C577B019}" srcOrd="2" destOrd="0" presId="urn:microsoft.com/office/officeart/2005/8/layout/vList2"/>
    <dgm:cxn modelId="{85C6623C-12A3-42FA-8407-9895FB1D6736}" type="presParOf" srcId="{C469A84C-C53C-49A1-BBD8-26F5721DD548}" destId="{D0A1FD41-2253-46B4-8F18-B732083C15FE}" srcOrd="3" destOrd="0" presId="urn:microsoft.com/office/officeart/2005/8/layout/vList2"/>
    <dgm:cxn modelId="{2232D96B-85F1-4D94-AE2A-79CCBE5398B5}" type="presParOf" srcId="{C469A84C-C53C-49A1-BBD8-26F5721DD548}" destId="{B7F9CD5B-3CE7-4DFB-BE2C-7401338CD2DE}" srcOrd="4" destOrd="0" presId="urn:microsoft.com/office/officeart/2005/8/layout/vList2"/>
    <dgm:cxn modelId="{3C73CAF6-756F-4292-AC38-05F2AF4F15BF}" type="presParOf" srcId="{C469A84C-C53C-49A1-BBD8-26F5721DD548}" destId="{F1B25BFC-1D59-42C6-A0B2-C1DFCB283318}" srcOrd="5" destOrd="0" presId="urn:microsoft.com/office/officeart/2005/8/layout/vList2"/>
    <dgm:cxn modelId="{71735751-D5EF-4A59-BBDA-283DFF9406BA}" type="presParOf" srcId="{C469A84C-C53C-49A1-BBD8-26F5721DD548}" destId="{E65009FA-8A5E-4326-9D69-C136ADA782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71846E-FBEF-47FC-8637-7C3F87E7D141}">
      <dsp:nvSpPr>
        <dsp:cNvPr id="0" name=""/>
        <dsp:cNvSpPr/>
      </dsp:nvSpPr>
      <dsp:spPr>
        <a:xfrm>
          <a:off x="0" y="107201"/>
          <a:ext cx="7488832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>
              <a:solidFill>
                <a:schemeClr val="tx1"/>
              </a:solidFill>
              <a:effectLst/>
              <a:latin typeface="Book Antiqua" pitchFamily="18" charset="0"/>
            </a:rPr>
            <a:t>Vinnetou (1893)</a:t>
          </a:r>
          <a:endParaRPr lang="cs-CZ" sz="3100" b="1" kern="1200" dirty="0">
            <a:solidFill>
              <a:schemeClr val="tx1"/>
            </a:solidFill>
            <a:effectLst/>
            <a:latin typeface="Book Antiqua" pitchFamily="18" charset="0"/>
          </a:endParaRPr>
        </a:p>
      </dsp:txBody>
      <dsp:txXfrm>
        <a:off x="0" y="107201"/>
        <a:ext cx="7488832" cy="743535"/>
      </dsp:txXfrm>
    </dsp:sp>
    <dsp:sp modelId="{70C9F83A-27A0-4E83-9E61-9FF8C577B019}">
      <dsp:nvSpPr>
        <dsp:cNvPr id="0" name=""/>
        <dsp:cNvSpPr/>
      </dsp:nvSpPr>
      <dsp:spPr>
        <a:xfrm>
          <a:off x="0" y="940016"/>
          <a:ext cx="7488832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>
              <a:solidFill>
                <a:schemeClr val="tx1"/>
              </a:solidFill>
              <a:effectLst/>
              <a:latin typeface="Book Antiqua" pitchFamily="18" charset="0"/>
            </a:rPr>
            <a:t>Poklad ve Stříbrném jezeře (1890 - 1891)</a:t>
          </a:r>
          <a:endParaRPr lang="cs-CZ" sz="3100" b="1" kern="1200" dirty="0">
            <a:solidFill>
              <a:schemeClr val="tx1"/>
            </a:solidFill>
            <a:effectLst/>
            <a:latin typeface="Book Antiqua" pitchFamily="18" charset="0"/>
          </a:endParaRPr>
        </a:p>
      </dsp:txBody>
      <dsp:txXfrm>
        <a:off x="0" y="940016"/>
        <a:ext cx="7488832" cy="743535"/>
      </dsp:txXfrm>
    </dsp:sp>
    <dsp:sp modelId="{B7F9CD5B-3CE7-4DFB-BE2C-7401338CD2DE}">
      <dsp:nvSpPr>
        <dsp:cNvPr id="0" name=""/>
        <dsp:cNvSpPr/>
      </dsp:nvSpPr>
      <dsp:spPr>
        <a:xfrm>
          <a:off x="0" y="1772831"/>
          <a:ext cx="7488832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>
              <a:solidFill>
                <a:schemeClr val="tx1"/>
              </a:solidFill>
              <a:effectLst/>
              <a:latin typeface="Book Antiqua" pitchFamily="18" charset="0"/>
            </a:rPr>
            <a:t>Divokým Kurdistánem (1882)</a:t>
          </a:r>
          <a:endParaRPr lang="cs-CZ" sz="3100" b="1" kern="1200" dirty="0">
            <a:solidFill>
              <a:schemeClr val="tx1"/>
            </a:solidFill>
            <a:effectLst/>
            <a:latin typeface="Book Antiqua" pitchFamily="18" charset="0"/>
          </a:endParaRPr>
        </a:p>
      </dsp:txBody>
      <dsp:txXfrm>
        <a:off x="0" y="1772831"/>
        <a:ext cx="7488832" cy="743535"/>
      </dsp:txXfrm>
    </dsp:sp>
    <dsp:sp modelId="{E65009FA-8A5E-4326-9D69-C136ADA782F3}">
      <dsp:nvSpPr>
        <dsp:cNvPr id="0" name=""/>
        <dsp:cNvSpPr/>
      </dsp:nvSpPr>
      <dsp:spPr>
        <a:xfrm>
          <a:off x="0" y="2605647"/>
          <a:ext cx="7488832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>
              <a:solidFill>
                <a:schemeClr val="tx1"/>
              </a:solidFill>
              <a:effectLst/>
              <a:latin typeface="Book Antiqua" pitchFamily="18" charset="0"/>
            </a:rPr>
            <a:t>Syn lovce medvědů (1887)</a:t>
          </a:r>
          <a:endParaRPr lang="cs-CZ" sz="3100" b="1" kern="1200" dirty="0">
            <a:solidFill>
              <a:schemeClr val="tx1"/>
            </a:solidFill>
            <a:effectLst/>
            <a:latin typeface="Book Antiqua" pitchFamily="18" charset="0"/>
          </a:endParaRPr>
        </a:p>
      </dsp:txBody>
      <dsp:txXfrm>
        <a:off x="0" y="2605647"/>
        <a:ext cx="7488832" cy="743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BEE4A-8CDE-49E1-BE6F-3655364C9C71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83455-CE37-43C4-A8FA-D52D6987B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3455-CE37-43C4-A8FA-D52D6987B0A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E7BA-A874-4DD9-8A6A-B803353E71B8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332-B2E5-47E1-B800-2380437E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E7BA-A874-4DD9-8A6A-B803353E71B8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332-B2E5-47E1-B800-2380437E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E7BA-A874-4DD9-8A6A-B803353E71B8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332-B2E5-47E1-B800-2380437E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E7BA-A874-4DD9-8A6A-B803353E71B8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332-B2E5-47E1-B800-2380437E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E7BA-A874-4DD9-8A6A-B803353E71B8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332-B2E5-47E1-B800-2380437E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E7BA-A874-4DD9-8A6A-B803353E71B8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332-B2E5-47E1-B800-2380437E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E7BA-A874-4DD9-8A6A-B803353E71B8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332-B2E5-47E1-B800-2380437E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E7BA-A874-4DD9-8A6A-B803353E71B8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332-B2E5-47E1-B800-2380437E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E7BA-A874-4DD9-8A6A-B803353E71B8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332-B2E5-47E1-B800-2380437E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E7BA-A874-4DD9-8A6A-B803353E71B8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332-B2E5-47E1-B800-2380437E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E7BA-A874-4DD9-8A6A-B803353E71B8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76332-B2E5-47E1-B800-2380437E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E7BA-A874-4DD9-8A6A-B803353E71B8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6332-B2E5-47E1-B800-2380437E6F3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rel-may.majerco.net/zivotopi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2601"/>
          <a:stretch>
            <a:fillRect/>
          </a:stretch>
        </p:blipFill>
        <p:spPr bwMode="auto">
          <a:xfrm>
            <a:off x="0" y="0"/>
            <a:ext cx="9144000" cy="26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3140968"/>
            <a:ext cx="8219256" cy="2985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	Vzdělávací oblast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Jazyk a jazyková komunikace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Vyučovací předmět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Český jazyk a literatura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Ročník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6. ročník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Anotace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Karel May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životopis, ukázka z románu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,</a:t>
            </a:r>
            <a:r>
              <a:rPr kumimoji="0" lang="cs-CZ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 pracovní list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Podpora vzdělávání v ZŠ Židlochovice, Tyršova 611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Autor materiálu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: Mgr. Petra Karpíšková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</a:b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5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035459" y="4941168"/>
            <a:ext cx="484890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1500" b="1" dirty="0" smtClean="0">
                <a:ln w="1905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cs typeface="Tunga" pitchFamily="2"/>
              </a:rPr>
              <a:t>Karel May</a:t>
            </a:r>
            <a:endParaRPr lang="cs-CZ" sz="11500" b="1" dirty="0">
              <a:ln w="1905"/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  <a:cs typeface="Tunga" pitchFamily="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 tmFilter="0,0; .5, 0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2601"/>
          <a:stretch>
            <a:fillRect/>
          </a:stretch>
        </p:blipFill>
        <p:spPr bwMode="auto">
          <a:xfrm>
            <a:off x="0" y="0"/>
            <a:ext cx="9144000" cy="26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673011" cy="3801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3779912" y="2996952"/>
            <a:ext cx="5112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200" dirty="0" smtClean="0">
                <a:latin typeface="Book Antiqua" pitchFamily="18" charset="0"/>
              </a:rPr>
              <a:t>1842 – 1912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Book Antiqua" pitchFamily="18" charset="0"/>
              </a:rPr>
              <a:t> Německý spisovatel dobrodružných </a:t>
            </a:r>
          </a:p>
          <a:p>
            <a:r>
              <a:rPr lang="cs-CZ" sz="2200" dirty="0" smtClean="0">
                <a:latin typeface="Book Antiqua" pitchFamily="18" charset="0"/>
              </a:rPr>
              <a:t>   románů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Book Antiqua" pitchFamily="18" charset="0"/>
              </a:rPr>
              <a:t> Vězení za krádež hodinek, zhroutil se, </a:t>
            </a:r>
          </a:p>
          <a:p>
            <a:r>
              <a:rPr lang="cs-CZ" sz="2200" dirty="0" smtClean="0">
                <a:latin typeface="Book Antiqua" pitchFamily="18" charset="0"/>
              </a:rPr>
              <a:t>   duševně onemocněl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Book Antiqua" pitchFamily="18" charset="0"/>
              </a:rPr>
              <a:t> Vydával se za hrdiny svých románů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Book Antiqua" pitchFamily="18" charset="0"/>
              </a:rPr>
              <a:t> 1899 – cesta do Orientu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Book Antiqua" pitchFamily="18" charset="0"/>
              </a:rPr>
              <a:t> 1908 – cesta do USA</a:t>
            </a:r>
          </a:p>
          <a:p>
            <a:r>
              <a:rPr lang="cs-CZ" sz="2200" dirty="0" smtClean="0">
                <a:latin typeface="Book Antiqua" pitchFamily="18" charset="0"/>
              </a:rPr>
              <a:t>   </a:t>
            </a:r>
            <a:r>
              <a:rPr lang="cs-CZ" sz="2200" b="1" dirty="0" smtClean="0">
                <a:latin typeface="Book Antiqua" pitchFamily="18" charset="0"/>
                <a:hlinkClick r:id="rId4"/>
              </a:rPr>
              <a:t>Podrobný životopis</a:t>
            </a:r>
            <a:endParaRPr lang="cs-CZ" sz="2200" b="1" dirty="0" smtClean="0">
              <a:latin typeface="Book Antiqua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508104" y="1196752"/>
            <a:ext cx="3312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600" b="1" dirty="0" smtClean="0">
                <a:ln w="1905"/>
                <a:solidFill>
                  <a:srgbClr val="F8FC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cs typeface="Tunga" pitchFamily="2"/>
              </a:rPr>
              <a:t>Životopis</a:t>
            </a:r>
            <a:endParaRPr lang="cs-CZ" sz="9600" b="1" dirty="0">
              <a:ln w="1905"/>
              <a:solidFill>
                <a:srgbClr val="F8FC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  <a:cs typeface="Tunga" pitchFamily="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5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67544" y="332656"/>
            <a:ext cx="8352928" cy="6192688"/>
          </a:xfrm>
          <a:prstGeom prst="rect">
            <a:avLst/>
          </a:prstGeom>
          <a:solidFill>
            <a:srgbClr val="FF9900">
              <a:alpha val="52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115616" y="764704"/>
            <a:ext cx="69127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7200" b="1" dirty="0" smtClean="0">
                <a:ln w="1905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cs typeface="Tunga" pitchFamily="2"/>
              </a:rPr>
              <a:t>Jan Skácel: Kdo byl Karel May</a:t>
            </a:r>
            <a:endParaRPr lang="cs-CZ" sz="7200" b="1" dirty="0">
              <a:ln w="1905"/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  <a:cs typeface="Tunga" pitchFamily="2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5868144" y="2204864"/>
          <a:ext cx="2293756" cy="3240360"/>
        </p:xfrm>
        <a:graphic>
          <a:graphicData uri="http://schemas.openxmlformats.org/presentationml/2006/ole">
            <p:oleObj spid="_x0000_s21506" name="Acrobat Document" r:id="rId4" imgW="5676190" imgH="8019048" progId="AcroExch.Document.7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971600" y="2204864"/>
          <a:ext cx="2274371" cy="3212976"/>
        </p:xfrm>
        <a:graphic>
          <a:graphicData uri="http://schemas.openxmlformats.org/presentationml/2006/ole">
            <p:oleObj spid="_x0000_s21507" name="Acrobat Document" r:id="rId5" imgW="5676190" imgH="8019048" progId="AcroExch.Document.7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3419872" y="2204864"/>
          <a:ext cx="2293755" cy="3240360"/>
        </p:xfrm>
        <a:graphic>
          <a:graphicData uri="http://schemas.openxmlformats.org/presentationml/2006/ole">
            <p:oleObj spid="_x0000_s21508" name="Acrobat Document" r:id="rId6" imgW="5676190" imgH="8019048" progId="AcroExch.Document.7">
              <p:embed/>
            </p:oleObj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42601"/>
          <a:stretch>
            <a:fillRect/>
          </a:stretch>
        </p:blipFill>
        <p:spPr bwMode="auto">
          <a:xfrm>
            <a:off x="0" y="0"/>
            <a:ext cx="9144000" cy="26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Diagram 4"/>
          <p:cNvGraphicFramePr/>
          <p:nvPr/>
        </p:nvGraphicFramePr>
        <p:xfrm>
          <a:off x="899592" y="2996952"/>
          <a:ext cx="748883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bdélník 5"/>
          <p:cNvSpPr/>
          <p:nvPr/>
        </p:nvSpPr>
        <p:spPr>
          <a:xfrm>
            <a:off x="5148064" y="1268760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600" b="1" dirty="0" smtClean="0">
                <a:ln w="1905"/>
                <a:solidFill>
                  <a:srgbClr val="F8FC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cs typeface="Tunga" pitchFamily="2"/>
              </a:rPr>
              <a:t>Romány</a:t>
            </a:r>
            <a:endParaRPr lang="cs-CZ" sz="9600" b="1" dirty="0">
              <a:ln w="1905"/>
              <a:solidFill>
                <a:srgbClr val="F8FC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  <a:cs typeface="Tunga" pitchFamily="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5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23528" y="404664"/>
            <a:ext cx="4355976" cy="5616624"/>
          </a:xfrm>
          <a:prstGeom prst="rect">
            <a:avLst/>
          </a:prstGeom>
          <a:solidFill>
            <a:srgbClr val="FF9900">
              <a:alpha val="44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55576" y="764704"/>
          <a:ext cx="3507273" cy="4962797"/>
        </p:xfrm>
        <a:graphic>
          <a:graphicData uri="http://schemas.openxmlformats.org/presentationml/2006/ole">
            <p:oleObj spid="_x0000_s18434" name="Acrobat Document" r:id="rId4" imgW="5668166" imgH="8019048" progId="AcroExch.Document.7">
              <p:embed/>
            </p:oleObj>
          </a:graphicData>
        </a:graphic>
      </p:graphicFrame>
      <p:sp>
        <p:nvSpPr>
          <p:cNvPr id="6" name="Obdélník 5"/>
          <p:cNvSpPr/>
          <p:nvPr/>
        </p:nvSpPr>
        <p:spPr>
          <a:xfrm>
            <a:off x="2267744" y="5157192"/>
            <a:ext cx="66967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1500" b="1" dirty="0" smtClean="0">
                <a:ln w="1905"/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cs typeface="Tunga" pitchFamily="2"/>
              </a:rPr>
              <a:t>Karel May: Vinnetou</a:t>
            </a:r>
            <a:endParaRPr lang="cs-CZ" sz="11500" b="1" dirty="0">
              <a:ln w="1905"/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  <a:cs typeface="Tunga" pitchFamily="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 tmFilter="0,0; .5, 0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2601"/>
          <a:stretch>
            <a:fillRect/>
          </a:stretch>
        </p:blipFill>
        <p:spPr bwMode="auto">
          <a:xfrm>
            <a:off x="0" y="0"/>
            <a:ext cx="9144000" cy="26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3419872" y="1268760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9600" b="1" smtClean="0">
                <a:ln w="1905"/>
                <a:solidFill>
                  <a:srgbClr val="F8FC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enne" pitchFamily="82" charset="0"/>
                <a:cs typeface="Tunga" pitchFamily="2"/>
              </a:rPr>
              <a:t>Použité zdroje</a:t>
            </a:r>
            <a:endParaRPr lang="cs-CZ" sz="9600" b="1" dirty="0">
              <a:ln w="1905"/>
              <a:solidFill>
                <a:srgbClr val="F8FC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enne" pitchFamily="82" charset="0"/>
              <a:cs typeface="Tunga" pitchFamily="2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2852936"/>
            <a:ext cx="8568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Book Antiqua" pitchFamily="18" charset="0"/>
              </a:rPr>
              <a:t>Karl May. In </a:t>
            </a:r>
            <a:r>
              <a:rPr lang="en-US" sz="1600" i="1" dirty="0" smtClean="0">
                <a:latin typeface="Book Antiqua" pitchFamily="18" charset="0"/>
              </a:rPr>
              <a:t>Wikipedia : the free encyclopedia</a:t>
            </a:r>
            <a:r>
              <a:rPr lang="en-US" sz="1600" dirty="0" smtClean="0">
                <a:latin typeface="Book Antiqua" pitchFamily="18" charset="0"/>
              </a:rPr>
              <a:t> [online]. St. Petersburg (Florida) : Wikipedia Foundation, 3.1.2006, last modified on 29.3.2011 [cit. 2011-04-13].</a:t>
            </a:r>
            <a:r>
              <a:rPr lang="cs-CZ" sz="1600" dirty="0" smtClean="0">
                <a:latin typeface="Book Antiqua" pitchFamily="18" charset="0"/>
              </a:rPr>
              <a:t> </a:t>
            </a:r>
            <a:r>
              <a:rPr lang="en-US" sz="1600" dirty="0" err="1" smtClean="0">
                <a:latin typeface="Book Antiqua" pitchFamily="18" charset="0"/>
              </a:rPr>
              <a:t>Dostupné</a:t>
            </a:r>
            <a:r>
              <a:rPr lang="cs-CZ" sz="1600" dirty="0" smtClean="0">
                <a:latin typeface="Book Antiqua" pitchFamily="18" charset="0"/>
              </a:rPr>
              <a:t> </a:t>
            </a:r>
            <a:r>
              <a:rPr lang="en-US" sz="1600" dirty="0" smtClean="0">
                <a:latin typeface="Book Antiqua" pitchFamily="18" charset="0"/>
              </a:rPr>
              <a:t>z WWW: &lt;http://cs.wikipedia.org/wiki/Karl_May&gt;.</a:t>
            </a:r>
            <a:endParaRPr lang="cs-CZ" sz="1600" dirty="0" smtClean="0">
              <a:latin typeface="Book Antiqua" pitchFamily="18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95536" y="3717032"/>
            <a:ext cx="84969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latin typeface="Book Antiqua" pitchFamily="18" charset="0"/>
              </a:rPr>
              <a:t>KUPCOVÁ, Helena; ČEŇKOVÁ, Jana. </a:t>
            </a:r>
            <a:r>
              <a:rPr lang="cs-CZ" sz="1600" i="1" dirty="0" smtClean="0">
                <a:latin typeface="Book Antiqua" pitchFamily="18" charset="0"/>
              </a:rPr>
              <a:t>Příběhy</a:t>
            </a:r>
            <a:r>
              <a:rPr lang="cs-CZ" sz="1600" dirty="0" smtClean="0">
                <a:latin typeface="Book Antiqua" pitchFamily="18" charset="0"/>
              </a:rPr>
              <a:t>. Praha : </a:t>
            </a:r>
            <a:r>
              <a:rPr lang="cs-CZ" sz="1600" dirty="0" err="1" smtClean="0">
                <a:latin typeface="Book Antiqua" pitchFamily="18" charset="0"/>
              </a:rPr>
              <a:t>Scientia</a:t>
            </a:r>
            <a:r>
              <a:rPr lang="cs-CZ" sz="1600" dirty="0" smtClean="0">
                <a:latin typeface="Book Antiqua" pitchFamily="18" charset="0"/>
              </a:rPr>
              <a:t>, 1994. Karel May, s. 350. ISBN 80-85827-30-1.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95536" y="42210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Book Antiqua" pitchFamily="18" charset="0"/>
              </a:rPr>
              <a:t>Odkazy – podrobný životopis:</a:t>
            </a:r>
          </a:p>
          <a:p>
            <a:r>
              <a:rPr lang="cs-CZ" sz="1600" dirty="0" smtClean="0">
                <a:latin typeface="Book Antiqua" pitchFamily="18" charset="0"/>
              </a:rPr>
              <a:t>http://karel-may.majerco.net/</a:t>
            </a:r>
          </a:p>
          <a:p>
            <a:endParaRPr lang="cs-CZ" sz="1600" dirty="0">
              <a:latin typeface="Book Antiqua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4725144"/>
            <a:ext cx="8568952" cy="2134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Book Antiqua" pitchFamily="18" charset="0"/>
              </a:rPr>
              <a:t>Obrázky:</a:t>
            </a:r>
          </a:p>
          <a:p>
            <a:r>
              <a:rPr lang="cs-CZ" sz="1600" dirty="0" smtClean="0">
                <a:latin typeface="Book Antiqua" pitchFamily="18" charset="0"/>
              </a:rPr>
              <a:t>http://mm.</a:t>
            </a:r>
            <a:r>
              <a:rPr lang="cs-CZ" sz="1600" dirty="0" err="1" smtClean="0">
                <a:latin typeface="Book Antiqua" pitchFamily="18" charset="0"/>
              </a:rPr>
              <a:t>denik.cz</a:t>
            </a:r>
            <a:r>
              <a:rPr lang="cs-CZ" sz="1600" dirty="0" smtClean="0">
                <a:latin typeface="Book Antiqua" pitchFamily="18" charset="0"/>
              </a:rPr>
              <a:t>/54/16/</a:t>
            </a:r>
            <a:r>
              <a:rPr lang="cs-CZ" sz="1600" dirty="0" err="1" smtClean="0">
                <a:latin typeface="Book Antiqua" pitchFamily="18" charset="0"/>
              </a:rPr>
              <a:t>vanoce</a:t>
            </a:r>
            <a:r>
              <a:rPr lang="cs-CZ" sz="1600" dirty="0" smtClean="0">
                <a:latin typeface="Book Antiqua" pitchFamily="18" charset="0"/>
              </a:rPr>
              <a:t>_napsal_</a:t>
            </a:r>
            <a:r>
              <a:rPr lang="cs-CZ" sz="1600" dirty="0" err="1" smtClean="0">
                <a:latin typeface="Book Antiqua" pitchFamily="18" charset="0"/>
              </a:rPr>
              <a:t>karel</a:t>
            </a:r>
            <a:r>
              <a:rPr lang="cs-CZ" sz="1600" dirty="0" smtClean="0">
                <a:latin typeface="Book Antiqua" pitchFamily="18" charset="0"/>
              </a:rPr>
              <a:t>_</a:t>
            </a:r>
            <a:r>
              <a:rPr lang="cs-CZ" sz="1600" dirty="0" err="1" smtClean="0">
                <a:latin typeface="Book Antiqua" pitchFamily="18" charset="0"/>
              </a:rPr>
              <a:t>may</a:t>
            </a:r>
            <a:r>
              <a:rPr lang="cs-CZ" sz="1600" dirty="0" smtClean="0">
                <a:latin typeface="Book Antiqua" pitchFamily="18" charset="0"/>
              </a:rPr>
              <a:t>_v_</a:t>
            </a:r>
            <a:r>
              <a:rPr lang="cs-CZ" sz="1600" dirty="0" err="1" smtClean="0">
                <a:latin typeface="Book Antiqua" pitchFamily="18" charset="0"/>
              </a:rPr>
              <a:t>brne</a:t>
            </a:r>
            <a:r>
              <a:rPr lang="cs-CZ" sz="1600" dirty="0" smtClean="0">
                <a:latin typeface="Book Antiqua" pitchFamily="18" charset="0"/>
              </a:rPr>
              <a:t>_hlavni_</a:t>
            </a:r>
            <a:r>
              <a:rPr lang="cs-CZ" sz="1600" dirty="0" err="1" smtClean="0">
                <a:latin typeface="Book Antiqua" pitchFamily="18" charset="0"/>
              </a:rPr>
              <a:t>denik</a:t>
            </a:r>
            <a:r>
              <a:rPr lang="cs-CZ" sz="1600" dirty="0" smtClean="0">
                <a:latin typeface="Book Antiqua" pitchFamily="18" charset="0"/>
              </a:rPr>
              <a:t>_</a:t>
            </a:r>
            <a:r>
              <a:rPr lang="cs-CZ" sz="1600" dirty="0" err="1" smtClean="0">
                <a:latin typeface="Book Antiqua" pitchFamily="18" charset="0"/>
              </a:rPr>
              <a:t>clanek</a:t>
            </a:r>
            <a:r>
              <a:rPr lang="cs-CZ" sz="1600" dirty="0" smtClean="0">
                <a:latin typeface="Book Antiqua" pitchFamily="18" charset="0"/>
              </a:rPr>
              <a:t>_</a:t>
            </a:r>
            <a:r>
              <a:rPr lang="cs-CZ" sz="1600" dirty="0" err="1" smtClean="0">
                <a:latin typeface="Book Antiqua" pitchFamily="18" charset="0"/>
              </a:rPr>
              <a:t>solo.jpg</a:t>
            </a:r>
            <a:endParaRPr lang="cs-CZ" sz="1600" dirty="0" smtClean="0">
              <a:latin typeface="Book Antiqua" pitchFamily="18" charset="0"/>
            </a:endParaRPr>
          </a:p>
          <a:p>
            <a:r>
              <a:rPr lang="cs-CZ" sz="1600" dirty="0" smtClean="0">
                <a:latin typeface="Book Antiqua" pitchFamily="18" charset="0"/>
              </a:rPr>
              <a:t>http://1.bp.blogspot.com/_h7xGATATyF8/R5ZaUaqT8QI/AAAAAAAABJ0/UmqFyioP4SI/s320/</a:t>
            </a:r>
            <a:r>
              <a:rPr lang="cs-CZ" sz="1600" dirty="0" err="1" smtClean="0">
                <a:latin typeface="Book Antiqua" pitchFamily="18" charset="0"/>
              </a:rPr>
              <a:t>wigwam</a:t>
            </a:r>
            <a:r>
              <a:rPr lang="cs-CZ" sz="1600" dirty="0" smtClean="0">
                <a:latin typeface="Book Antiqua" pitchFamily="18" charset="0"/>
              </a:rPr>
              <a:t>_1_</a:t>
            </a:r>
            <a:r>
              <a:rPr lang="cs-CZ" sz="1600" dirty="0" err="1" smtClean="0">
                <a:latin typeface="Book Antiqua" pitchFamily="18" charset="0"/>
              </a:rPr>
              <a:t>md.gif</a:t>
            </a:r>
            <a:endParaRPr lang="cs-CZ" sz="1600" dirty="0" smtClean="0">
              <a:latin typeface="Book Antiqua" pitchFamily="18" charset="0"/>
            </a:endParaRPr>
          </a:p>
          <a:p>
            <a:r>
              <a:rPr lang="cs-CZ" sz="1600" dirty="0" smtClean="0">
                <a:latin typeface="Book Antiqua" pitchFamily="18" charset="0"/>
              </a:rPr>
              <a:t>http://dc359.4shared.com/</a:t>
            </a:r>
            <a:r>
              <a:rPr lang="cs-CZ" sz="1600" dirty="0" err="1" smtClean="0">
                <a:latin typeface="Book Antiqua" pitchFamily="18" charset="0"/>
              </a:rPr>
              <a:t>img</a:t>
            </a:r>
            <a:r>
              <a:rPr lang="cs-CZ" sz="1600" dirty="0" smtClean="0">
                <a:latin typeface="Book Antiqua" pitchFamily="18" charset="0"/>
              </a:rPr>
              <a:t>/7GRmIhoV/s7/</a:t>
            </a:r>
            <a:r>
              <a:rPr lang="cs-CZ" sz="1600" dirty="0" err="1" smtClean="0">
                <a:latin typeface="Book Antiqua" pitchFamily="18" charset="0"/>
              </a:rPr>
              <a:t>tomahawk.gif</a:t>
            </a:r>
            <a:endParaRPr lang="cs-CZ" sz="1600" dirty="0" smtClean="0">
              <a:latin typeface="Book Antiqua" pitchFamily="18" charset="0"/>
            </a:endParaRPr>
          </a:p>
          <a:p>
            <a:r>
              <a:rPr lang="cs-CZ" sz="1600" dirty="0" smtClean="0">
                <a:latin typeface="Book Antiqua" pitchFamily="18" charset="0"/>
              </a:rPr>
              <a:t>http://www.kalumet.</a:t>
            </a:r>
            <a:r>
              <a:rPr lang="cs-CZ" sz="1600" dirty="0" err="1" smtClean="0">
                <a:latin typeface="Book Antiqua" pitchFamily="18" charset="0"/>
              </a:rPr>
              <a:t>pl</a:t>
            </a:r>
            <a:r>
              <a:rPr lang="cs-CZ" sz="1600" dirty="0" smtClean="0">
                <a:latin typeface="Book Antiqua" pitchFamily="18" charset="0"/>
              </a:rPr>
              <a:t>/Aktual1/kalumet_fajka.GIF</a:t>
            </a:r>
          </a:p>
          <a:p>
            <a:r>
              <a:rPr lang="cs-CZ" sz="1600" dirty="0" smtClean="0">
                <a:latin typeface="Book Antiqua" pitchFamily="18" charset="0"/>
              </a:rPr>
              <a:t>http://www.</a:t>
            </a:r>
            <a:r>
              <a:rPr lang="cs-CZ" sz="1600" dirty="0" err="1" smtClean="0">
                <a:latin typeface="Book Antiqua" pitchFamily="18" charset="0"/>
              </a:rPr>
              <a:t>nps.gov</a:t>
            </a:r>
            <a:r>
              <a:rPr lang="cs-CZ" sz="1600" dirty="0" smtClean="0">
                <a:latin typeface="Book Antiqua" pitchFamily="18" charset="0"/>
              </a:rPr>
              <a:t>/</a:t>
            </a:r>
            <a:r>
              <a:rPr lang="cs-CZ" sz="1600" dirty="0" err="1" smtClean="0">
                <a:latin typeface="Book Antiqua" pitchFamily="18" charset="0"/>
              </a:rPr>
              <a:t>hps</a:t>
            </a:r>
            <a:r>
              <a:rPr lang="cs-CZ" sz="1600" dirty="0" smtClean="0">
                <a:latin typeface="Book Antiqua" pitchFamily="18" charset="0"/>
              </a:rPr>
              <a:t>/</a:t>
            </a:r>
            <a:r>
              <a:rPr lang="cs-CZ" sz="1600" dirty="0" err="1" smtClean="0">
                <a:latin typeface="Book Antiqua" pitchFamily="18" charset="0"/>
              </a:rPr>
              <a:t>pad</a:t>
            </a:r>
            <a:r>
              <a:rPr lang="cs-CZ" sz="1600" dirty="0" smtClean="0">
                <a:latin typeface="Book Antiqua" pitchFamily="18" charset="0"/>
              </a:rPr>
              <a:t>/</a:t>
            </a:r>
            <a:r>
              <a:rPr lang="cs-CZ" sz="1600" dirty="0" err="1" smtClean="0">
                <a:latin typeface="Book Antiqua" pitchFamily="18" charset="0"/>
              </a:rPr>
              <a:t>adventure</a:t>
            </a:r>
            <a:r>
              <a:rPr lang="cs-CZ" sz="1600" dirty="0" smtClean="0">
                <a:latin typeface="Book Antiqua" pitchFamily="18" charset="0"/>
              </a:rPr>
              <a:t>/pueblo.</a:t>
            </a:r>
            <a:r>
              <a:rPr lang="cs-CZ" sz="1600" dirty="0" err="1" smtClean="0">
                <a:latin typeface="Book Antiqua" pitchFamily="18" charset="0"/>
              </a:rPr>
              <a:t>gif</a:t>
            </a:r>
            <a:endParaRPr lang="cs-CZ" sz="16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144</Words>
  <Application>Microsoft Office PowerPoint</Application>
  <PresentationFormat>Předvádění na obrazovce (4:3)</PresentationFormat>
  <Paragraphs>33</Paragraphs>
  <Slides>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Motiv sady Office</vt:lpstr>
      <vt:lpstr>Acrobat Document</vt:lpstr>
      <vt:lpstr>Snímek 1</vt:lpstr>
      <vt:lpstr>Snímek 2</vt:lpstr>
      <vt:lpstr>Snímek 3</vt:lpstr>
      <vt:lpstr>Snímek 4</vt:lpstr>
      <vt:lpstr>Snímek 5</vt:lpstr>
      <vt:lpstr>Snímek 6</vt:lpstr>
      <vt:lpstr>O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14</cp:revision>
  <dcterms:created xsi:type="dcterms:W3CDTF">2011-04-11T18:26:45Z</dcterms:created>
  <dcterms:modified xsi:type="dcterms:W3CDTF">2012-08-16T15:49:06Z</dcterms:modified>
</cp:coreProperties>
</file>