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6" r:id="rId3"/>
    <p:sldId id="264" r:id="rId4"/>
    <p:sldId id="258" r:id="rId5"/>
    <p:sldId id="259" r:id="rId6"/>
    <p:sldId id="260" r:id="rId7"/>
    <p:sldId id="263" r:id="rId8"/>
    <p:sldId id="261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3300"/>
    <a:srgbClr val="FF9933"/>
    <a:srgbClr val="FF9900"/>
    <a:srgbClr val="DF7721"/>
    <a:srgbClr val="09F714"/>
    <a:srgbClr val="21DF2A"/>
    <a:srgbClr val="F94C0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_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altLang="zh-CN" smtClean="0"/>
              <a:t>Klepnutím lze upravit styl předlohy podnadpisů.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  <p:pic>
        <p:nvPicPr>
          <p:cNvPr id="7" name="图片 6" descr="6_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altLang="zh-CN" smtClean="0"/>
              <a:t>Klepnutím lze upravit styly předlohy textu.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altLang="zh-CN" smtClean="0"/>
              <a:t>Klepnutím lze upravit styly předlohy textu.</a:t>
            </a:r>
          </a:p>
          <a:p>
            <a:pPr lvl="1"/>
            <a:r>
              <a:rPr lang="cs-CZ" altLang="zh-CN" smtClean="0"/>
              <a:t>Druhá úroveň</a:t>
            </a:r>
          </a:p>
          <a:p>
            <a:pPr lvl="2"/>
            <a:r>
              <a:rPr lang="cs-CZ" altLang="zh-CN" smtClean="0"/>
              <a:t>Třetí úroveň</a:t>
            </a:r>
          </a:p>
          <a:p>
            <a:pPr lvl="3"/>
            <a:r>
              <a:rPr lang="cs-CZ" altLang="zh-CN" smtClean="0"/>
              <a:t>Čtvrtá úroveň</a:t>
            </a:r>
          </a:p>
          <a:p>
            <a:pPr lvl="4"/>
            <a:r>
              <a:rPr lang="cs-CZ" altLang="zh-CN" smtClean="0"/>
              <a:t>Pátá úroveň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altLang="zh-CN" smtClean="0"/>
              <a:t>Klepnutím lze upravit styly předlohy textu.</a:t>
            </a:r>
          </a:p>
          <a:p>
            <a:pPr lvl="1"/>
            <a:r>
              <a:rPr lang="cs-CZ" altLang="zh-CN" smtClean="0"/>
              <a:t>Druhá úroveň</a:t>
            </a:r>
          </a:p>
          <a:p>
            <a:pPr lvl="2"/>
            <a:r>
              <a:rPr lang="cs-CZ" altLang="zh-CN" smtClean="0"/>
              <a:t>Třetí úroveň</a:t>
            </a:r>
          </a:p>
          <a:p>
            <a:pPr lvl="3"/>
            <a:r>
              <a:rPr lang="cs-CZ" altLang="zh-CN" smtClean="0"/>
              <a:t>Čtvrtá úroveň</a:t>
            </a:r>
          </a:p>
          <a:p>
            <a:pPr lvl="4"/>
            <a:r>
              <a:rPr lang="cs-CZ" altLang="zh-CN" smtClean="0"/>
              <a:t>Pátá úroveň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8800"/>
            </a:lvl1pPr>
          </a:lstStyle>
          <a:p>
            <a:r>
              <a:rPr lang="cs-CZ" smtClean="0"/>
              <a:t>Klepnutím lze upravit styl předlohy nadpisů.</a:t>
            </a: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800600"/>
            <a:ext cx="6400800" cy="8382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cs-CZ" smtClean="0"/>
              <a:t>Klepnutím lze upravit styl předlohy podnadpisů.</a:t>
            </a: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 sz="1400">
                <a:latin typeface="Arial" charset="0"/>
              </a:defRPr>
            </a:lvl1pPr>
          </a:lstStyle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 sz="1400"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 sz="1400">
                <a:latin typeface="Arial" charset="0"/>
              </a:defRPr>
            </a:lvl1pPr>
          </a:lstStyle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6_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图片占位符 9"/>
          <p:cNvSpPr>
            <a:spLocks noGrp="1"/>
          </p:cNvSpPr>
          <p:nvPr>
            <p:ph type="pic" sz="quarter" idx="13" hasCustomPrompt="1"/>
          </p:nvPr>
        </p:nvSpPr>
        <p:spPr>
          <a:xfrm>
            <a:off x="642910" y="785812"/>
            <a:ext cx="7858180" cy="5429269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4"/>
          </p:nvPr>
        </p:nvSpPr>
        <p:spPr>
          <a:xfrm>
            <a:off x="4000496" y="428604"/>
            <a:ext cx="1421230" cy="1285874"/>
          </a:xfrm>
        </p:spPr>
        <p:txBody>
          <a:bodyPr/>
          <a:lstStyle/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  <p:sp>
        <p:nvSpPr>
          <p:cNvPr id="14" name="图片占位符 12"/>
          <p:cNvSpPr>
            <a:spLocks noGrp="1"/>
          </p:cNvSpPr>
          <p:nvPr>
            <p:ph type="pic" sz="quarter" idx="15"/>
          </p:nvPr>
        </p:nvSpPr>
        <p:spPr>
          <a:xfrm>
            <a:off x="5643580" y="428604"/>
            <a:ext cx="1421230" cy="1285874"/>
          </a:xfrm>
        </p:spPr>
        <p:txBody>
          <a:bodyPr/>
          <a:lstStyle/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  <p:sp>
        <p:nvSpPr>
          <p:cNvPr id="15" name="图片占位符 12"/>
          <p:cNvSpPr>
            <a:spLocks noGrp="1"/>
          </p:cNvSpPr>
          <p:nvPr>
            <p:ph type="pic" sz="quarter" idx="16"/>
          </p:nvPr>
        </p:nvSpPr>
        <p:spPr>
          <a:xfrm>
            <a:off x="7286644" y="428604"/>
            <a:ext cx="1421230" cy="1285874"/>
          </a:xfrm>
        </p:spPr>
        <p:txBody>
          <a:bodyPr/>
          <a:lstStyle/>
          <a:p>
            <a:r>
              <a:rPr lang="cs-CZ" altLang="zh-CN" smtClean="0"/>
              <a:t>Klepnutím na ikonu přidáte obrázek.</a:t>
            </a:r>
            <a:endParaRPr lang="zh-CN" altLang="en-US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6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图片占位符 9"/>
          <p:cNvSpPr>
            <a:spLocks noGrp="1"/>
          </p:cNvSpPr>
          <p:nvPr>
            <p:ph type="pic" sz="quarter" idx="13" hasCustomPrompt="1"/>
          </p:nvPr>
        </p:nvSpPr>
        <p:spPr>
          <a:xfrm>
            <a:off x="714375" y="785812"/>
            <a:ext cx="5143509" cy="5000641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9" name="图片占位符 9"/>
          <p:cNvSpPr>
            <a:spLocks noGrp="1"/>
          </p:cNvSpPr>
          <p:nvPr>
            <p:ph type="pic" sz="quarter" idx="14" hasCustomPrompt="1"/>
          </p:nvPr>
        </p:nvSpPr>
        <p:spPr>
          <a:xfrm>
            <a:off x="5929322" y="785794"/>
            <a:ext cx="2428892" cy="5000641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6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图片占位符 9"/>
          <p:cNvSpPr>
            <a:spLocks noGrp="1"/>
          </p:cNvSpPr>
          <p:nvPr>
            <p:ph type="pic" sz="quarter" idx="14" hasCustomPrompt="1"/>
          </p:nvPr>
        </p:nvSpPr>
        <p:spPr>
          <a:xfrm>
            <a:off x="5929322" y="785795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5" hasCustomPrompt="1"/>
          </p:nvPr>
        </p:nvSpPr>
        <p:spPr>
          <a:xfrm>
            <a:off x="3357554" y="78579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6" hasCustomPrompt="1"/>
          </p:nvPr>
        </p:nvSpPr>
        <p:spPr>
          <a:xfrm>
            <a:off x="785786" y="78579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3" name="图片占位符 9"/>
          <p:cNvSpPr>
            <a:spLocks noGrp="1"/>
          </p:cNvSpPr>
          <p:nvPr>
            <p:ph type="pic" sz="quarter" idx="17" hasCustomPrompt="1"/>
          </p:nvPr>
        </p:nvSpPr>
        <p:spPr>
          <a:xfrm>
            <a:off x="5929322" y="3286125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4" name="图片占位符 9"/>
          <p:cNvSpPr>
            <a:spLocks noGrp="1"/>
          </p:cNvSpPr>
          <p:nvPr>
            <p:ph type="pic" sz="quarter" idx="18" hasCustomPrompt="1"/>
          </p:nvPr>
        </p:nvSpPr>
        <p:spPr>
          <a:xfrm>
            <a:off x="3357554" y="328612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5" name="图片占位符 9"/>
          <p:cNvSpPr>
            <a:spLocks noGrp="1"/>
          </p:cNvSpPr>
          <p:nvPr>
            <p:ph type="pic" sz="quarter" idx="19" hasCustomPrompt="1"/>
          </p:nvPr>
        </p:nvSpPr>
        <p:spPr>
          <a:xfrm>
            <a:off x="785786" y="3286124"/>
            <a:ext cx="2428892" cy="235743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6_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图片占位符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9143999" cy="6858000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4" hasCustomPrompt="1"/>
          </p:nvPr>
        </p:nvSpPr>
        <p:spPr>
          <a:xfrm>
            <a:off x="6643702" y="4500570"/>
            <a:ext cx="2214578" cy="215306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3" name="图片占位符 9"/>
          <p:cNvSpPr>
            <a:spLocks noGrp="1"/>
          </p:cNvSpPr>
          <p:nvPr>
            <p:ph type="pic" sz="quarter" idx="15" hasCustomPrompt="1"/>
          </p:nvPr>
        </p:nvSpPr>
        <p:spPr>
          <a:xfrm>
            <a:off x="4357686" y="4500570"/>
            <a:ext cx="2214578" cy="215306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  <p:sp>
        <p:nvSpPr>
          <p:cNvPr id="14" name="图片占位符 9"/>
          <p:cNvSpPr>
            <a:spLocks noGrp="1"/>
          </p:cNvSpPr>
          <p:nvPr>
            <p:ph type="pic" sz="quarter" idx="16" hasCustomPrompt="1"/>
          </p:nvPr>
        </p:nvSpPr>
        <p:spPr>
          <a:xfrm>
            <a:off x="2071670" y="4500570"/>
            <a:ext cx="2214578" cy="2153066"/>
          </a:xfrm>
        </p:spPr>
        <p:txBody>
          <a:bodyPr>
            <a:normAutofit/>
          </a:bodyPr>
          <a:lstStyle>
            <a:lvl1pPr>
              <a:defRPr sz="2500">
                <a:latin typeface="Arial Unicode MS" pitchFamily="34" charset="-122"/>
                <a:ea typeface="Arial Unicode MS" pitchFamily="34" charset="-122"/>
                <a:cs typeface="Arial Unicode MS" pitchFamily="34" charset="-122"/>
              </a:defRPr>
            </a:lvl1pPr>
          </a:lstStyle>
          <a:p>
            <a:r>
              <a:rPr lang="en-US" altLang="zh-CN" dirty="0" smtClean="0"/>
              <a:t>Photo</a:t>
            </a:r>
            <a:endParaRPr lang="zh-CN" altLang="en-US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广告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71462"/>
            <a:ext cx="9144000" cy="7022592"/>
          </a:xfrm>
          <a:prstGeom prst="rect">
            <a:avLst/>
          </a:prstGeom>
        </p:spPr>
      </p:pic>
    </p:spTree>
  </p:cSld>
  <p:clrMapOvr>
    <a:masterClrMapping/>
  </p:clrMapOvr>
  <p:transition spd="slow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altLang="zh-CN" smtClean="0"/>
              <a:t>Klepnutím lze upravit styl předlohy nadpisů.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altLang="zh-CN" smtClean="0"/>
              <a:t>Klepnutím lze upravit styly předlohy textu.</a:t>
            </a:r>
          </a:p>
          <a:p>
            <a:pPr lvl="1"/>
            <a:r>
              <a:rPr lang="cs-CZ" altLang="zh-CN" smtClean="0"/>
              <a:t>Druhá úroveň</a:t>
            </a:r>
          </a:p>
          <a:p>
            <a:pPr lvl="2"/>
            <a:r>
              <a:rPr lang="cs-CZ" altLang="zh-CN" smtClean="0"/>
              <a:t>Třetí úroveň</a:t>
            </a:r>
          </a:p>
          <a:p>
            <a:pPr lvl="3"/>
            <a:r>
              <a:rPr lang="cs-CZ" altLang="zh-CN" smtClean="0"/>
              <a:t>Čtvrtá úroveň</a:t>
            </a:r>
          </a:p>
          <a:p>
            <a:pPr lvl="4"/>
            <a:r>
              <a:rPr lang="cs-CZ" altLang="zh-CN" smtClean="0"/>
              <a:t>Pátá úroveň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altLang="zh-CN" smtClean="0"/>
              <a:t>Klepnutím lze upravit styly předlohy textu.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 spd="slow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E00E4C-6034-4C63-8A25-664F021F12C4}" type="datetimeFigureOut">
              <a:rPr lang="cs-CZ" smtClean="0"/>
              <a:pPr/>
              <a:t>16.8.2012</a:t>
            </a:fld>
            <a:endParaRPr lang="cs-CZ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7B94E-DB63-4037-A3B7-BFFB70474A7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spd="slow">
    <p:cover dir="r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ok2kkw.com/next/ok1cb.htm" TargetMode="Externa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736" r="23433"/>
          <a:stretch>
            <a:fillRect/>
          </a:stretch>
        </p:blipFill>
        <p:spPr bwMode="auto">
          <a:xfrm>
            <a:off x="0" y="0"/>
            <a:ext cx="349188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4139952" y="162880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8" name="Zástupný symbol pro obsah 2"/>
          <p:cNvSpPr txBox="1">
            <a:spLocks/>
          </p:cNvSpPr>
          <p:nvPr/>
        </p:nvSpPr>
        <p:spPr>
          <a:xfrm>
            <a:off x="3707904" y="836712"/>
            <a:ext cx="5184576" cy="52894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	Vzdělávací oblast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Jazyk a jazyková komunikace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Vyučovací předmět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Český jazyk a literatura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Ročník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6. ročník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Anotace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Otakar </a:t>
            </a:r>
            <a:r>
              <a:rPr kumimoji="0" lang="cs-CZ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Batlička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životopis,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 charakteristika 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povídek,</a:t>
            </a:r>
            <a:r>
              <a:rPr kumimoji="0" lang="cs-CZ" sz="2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 ukázky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Podpora </a:t>
            </a:r>
            <a:r>
              <a:rPr kumimoji="0" lang="cs-CZ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vzdělávání </a:t>
            </a:r>
            <a:br>
              <a:rPr kumimoji="0" lang="cs-CZ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v </a:t>
            </a: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ZŠ Židlochovice, Tyršova 611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/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Autor materiálu</a:t>
            </a: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: 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  <a:t>Mgr. Petra Karpíšková</a:t>
            </a:r>
            <a:br>
              <a:rPr kumimoji="0" lang="cs-CZ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alatino Linotype" pitchFamily="18" charset="0"/>
                <a:ea typeface="+mn-ea"/>
                <a:cs typeface="Courier New" pitchFamily="49" charset="0"/>
              </a:rPr>
            </a:br>
            <a:endParaRPr kumimoji="0" lang="cs-CZ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alatino Linotype" pitchFamily="18" charset="0"/>
              <a:ea typeface="+mn-ea"/>
              <a:cs typeface="Courier New" pitchFamily="49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cs-CZ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Train-station-painting-1280x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355976" y="5445224"/>
            <a:ext cx="40783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upcat" pitchFamily="2" charset="-18"/>
              </a:rPr>
              <a:t>Otakar </a:t>
            </a:r>
            <a:r>
              <a:rPr lang="cs-CZ" sz="5400" b="1" cap="none" spc="0" dirty="0" err="1" smtClean="0">
                <a:ln w="11430"/>
                <a:solidFill>
                  <a:srgbClr val="FF66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upcat" pitchFamily="2" charset="-18"/>
              </a:rPr>
              <a:t>Batlička</a:t>
            </a:r>
            <a:endParaRPr lang="cs-CZ" sz="5400" b="1" cap="none" spc="0" dirty="0">
              <a:ln w="11430"/>
              <a:solidFill>
                <a:srgbClr val="FF66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upcat" pitchFamily="2" charset="-18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736" r="23433"/>
          <a:stretch>
            <a:fillRect/>
          </a:stretch>
        </p:blipFill>
        <p:spPr bwMode="auto">
          <a:xfrm>
            <a:off x="0" y="0"/>
            <a:ext cx="349188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/>
          <p:cNvSpPr txBox="1"/>
          <p:nvPr/>
        </p:nvSpPr>
        <p:spPr>
          <a:xfrm>
            <a:off x="4139952" y="162880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6" name="TextovéPole 5"/>
          <p:cNvSpPr txBox="1"/>
          <p:nvPr/>
        </p:nvSpPr>
        <p:spPr>
          <a:xfrm>
            <a:off x="3851920" y="1628800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dirty="0" smtClean="0">
                <a:cs typeface="Times New Roman" pitchFamily="18" charset="0"/>
              </a:rPr>
              <a:t>Psal dobrodružné povídky. Ztvárnil v nich své vlastní zážitky a příběhy lidí, se kterými se setkal. 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3995936" y="3212976"/>
            <a:ext cx="460851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i="1" dirty="0" smtClean="0">
                <a:cs typeface="Times New Roman" pitchFamily="18" charset="0"/>
              </a:rPr>
              <a:t>Kavalíři odvahy</a:t>
            </a:r>
            <a:endParaRPr lang="cs-CZ" sz="28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i="1" dirty="0" smtClean="0">
                <a:cs typeface="Times New Roman" pitchFamily="18" charset="0"/>
              </a:rPr>
              <a:t>Muž v podpalubí</a:t>
            </a:r>
            <a:endParaRPr lang="cs-CZ" sz="28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i="1" dirty="0" smtClean="0">
                <a:cs typeface="Times New Roman" pitchFamily="18" charset="0"/>
              </a:rPr>
              <a:t>Na vlně 57 metrů</a:t>
            </a:r>
            <a:endParaRPr lang="cs-CZ" sz="28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i="1" dirty="0" smtClean="0">
                <a:cs typeface="Times New Roman" pitchFamily="18" charset="0"/>
              </a:rPr>
              <a:t>Na vlnách odvahy a  </a:t>
            </a:r>
          </a:p>
          <a:p>
            <a:r>
              <a:rPr lang="cs-CZ" sz="2800" i="1" dirty="0" smtClean="0">
                <a:cs typeface="Times New Roman" pitchFamily="18" charset="0"/>
              </a:rPr>
              <a:t> dobrodružství</a:t>
            </a:r>
            <a:endParaRPr lang="cs-CZ" sz="28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i="1" dirty="0" smtClean="0">
                <a:cs typeface="Times New Roman" pitchFamily="18" charset="0"/>
              </a:rPr>
              <a:t>Tábor ztracených</a:t>
            </a:r>
            <a:endParaRPr lang="cs-CZ" sz="2800" dirty="0" smtClean="0"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i="1" dirty="0" smtClean="0">
                <a:cs typeface="Times New Roman" pitchFamily="18" charset="0"/>
              </a:rPr>
              <a:t>Tanec na stožáru</a:t>
            </a:r>
            <a:endParaRPr lang="cs-CZ" sz="2800" dirty="0">
              <a:cs typeface="Times New Roman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23928" y="404664"/>
            <a:ext cx="475252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6600" b="1" cap="none" spc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upcat" pitchFamily="2" charset="-18"/>
              </a:rPr>
              <a:t>Dílo</a:t>
            </a:r>
            <a:endParaRPr lang="cs-CZ" sz="66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upcat" pitchFamily="2" charset="-18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39952" y="162880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211960" y="2636912"/>
            <a:ext cx="4474840" cy="3489251"/>
          </a:xfrm>
        </p:spPr>
        <p:txBody>
          <a:bodyPr>
            <a:noAutofit/>
          </a:bodyPr>
          <a:lstStyle/>
          <a:p>
            <a:pPr algn="just"/>
            <a:r>
              <a:rPr lang="cs-CZ" sz="2000" dirty="0" smtClean="0">
                <a:cs typeface="Times New Roman" pitchFamily="18" charset="0"/>
              </a:rPr>
              <a:t>Po okupaci Československa se stal členem Obrany národa, pro niž pracoval jako radiotelegrafista. Obstarával spojení s Londýnem. </a:t>
            </a:r>
          </a:p>
          <a:p>
            <a:pPr algn="just"/>
            <a:r>
              <a:rPr lang="cs-CZ" sz="2000" dirty="0" smtClean="0">
                <a:cs typeface="Times New Roman" pitchFamily="18" charset="0"/>
              </a:rPr>
              <a:t>Procestoval Jižní Ameriku, Afriku a Austrálii. Ve světě se naučil jazyky: angličtinu, němčinu, španělštinu, portugalštinu, francouzštinu, ruštinu, norštinu, švédštinu a jako jeden z mála také jazyk indiánského kmene </a:t>
            </a:r>
            <a:r>
              <a:rPr lang="cs-CZ" sz="2000" dirty="0" err="1" smtClean="0">
                <a:cs typeface="Times New Roman" pitchFamily="18" charset="0"/>
              </a:rPr>
              <a:t>guaraní</a:t>
            </a:r>
            <a:r>
              <a:rPr lang="cs-CZ" sz="2000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cs-CZ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  <a:hlinkClick r:id="rId2"/>
              </a:rPr>
              <a:t>Podrobný životopis</a:t>
            </a:r>
            <a:endPara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0" y="2404032"/>
            <a:ext cx="4283968" cy="4453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755576" y="1556792"/>
            <a:ext cx="792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0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cs-CZ" sz="2000" dirty="0" smtClean="0">
                <a:cs typeface="Times New Roman" pitchFamily="18" charset="0"/>
              </a:rPr>
              <a:t>1895 Praha – 1942 (koncentrační tábor  Mauthausen)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cs typeface="Times New Roman" pitchFamily="18" charset="0"/>
              </a:rPr>
              <a:t>  český radioamatér, cestovatel, spisovatel a bojovník proti  nacismu.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cs typeface="Times New Roman" pitchFamily="18" charset="0"/>
              </a:rPr>
              <a:t>  V roce 1946 mu byl udělen Válečný kříž.</a:t>
            </a:r>
          </a:p>
          <a:p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1835696" y="404664"/>
            <a:ext cx="56886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6600" b="1" dirty="0" smtClean="0">
                <a:ln w="11430"/>
                <a:solidFill>
                  <a:srgbClr val="FF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upcat" pitchFamily="2" charset="-18"/>
              </a:rPr>
              <a:t>Životopis</a:t>
            </a:r>
            <a:endParaRPr lang="cs-CZ" sz="6600" b="1" dirty="0">
              <a:ln w="11430"/>
              <a:solidFill>
                <a:srgbClr val="FF66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upcat" pitchFamily="2" charset="-18"/>
            </a:endParaRPr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8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8800" t="10532" r="19186"/>
          <a:stretch>
            <a:fillRect/>
          </a:stretch>
        </p:blipFill>
        <p:spPr bwMode="auto">
          <a:xfrm>
            <a:off x="6084168" y="0"/>
            <a:ext cx="305983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Obdélník 12"/>
          <p:cNvSpPr/>
          <p:nvPr/>
        </p:nvSpPr>
        <p:spPr>
          <a:xfrm>
            <a:off x="467544" y="404664"/>
            <a:ext cx="504056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upcat" pitchFamily="2" charset="-18"/>
              </a:rPr>
              <a:t>Povídky o slonech</a:t>
            </a:r>
            <a:endParaRPr lang="cs-CZ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upcat" pitchFamily="2" charset="-18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3568" y="162880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539552" y="1340768"/>
            <a:ext cx="4968552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200" dirty="0" smtClean="0"/>
              <a:t>V které zemi se povídka </a:t>
            </a:r>
            <a:r>
              <a:rPr lang="cs-CZ" sz="2200" dirty="0" err="1" smtClean="0"/>
              <a:t>Džitti</a:t>
            </a:r>
            <a:r>
              <a:rPr lang="cs-CZ" sz="2200" dirty="0" smtClean="0"/>
              <a:t> </a:t>
            </a:r>
            <a:r>
              <a:rPr lang="cs-CZ" sz="2200" dirty="0" err="1" smtClean="0"/>
              <a:t>Doig</a:t>
            </a:r>
            <a:r>
              <a:rPr lang="cs-CZ" sz="2200" dirty="0" smtClean="0"/>
              <a:t> odehrává?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Jak se v této zemi nazývá vládce a jeho žena?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Proč sloni hlavního hrdinu nezabili?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Co v arabštině znamená slovo sahib? Oslovuje tak hrdina majitele plantáží?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Charakterizuj majitele slona.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Jak slona týrá?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Po čem slon nejvíce toužil?</a:t>
            </a:r>
          </a:p>
          <a:p>
            <a:pPr marL="342900" indent="-342900">
              <a:buAutoNum type="arabicPeriod"/>
            </a:pPr>
            <a:r>
              <a:rPr lang="cs-CZ" sz="2200" dirty="0" smtClean="0"/>
              <a:t>Co si myslíš o zvířatech, která žijí v zajetí?</a:t>
            </a:r>
          </a:p>
          <a:p>
            <a:pPr marL="342900" indent="-342900">
              <a:buFontTx/>
              <a:buAutoNum type="arabicPeriod"/>
            </a:pPr>
            <a:r>
              <a:rPr lang="cs-CZ" sz="2200" dirty="0" smtClean="0"/>
              <a:t>Jsou tyto příběhy psány v </a:t>
            </a:r>
            <a:r>
              <a:rPr lang="cs-CZ" sz="2200" dirty="0" err="1" smtClean="0"/>
              <a:t>ich</a:t>
            </a:r>
            <a:r>
              <a:rPr lang="cs-CZ" sz="2200" dirty="0" smtClean="0"/>
              <a:t>-formě, nebo v </a:t>
            </a:r>
            <a:r>
              <a:rPr lang="cs-CZ" sz="2200" dirty="0" err="1" smtClean="0"/>
              <a:t>er</a:t>
            </a:r>
            <a:r>
              <a:rPr lang="cs-CZ" sz="2200" dirty="0" smtClean="0"/>
              <a:t>-formě?</a:t>
            </a:r>
          </a:p>
          <a:p>
            <a:pPr marL="342900" indent="-342900"/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tapetynaplochu-org-nahled2-25092008195127.jpg"/>
          <p:cNvPicPr>
            <a:picLocks noChangeAspect="1"/>
          </p:cNvPicPr>
          <p:nvPr/>
        </p:nvPicPr>
        <p:blipFill>
          <a:blip r:embed="rId3" cstate="print"/>
          <a:srcRect l="12988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" name="Objekt 2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259633" y="4488092"/>
          <a:ext cx="2592288" cy="1835285"/>
        </p:xfrm>
        <a:graphic>
          <a:graphicData uri="http://schemas.openxmlformats.org/presentationml/2006/ole">
            <p:oleObj spid="_x0000_s1026" name="Acrobat Document" r:id="rId4" imgW="8019048" imgH="5676190" progId="AcroExch.Document.7">
              <p:embed/>
            </p:oleObj>
          </a:graphicData>
        </a:graphic>
      </p:graphicFrame>
      <p:graphicFrame>
        <p:nvGraphicFramePr>
          <p:cNvPr id="4" name="Objekt 3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95536" y="4797152"/>
          <a:ext cx="2431176" cy="1721221"/>
        </p:xfrm>
        <a:graphic>
          <a:graphicData uri="http://schemas.openxmlformats.org/presentationml/2006/ole">
            <p:oleObj spid="_x0000_s1027" name="Acrobat Document" r:id="rId5" imgW="8019048" imgH="5676190" progId="AcroExch.Document.7">
              <p:embed/>
            </p:oleObj>
          </a:graphicData>
        </a:graphic>
      </p:graphicFrame>
      <p:sp>
        <p:nvSpPr>
          <p:cNvPr id="7" name="Obdélník 6"/>
          <p:cNvSpPr/>
          <p:nvPr/>
        </p:nvSpPr>
        <p:spPr>
          <a:xfrm>
            <a:off x="467544" y="404664"/>
            <a:ext cx="3096344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cs-CZ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upcat" pitchFamily="2" charset="-18"/>
              </a:rPr>
              <a:t>Živá ŘEKA</a:t>
            </a:r>
          </a:p>
          <a:p>
            <a:pPr algn="ctr"/>
            <a:r>
              <a:rPr lang="cs-CZ" sz="6000" b="1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upcat" pitchFamily="2" charset="-18"/>
              </a:rPr>
              <a:t>Usměvavý </a:t>
            </a:r>
            <a:r>
              <a:rPr lang="cs-CZ" sz="6000" b="1" dirty="0" err="1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Pupcat" pitchFamily="2" charset="-18"/>
              </a:rPr>
              <a:t>Dick</a:t>
            </a:r>
            <a:endParaRPr lang="cs-CZ" sz="60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Pupcat" pitchFamily="2" charset="-18"/>
            </a:endParaRPr>
          </a:p>
        </p:txBody>
      </p:sp>
      <p:graphicFrame>
        <p:nvGraphicFramePr>
          <p:cNvPr id="9" name="Objekt 8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5364088" y="4475988"/>
          <a:ext cx="2592288" cy="1835285"/>
        </p:xfrm>
        <a:graphic>
          <a:graphicData uri="http://schemas.openxmlformats.org/presentationml/2006/ole">
            <p:oleObj spid="_x0000_s1030" name="Acrobat Document" r:id="rId6" imgW="8019048" imgH="5676190" progId="AcroExch.Document.7">
              <p:embed/>
            </p:oleObj>
          </a:graphicData>
        </a:graphic>
      </p:graphicFrame>
      <p:graphicFrame>
        <p:nvGraphicFramePr>
          <p:cNvPr id="8" name="Objekt 7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499992" y="4797152"/>
          <a:ext cx="2431176" cy="1721221"/>
        </p:xfrm>
        <a:graphic>
          <a:graphicData uri="http://schemas.openxmlformats.org/presentationml/2006/ole">
            <p:oleObj spid="_x0000_s1029" name="Acrobat Document" r:id="rId7" imgW="8019048" imgH="5676190" progId="AcroExch.Document.7">
              <p:embed/>
            </p:oleObj>
          </a:graphicData>
        </a:graphic>
      </p:graphicFrame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00"/>
                            </p:stCondLst>
                            <p:childTnLst>
                              <p:par>
                                <p:cTn id="1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8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délník 12"/>
          <p:cNvSpPr/>
          <p:nvPr/>
        </p:nvSpPr>
        <p:spPr>
          <a:xfrm>
            <a:off x="3995936" y="404664"/>
            <a:ext cx="482453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54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upcat" pitchFamily="2" charset="-18"/>
              </a:rPr>
              <a:t>Úkoly k Povídkám</a:t>
            </a:r>
            <a:endParaRPr lang="cs-CZ" sz="54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upcat" pitchFamily="2" charset="-18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683568" y="162880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5" name="TextovéPole 4"/>
          <p:cNvSpPr txBox="1"/>
          <p:nvPr/>
        </p:nvSpPr>
        <p:spPr>
          <a:xfrm>
            <a:off x="3851920" y="1340768"/>
            <a:ext cx="4968552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r>
              <a:rPr lang="cs-CZ" sz="2800" dirty="0" smtClean="0"/>
              <a:t>Kde se příběh odehrává?</a:t>
            </a:r>
          </a:p>
          <a:p>
            <a:pPr marL="342900" indent="-342900">
              <a:buAutoNum type="arabicPeriod"/>
            </a:pPr>
            <a:r>
              <a:rPr lang="cs-CZ" sz="2800" dirty="0" smtClean="0"/>
              <a:t>Vysvětli název povídky.</a:t>
            </a:r>
          </a:p>
          <a:p>
            <a:pPr marL="342900" indent="-342900">
              <a:buAutoNum type="arabicPeriod"/>
            </a:pPr>
            <a:r>
              <a:rPr lang="cs-CZ" sz="2800" dirty="0" smtClean="0"/>
              <a:t>Jak zvířata reagovala na příchod termitů?</a:t>
            </a:r>
          </a:p>
          <a:p>
            <a:pPr marL="342900" indent="-342900">
              <a:buAutoNum type="arabicPeriod"/>
            </a:pPr>
            <a:r>
              <a:rPr lang="cs-CZ" sz="2800" dirty="0" smtClean="0"/>
              <a:t>Jakým způsobem zachránili hrdinové tábor před termity.</a:t>
            </a:r>
          </a:p>
          <a:p>
            <a:pPr marL="342900" indent="-342900">
              <a:buAutoNum type="arabicPeriod"/>
            </a:pPr>
            <a:r>
              <a:rPr lang="cs-CZ" sz="2800" dirty="0" smtClean="0"/>
              <a:t>Charakterizuj hlavního hrdinu povídky Usměvavý </a:t>
            </a:r>
            <a:r>
              <a:rPr lang="cs-CZ" sz="2800" dirty="0" err="1" smtClean="0"/>
              <a:t>Dick</a:t>
            </a:r>
            <a:r>
              <a:rPr lang="cs-CZ" sz="2800" dirty="0" smtClean="0"/>
              <a:t>.</a:t>
            </a:r>
          </a:p>
          <a:p>
            <a:pPr marL="342900" indent="-342900"/>
            <a:endParaRPr lang="cs-CZ" dirty="0" smtClean="0"/>
          </a:p>
          <a:p>
            <a:pPr marL="342900" indent="-342900"/>
            <a:endParaRPr lang="cs-CZ" dirty="0" smtClean="0"/>
          </a:p>
          <a:p>
            <a:pPr marL="342900" indent="-342900"/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0" y="0"/>
            <a:ext cx="3384376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0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33">
            <a:alpha val="9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4139952" y="162880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467544" y="404664"/>
            <a:ext cx="820891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cs-CZ" sz="4800" b="1" cap="none" spc="0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Pupcat" pitchFamily="2" charset="-18"/>
              </a:rPr>
              <a:t>Použitá literatura</a:t>
            </a:r>
            <a:endParaRPr lang="cs-CZ" sz="4800" b="1" cap="none" spc="0" dirty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Pupcat" pitchFamily="2" charset="-18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83568" y="2276872"/>
            <a:ext cx="78488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dirty="0" smtClean="0"/>
              <a:t>Otakar </a:t>
            </a:r>
            <a:r>
              <a:rPr lang="cs-CZ" dirty="0" err="1" smtClean="0"/>
              <a:t>Batlička</a:t>
            </a:r>
            <a:r>
              <a:rPr lang="cs-CZ" dirty="0" smtClean="0"/>
              <a:t>. In </a:t>
            </a:r>
            <a:r>
              <a:rPr lang="cs-CZ" i="1" dirty="0" err="1" smtClean="0"/>
              <a:t>Wikipedia</a:t>
            </a:r>
            <a:r>
              <a:rPr lang="cs-CZ" i="1" dirty="0" smtClean="0"/>
              <a:t> : </a:t>
            </a:r>
            <a:r>
              <a:rPr lang="cs-CZ" i="1" dirty="0" err="1" smtClean="0"/>
              <a:t>the</a:t>
            </a:r>
            <a:r>
              <a:rPr lang="cs-CZ" i="1" dirty="0" smtClean="0"/>
              <a:t> free </a:t>
            </a:r>
            <a:r>
              <a:rPr lang="cs-CZ" i="1" dirty="0" err="1" smtClean="0"/>
              <a:t>encyclopedia</a:t>
            </a:r>
            <a:r>
              <a:rPr lang="cs-CZ" dirty="0" smtClean="0"/>
              <a:t> [online]. St. </a:t>
            </a:r>
            <a:r>
              <a:rPr lang="cs-CZ" dirty="0" err="1" smtClean="0"/>
              <a:t>Petersburg</a:t>
            </a:r>
            <a:r>
              <a:rPr lang="cs-CZ" dirty="0" smtClean="0"/>
              <a:t> (Florida) : </a:t>
            </a:r>
            <a:r>
              <a:rPr lang="cs-CZ" dirty="0" err="1" smtClean="0"/>
              <a:t>Wikipedia</a:t>
            </a:r>
            <a:r>
              <a:rPr lang="cs-CZ" dirty="0" smtClean="0"/>
              <a:t> </a:t>
            </a:r>
            <a:r>
              <a:rPr lang="cs-CZ" dirty="0" err="1" smtClean="0"/>
              <a:t>Foundation</a:t>
            </a:r>
            <a:r>
              <a:rPr lang="cs-CZ" dirty="0" smtClean="0"/>
              <a:t>, 12.8.2005, last </a:t>
            </a:r>
            <a:r>
              <a:rPr lang="cs-CZ" dirty="0" err="1" smtClean="0"/>
              <a:t>modified</a:t>
            </a:r>
            <a:r>
              <a:rPr lang="cs-CZ" dirty="0" smtClean="0"/>
              <a:t> on 2.3.2011 [cit. 2011-03-24]. Dostupné z WWW: &lt;http://cs.wikipedia.org/wiki/Otakar_Batlička&gt;.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6" name="Obdélník 5"/>
          <p:cNvSpPr/>
          <p:nvPr/>
        </p:nvSpPr>
        <p:spPr>
          <a:xfrm>
            <a:off x="683568" y="1340768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 smtClean="0"/>
              <a:t>BATLIČKA, Otakar . </a:t>
            </a:r>
            <a:r>
              <a:rPr lang="cs-CZ" i="1" dirty="0" smtClean="0"/>
              <a:t>Na vlnách odvahy a dobrodružství</a:t>
            </a:r>
            <a:r>
              <a:rPr lang="cs-CZ" dirty="0" smtClean="0"/>
              <a:t>. Ostrava : Profil, 1989. 447 s.</a:t>
            </a:r>
          </a:p>
          <a:p>
            <a:pPr algn="just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683568" y="3212975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Obrázky:</a:t>
            </a:r>
          </a:p>
          <a:p>
            <a:r>
              <a:rPr lang="cs-CZ" dirty="0" smtClean="0"/>
              <a:t>www.</a:t>
            </a:r>
            <a:r>
              <a:rPr lang="cs-CZ" dirty="0" err="1" smtClean="0"/>
              <a:t>myhdwallpapers.net</a:t>
            </a:r>
            <a:r>
              <a:rPr lang="cs-CZ" dirty="0" smtClean="0"/>
              <a:t>/</a:t>
            </a:r>
            <a:r>
              <a:rPr lang="cs-CZ" dirty="0" err="1" smtClean="0"/>
              <a:t>wallpapers</a:t>
            </a:r>
            <a:r>
              <a:rPr lang="cs-CZ" dirty="0" smtClean="0"/>
              <a:t>/</a:t>
            </a:r>
            <a:r>
              <a:rPr lang="cs-CZ" dirty="0" err="1" smtClean="0"/>
              <a:t>Train</a:t>
            </a:r>
            <a:r>
              <a:rPr lang="cs-CZ" dirty="0" smtClean="0"/>
              <a:t>-station-</a:t>
            </a:r>
            <a:r>
              <a:rPr lang="cs-CZ" dirty="0" err="1" smtClean="0"/>
              <a:t>painting</a:t>
            </a:r>
            <a:r>
              <a:rPr lang="cs-CZ" dirty="0" smtClean="0"/>
              <a:t>-1280x800.jpg</a:t>
            </a:r>
          </a:p>
          <a:p>
            <a:endParaRPr lang="cs-CZ" dirty="0"/>
          </a:p>
        </p:txBody>
      </p:sp>
      <p:sp>
        <p:nvSpPr>
          <p:cNvPr id="8" name="Obdélník 7"/>
          <p:cNvSpPr/>
          <p:nvPr/>
        </p:nvSpPr>
        <p:spPr>
          <a:xfrm>
            <a:off x="683568" y="3789039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myhdwallpapers.net</a:t>
            </a:r>
            <a:r>
              <a:rPr lang="cs-CZ" dirty="0" smtClean="0"/>
              <a:t>/</a:t>
            </a:r>
            <a:r>
              <a:rPr lang="cs-CZ" dirty="0" err="1" smtClean="0"/>
              <a:t>wallpapers</a:t>
            </a:r>
            <a:r>
              <a:rPr lang="cs-CZ" dirty="0" smtClean="0"/>
              <a:t>/</a:t>
            </a:r>
            <a:r>
              <a:rPr lang="cs-CZ" dirty="0" err="1" smtClean="0"/>
              <a:t>Photoshop</a:t>
            </a:r>
            <a:r>
              <a:rPr lang="cs-CZ" dirty="0" smtClean="0"/>
              <a:t>-</a:t>
            </a:r>
            <a:r>
              <a:rPr lang="cs-CZ" dirty="0" err="1" smtClean="0"/>
              <a:t>locomotive</a:t>
            </a:r>
            <a:r>
              <a:rPr lang="cs-CZ" dirty="0" smtClean="0"/>
              <a:t>-1280x800.jpg</a:t>
            </a:r>
            <a:endParaRPr lang="cs-CZ" dirty="0"/>
          </a:p>
        </p:txBody>
      </p:sp>
      <p:sp>
        <p:nvSpPr>
          <p:cNvPr id="12" name="Obdélník 11"/>
          <p:cNvSpPr/>
          <p:nvPr/>
        </p:nvSpPr>
        <p:spPr>
          <a:xfrm>
            <a:off x="683568" y="4077072"/>
            <a:ext cx="6041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www.</a:t>
            </a:r>
            <a:r>
              <a:rPr lang="cs-CZ" dirty="0" err="1" smtClean="0"/>
              <a:t>kdb.cz</a:t>
            </a:r>
            <a:r>
              <a:rPr lang="cs-CZ" dirty="0" smtClean="0"/>
              <a:t>/</a:t>
            </a:r>
            <a:r>
              <a:rPr lang="cs-CZ" dirty="0" err="1" smtClean="0"/>
              <a:t>files</a:t>
            </a:r>
            <a:r>
              <a:rPr lang="cs-CZ" dirty="0" smtClean="0"/>
              <a:t>/</a:t>
            </a:r>
            <a:r>
              <a:rPr lang="cs-CZ" dirty="0" err="1" smtClean="0"/>
              <a:t>images</a:t>
            </a:r>
            <a:r>
              <a:rPr lang="cs-CZ" dirty="0" smtClean="0"/>
              <a:t>/medium/2202.jpg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683568" y="1700808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DANEŠ, Josef . Otakar </a:t>
            </a:r>
            <a:r>
              <a:rPr lang="cs-CZ" dirty="0" err="1" smtClean="0"/>
              <a:t>Batlička</a:t>
            </a:r>
            <a:r>
              <a:rPr lang="cs-CZ" dirty="0" smtClean="0"/>
              <a:t>, OK1CB. </a:t>
            </a:r>
            <a:r>
              <a:rPr lang="cs-CZ" i="1" dirty="0" smtClean="0"/>
              <a:t>Jiskry, lampy, rakety</a:t>
            </a:r>
            <a:r>
              <a:rPr lang="cs-CZ" dirty="0" smtClean="0"/>
              <a:t> [online]. 2008, 1, [cit. 2011-06-19]. Dostupný z WWW: &lt;http://www.ok2kkw.com/</a:t>
            </a:r>
            <a:r>
              <a:rPr lang="cs-CZ" dirty="0" err="1" smtClean="0"/>
              <a:t>next</a:t>
            </a:r>
            <a:r>
              <a:rPr lang="cs-CZ" dirty="0" smtClean="0"/>
              <a:t>/ok1cb.htm&gt;.</a:t>
            </a:r>
            <a:endParaRPr lang="cs-CZ" dirty="0"/>
          </a:p>
        </p:txBody>
      </p:sp>
      <p:sp>
        <p:nvSpPr>
          <p:cNvPr id="11" name="Obdélník 10"/>
          <p:cNvSpPr/>
          <p:nvPr/>
        </p:nvSpPr>
        <p:spPr>
          <a:xfrm>
            <a:off x="683568" y="4365104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http://klokan.</a:t>
            </a:r>
            <a:r>
              <a:rPr lang="cs-CZ" dirty="0" err="1" smtClean="0"/>
              <a:t>wz.cz</a:t>
            </a:r>
            <a:r>
              <a:rPr lang="cs-CZ" dirty="0" smtClean="0"/>
              <a:t>/fotky3/5924_</a:t>
            </a:r>
            <a:r>
              <a:rPr lang="cs-CZ" dirty="0" err="1" smtClean="0"/>
              <a:t>Termitiste</a:t>
            </a:r>
            <a:r>
              <a:rPr lang="cs-CZ" dirty="0" smtClean="0"/>
              <a:t>_u_</a:t>
            </a:r>
            <a:r>
              <a:rPr lang="cs-CZ" dirty="0" err="1" smtClean="0"/>
              <a:t>Barkly</a:t>
            </a:r>
            <a:r>
              <a:rPr lang="cs-CZ" dirty="0" smtClean="0"/>
              <a:t>_</a:t>
            </a:r>
            <a:r>
              <a:rPr lang="cs-CZ" dirty="0" err="1" smtClean="0"/>
              <a:t>Homestead.jpg</a:t>
            </a:r>
            <a:endParaRPr lang="cs-CZ" dirty="0" smtClean="0"/>
          </a:p>
          <a:p>
            <a:r>
              <a:rPr lang="cs-CZ" dirty="0" smtClean="0"/>
              <a:t>http://t3.gstatic.com/</a:t>
            </a:r>
            <a:r>
              <a:rPr lang="cs-CZ" dirty="0" err="1" smtClean="0"/>
              <a:t>images</a:t>
            </a:r>
            <a:r>
              <a:rPr lang="cs-CZ" dirty="0" smtClean="0"/>
              <a:t>?q=</a:t>
            </a:r>
            <a:r>
              <a:rPr lang="cs-CZ" dirty="0" err="1" smtClean="0"/>
              <a:t>tbn</a:t>
            </a:r>
            <a:r>
              <a:rPr lang="cs-CZ" dirty="0" smtClean="0"/>
              <a:t>:ANd9GcQf31aVYmnAZY6z8zsk8uSubfNSUn9A9jJfqCnZFv8uTu_u2Y7v8EAOcBkm</a:t>
            </a:r>
            <a:endParaRPr lang="cs-CZ" dirty="0"/>
          </a:p>
        </p:txBody>
      </p:sp>
    </p:spTree>
  </p:cSld>
  <p:clrMapOvr>
    <a:masterClrMapping/>
  </p:clrMapOvr>
  <p:transition spd="slow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niha">
  <a:themeElements>
    <a:clrScheme name="Vlastní 6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000000"/>
      </a:accent6>
      <a:hlink>
        <a:srgbClr val="000000"/>
      </a:hlink>
      <a:folHlink>
        <a:srgbClr val="E36C09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kniha</Template>
  <TotalTime>260</TotalTime>
  <Words>330</Words>
  <Application>Microsoft Office PowerPoint</Application>
  <PresentationFormat>Předvádění na obrazovce (4:3)</PresentationFormat>
  <Paragraphs>51</Paragraphs>
  <Slides>8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0" baseType="lpstr">
      <vt:lpstr>kniha</vt:lpstr>
      <vt:lpstr>Acrobat Document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</vt:vector>
  </TitlesOfParts>
  <Company>ZŠ Židlochovice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karpiskovap</dc:creator>
  <cp:lastModifiedBy>karpiskovap</cp:lastModifiedBy>
  <cp:revision>15</cp:revision>
  <dcterms:created xsi:type="dcterms:W3CDTF">2011-03-24T11:24:33Z</dcterms:created>
  <dcterms:modified xsi:type="dcterms:W3CDTF">2012-08-16T15:38:50Z</dcterms:modified>
</cp:coreProperties>
</file>