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2" r:id="rId2"/>
    <p:sldId id="256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větlý styl 3 – zvýraznění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09AAC-268D-425C-BED5-34E2D48AFF50}" type="datetimeFigureOut">
              <a:rPr lang="cs-CZ" smtClean="0"/>
              <a:pPr/>
              <a:t>16.8.2012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D2CDDD-F21F-4BC7-9828-EE53F78BEDC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CDDD-F21F-4BC7-9828-EE53F78BEDC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D2CDDD-F21F-4BC7-9828-EE53F78BEDC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3D3C54-C420-44BE-941E-3E332DBA8572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725212-F4BE-4566-B03E-D834FFF2A61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79F74-7A5C-493D-987A-5BAE8610F608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1DC23-93D6-4FE2-9A50-C32CBDCE6C3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9D9BA-D7A6-49EF-882F-AE0406F5FB65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F0C2A8-FBED-4AE1-AE67-1D8E9730ADA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500ED-24C8-46CF-9046-FD6AE7132D3E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99DF1-E090-4C9B-95E7-EBA4A09F10B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2A2A09-8688-4493-9C85-96D17310E56A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659C3-6435-4497-B950-AAE31D17AB8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B6327-9488-42DA-84B8-74D03664AD41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572BC2-9A08-4D2D-AB22-1CD88F47302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92AF4-2AE6-4C30-A19C-D765197EC9A5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905CDB-39F7-4EBD-8A84-9EC522727678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980CD-945A-4214-89D6-BB11EDEC37E9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D8F79-0842-477C-8962-682486FDFF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38571E-DD5B-4260-AE66-1B9C484B24B1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1C500-9E53-4123-8C59-CC89D7573922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BC53B7-F840-412D-B333-8647E299AD7F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DC188-53F5-44E5-BCF4-BA4A1CC4F54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4AA96A-6150-4E40-9991-BD47A9E4140B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178E9-5C5E-4CD5-9ED8-9C88A74370AF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A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 smtClean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A960365-4DCB-4F28-8E84-29E51AE66A03}" type="datetimeFigureOut">
              <a:rPr lang="fr-FR"/>
              <a:pPr>
                <a:defRPr/>
              </a:pPr>
              <a:t>16/08/2012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9758AE6-77E1-4074-B89E-BE1AA5E02B2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627784" y="1124744"/>
            <a:ext cx="6059016" cy="5001419"/>
          </a:xfrm>
        </p:spPr>
        <p:txBody>
          <a:bodyPr/>
          <a:lstStyle/>
          <a:p>
            <a:pPr eaLnBrk="1" hangingPunct="1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fr-C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 bwMode="auto">
          <a:xfrm>
            <a:off x="2339752" y="764704"/>
            <a:ext cx="6347048" cy="5361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	Vzdělávací oblast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Jazyk a jazyková komunikace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Vyučovací předmět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Český jazyk a literatura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Ročník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6. ročník 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Anotace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</a:t>
            </a: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O Jánošíkovi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životopis, jazyk pověsti, otázky </a:t>
            </a:r>
            <a:r>
              <a:rPr kumimoji="0" lang="cs-CZ" sz="24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k textu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Podpora vzdělávání v ZŠ Židlochovice, Tyršova 611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/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r>
              <a:rPr kumimoji="0" lang="cs-CZ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Autor materiálu</a:t>
            </a:r>
            <a: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  <a:t>: Mgr. Petra Karpíšková</a:t>
            </a:r>
            <a:br>
              <a:rPr kumimoji="0" lang="cs-CZ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alatino Linotype" pitchFamily="18" charset="0"/>
                <a:ea typeface="+mn-ea"/>
                <a:cs typeface="Courier New" pitchFamily="49" charset="0"/>
              </a:rPr>
            </a:br>
            <a:endParaRPr kumimoji="0" lang="cs-CZ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alatino Linotype" pitchFamily="18" charset="0"/>
              <a:ea typeface="+mn-ea"/>
              <a:cs typeface="Courier New" pitchFamily="49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Char char="•"/>
              <a:tabLst/>
              <a:defRPr/>
            </a:pPr>
            <a:endParaRPr kumimoji="0" lang="cs-CZ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>
          <a:xfrm>
            <a:off x="2699792" y="1268760"/>
            <a:ext cx="5400600" cy="707306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>
                <a:gd name="adj" fmla="val 10811155"/>
              </a:avLst>
            </a:prstTxWarp>
            <a:spAutoFit/>
          </a:bodyPr>
          <a:lstStyle/>
          <a:p>
            <a:pPr algn="ctr"/>
            <a:r>
              <a:rPr lang="cs-CZ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O Jánošíkovi</a:t>
            </a:r>
            <a:endParaRPr lang="cs-CZ" sz="5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3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2627784" y="1124744"/>
            <a:ext cx="6059016" cy="5001419"/>
          </a:xfrm>
        </p:spPr>
        <p:txBody>
          <a:bodyPr/>
          <a:lstStyle/>
          <a:p>
            <a:pPr eaLnBrk="1" hangingPunct="1"/>
            <a:r>
              <a:rPr lang="fr-CA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1688 Terchová (Malá Fatra) - †1713 Liptovský Mikuláš (popraven)</a:t>
            </a:r>
          </a:p>
          <a:p>
            <a:pPr eaLnBrk="1" hangingPunct="1"/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Slovenský zbojník</a:t>
            </a:r>
          </a:p>
          <a:p>
            <a:pPr eaLnBrk="1" hangingPunct="1"/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1706 naverbován</a:t>
            </a:r>
          </a:p>
          <a:p>
            <a:pPr eaLnBrk="1" hangingPunct="1"/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Otec ho vykoupil </a:t>
            </a:r>
          </a:p>
          <a:p>
            <a:pPr eaLnBrk="1" hangingPunct="1"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z armády.</a:t>
            </a:r>
          </a:p>
          <a:p>
            <a:pPr eaLnBrk="1" hangingPunct="1"/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Pašoval koně z Polska, </a:t>
            </a:r>
          </a:p>
          <a:p>
            <a:pPr eaLnBrk="1" hangingPunct="1">
              <a:buNone/>
            </a:pPr>
            <a:r>
              <a:rPr lang="cs-CZ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udán, popraven.</a:t>
            </a:r>
          </a:p>
          <a:p>
            <a:pPr eaLnBrk="1" hangingPunct="1">
              <a:buNone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None/>
            </a:pPr>
            <a:endParaRPr lang="fr-C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835696" y="764704"/>
            <a:ext cx="7056784" cy="419274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lvl="0" algn="ctr"/>
            <a:r>
              <a:rPr lang="cs-CZ" sz="5400" b="1" dirty="0" err="1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Juraj</a:t>
            </a:r>
            <a:r>
              <a:rPr lang="cs-CZ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 Jánošík</a:t>
            </a:r>
            <a:endParaRPr lang="cs-CZ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6" name="Obrázek 5" descr="a2c3eaf2-ca7f-4dae-8f55-027ecb6ba8e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332656"/>
            <a:ext cx="2085975" cy="25050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chemeClr val="accent1">
                <a:lumMod val="75000"/>
              </a:schemeClr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pic>
        <p:nvPicPr>
          <p:cNvPr id="7" name="Obrázek 6" descr="janosik002.gif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48450" y="2562225"/>
            <a:ext cx="2495550" cy="42957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</p:nvPr>
        </p:nvGraphicFramePr>
        <p:xfrm>
          <a:off x="457200" y="1760538"/>
          <a:ext cx="8229600" cy="481584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Zastaralá</a:t>
                      </a:r>
                      <a:r>
                        <a:rPr lang="cs-CZ" sz="2400" b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a slovenská slova</a:t>
                      </a:r>
                      <a:endParaRPr lang="cs-CZ" sz="2400" b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Současná čeština</a:t>
                      </a:r>
                      <a:endParaRPr lang="cs-CZ" sz="24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Kanec </a:t>
                      </a:r>
                      <a:r>
                        <a:rPr lang="cs-CZ" sz="2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diviak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magnát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dolman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err="1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černobur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Horní chlapci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Vybíjený</a:t>
                      </a:r>
                      <a:r>
                        <a:rPr lang="cs-CZ" sz="2000" b="1" baseline="0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širák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krpce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gazda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hajduch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fujarka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2000" b="1" dirty="0" smtClean="0">
                          <a:solidFill>
                            <a:schemeClr val="tx2">
                              <a:lumMod val="50000"/>
                            </a:schemeClr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vatra</a:t>
                      </a:r>
                      <a:endParaRPr lang="cs-CZ" sz="2000" b="1" dirty="0">
                        <a:solidFill>
                          <a:schemeClr val="tx2">
                            <a:lumMod val="50000"/>
                          </a:schemeClr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Obdélník 3"/>
          <p:cNvSpPr/>
          <p:nvPr/>
        </p:nvSpPr>
        <p:spPr>
          <a:xfrm>
            <a:off x="1728914" y="908720"/>
            <a:ext cx="5686172" cy="57606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Jazyk</a:t>
            </a:r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a2c3eaf2-ca7f-4dae-8f55-027ecb6ba8e0.jpg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666961" y="3798206"/>
            <a:ext cx="3477039" cy="3059794"/>
          </a:xfrm>
          <a:prstGeom prst="roundRect">
            <a:avLst>
              <a:gd name="adj" fmla="val 50000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075" name="Espace réservé du contenu 2"/>
          <p:cNvSpPr>
            <a:spLocks noGrp="1"/>
          </p:cNvSpPr>
          <p:nvPr>
            <p:ph idx="1"/>
          </p:nvPr>
        </p:nvSpPr>
        <p:spPr>
          <a:xfrm>
            <a:off x="1979712" y="1124744"/>
            <a:ext cx="6707088" cy="5001419"/>
          </a:xfrm>
        </p:spPr>
        <p:txBody>
          <a:bodyPr/>
          <a:lstStyle/>
          <a:p>
            <a:pPr marL="514350" indent="-514350" eaLnBrk="1" hangingPunct="1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Kde se zbojníci scházeli?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Jaké měli zbraně?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Proč byl Jánošík a jeho otec potrestáni?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Jaké kouzelné předměty mu dala víla?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Koho Jánošík okrádal?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Kdo ho zradil?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cs-CZ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Jak zemřel?</a:t>
            </a:r>
          </a:p>
          <a:p>
            <a:pPr eaLnBrk="1" hangingPunct="1">
              <a:buNone/>
            </a:pPr>
            <a:endParaRPr lang="fr-CA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835696" y="764704"/>
            <a:ext cx="7056784" cy="419274"/>
          </a:xfrm>
          <a:prstGeom prst="rect">
            <a:avLst/>
          </a:prstGeom>
        </p:spPr>
        <p:txBody>
          <a:bodyPr wrap="square">
            <a:prstTxWarp prst="textArchUp">
              <a:avLst/>
            </a:prstTxWarp>
            <a:spAutoFit/>
          </a:bodyPr>
          <a:lstStyle/>
          <a:p>
            <a:pPr lvl="0" algn="ctr"/>
            <a:r>
              <a:rPr lang="cs-CZ" sz="54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Otázky k textu</a:t>
            </a:r>
            <a:endParaRPr lang="cs-CZ" sz="5400" b="1" dirty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728914" y="908720"/>
            <a:ext cx="5686172" cy="576064"/>
          </a:xfrm>
          <a:prstGeom prst="rect">
            <a:avLst/>
          </a:prstGeom>
          <a:noFill/>
        </p:spPr>
        <p:txBody>
          <a:bodyPr wrap="squar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cs-CZ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Použité zdroje</a:t>
            </a:r>
            <a:endParaRPr lang="cs-CZ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457200" y="1916832"/>
            <a:ext cx="8363272" cy="4209331"/>
          </a:xfrm>
        </p:spPr>
        <p:txBody>
          <a:bodyPr/>
          <a:lstStyle/>
          <a:p>
            <a:r>
              <a:rPr lang="cs-CZ" sz="2000" dirty="0" smtClean="0"/>
              <a:t>JIRÁSEK, Alois . </a:t>
            </a:r>
            <a:r>
              <a:rPr lang="cs-CZ" sz="2000" i="1" dirty="0" smtClean="0"/>
              <a:t>Staré pověsti české. Praha: SPN, 1975. O Jánošíkovi, s. 168-177.</a:t>
            </a:r>
          </a:p>
          <a:p>
            <a:r>
              <a:rPr lang="cs-CZ" sz="2000" dirty="0" err="1" smtClean="0"/>
              <a:t>JurajJánošík</a:t>
            </a:r>
            <a:r>
              <a:rPr lang="cs-CZ" sz="2000" dirty="0" smtClean="0"/>
              <a:t>. In </a:t>
            </a:r>
            <a:r>
              <a:rPr lang="cs-CZ" sz="2000" i="1" dirty="0" err="1" smtClean="0"/>
              <a:t>Wikipedia</a:t>
            </a:r>
            <a:r>
              <a:rPr lang="cs-CZ" sz="2000" i="1" dirty="0" smtClean="0"/>
              <a:t>: </a:t>
            </a:r>
            <a:r>
              <a:rPr lang="cs-CZ" sz="2000" i="1" dirty="0" err="1" smtClean="0"/>
              <a:t>thefree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encyclopedia</a:t>
            </a:r>
            <a:r>
              <a:rPr lang="cs-CZ" sz="2000" i="1" dirty="0" smtClean="0"/>
              <a:t>[online]. St. </a:t>
            </a:r>
            <a:r>
              <a:rPr lang="cs-CZ" sz="2000" i="1" dirty="0" err="1" smtClean="0"/>
              <a:t>Petersburg</a:t>
            </a:r>
            <a:r>
              <a:rPr lang="cs-CZ" sz="2000" i="1" dirty="0" smtClean="0"/>
              <a:t>(Florida): </a:t>
            </a:r>
            <a:r>
              <a:rPr lang="cs-CZ" sz="2000" i="1" dirty="0" err="1" smtClean="0"/>
              <a:t>WikipediaFoundation</a:t>
            </a:r>
            <a:r>
              <a:rPr lang="cs-CZ" sz="2000" i="1" dirty="0" smtClean="0"/>
              <a:t>, 24.4.2005, last </a:t>
            </a:r>
            <a:r>
              <a:rPr lang="cs-CZ" sz="2000" i="1" dirty="0" err="1" smtClean="0"/>
              <a:t>modifiedon</a:t>
            </a:r>
            <a:r>
              <a:rPr lang="cs-CZ" sz="2000" i="1" dirty="0" smtClean="0"/>
              <a:t> 8.12.2010 [cit. 2011-02-17]. Dostupné z WWW: &lt;http://sk.wikipedia.org/wiki/Juraj_Jánošík&gt;.</a:t>
            </a:r>
          </a:p>
          <a:p>
            <a:r>
              <a:rPr lang="cs-CZ" sz="2000" dirty="0" smtClean="0"/>
              <a:t>Obrázky [2011-09-14]</a:t>
            </a:r>
          </a:p>
          <a:p>
            <a:r>
              <a:rPr lang="cs-CZ" sz="2000" dirty="0" smtClean="0"/>
              <a:t>http://www.dobrodruh.</a:t>
            </a:r>
            <a:r>
              <a:rPr lang="cs-CZ" sz="2000" dirty="0" err="1" smtClean="0"/>
              <a:t>sk</a:t>
            </a:r>
            <a:r>
              <a:rPr lang="cs-CZ" sz="2000" dirty="0" smtClean="0"/>
              <a:t>/sub/dobrodruh.</a:t>
            </a:r>
            <a:r>
              <a:rPr lang="cs-CZ" sz="2000" dirty="0" err="1" smtClean="0"/>
              <a:t>sk</a:t>
            </a:r>
            <a:r>
              <a:rPr lang="cs-CZ" sz="2000" dirty="0" smtClean="0"/>
              <a:t>/</a:t>
            </a:r>
            <a:r>
              <a:rPr lang="cs-CZ" sz="2000" dirty="0" err="1" smtClean="0"/>
              <a:t>images</a:t>
            </a:r>
            <a:r>
              <a:rPr lang="cs-CZ" sz="2000" dirty="0" smtClean="0"/>
              <a:t>/</a:t>
            </a:r>
            <a:r>
              <a:rPr lang="cs-CZ" sz="2000" dirty="0" err="1" smtClean="0"/>
              <a:t>stories</a:t>
            </a:r>
            <a:r>
              <a:rPr lang="cs-CZ" sz="2000" dirty="0" smtClean="0"/>
              <a:t>/janosik002.gif</a:t>
            </a:r>
          </a:p>
          <a:p>
            <a:r>
              <a:rPr lang="cs-CZ" sz="2000" dirty="0" smtClean="0"/>
              <a:t>http://img.geocaching.com/cache/a2c3eaf2-ca7f-4dae-8f55-027ecb6ba8e0.jpg</a:t>
            </a:r>
          </a:p>
          <a:p>
            <a:r>
              <a:rPr lang="cs-CZ" sz="2000" dirty="0" smtClean="0"/>
              <a:t>http://clovekonline.cz/wp-content/images/Slovensko/janosikmaly.png</a:t>
            </a:r>
            <a:endParaRPr lang="cs-CZ" sz="2000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223</TotalTime>
  <Words>156</Words>
  <Application>Microsoft Office PowerPoint</Application>
  <PresentationFormat>Předvádění na obrazovce (4:3)</PresentationFormat>
  <Paragraphs>42</Paragraphs>
  <Slides>6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Thème Office</vt:lpstr>
      <vt:lpstr>Snímek 1</vt:lpstr>
      <vt:lpstr>Snímek 2</vt:lpstr>
      <vt:lpstr>Snímek 3</vt:lpstr>
      <vt:lpstr>Snímek 4</vt:lpstr>
      <vt:lpstr>Snímek 5</vt:lpstr>
      <vt:lpstr>Snímek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NAME</dc:title>
  <dc:creator>Éric Vadeboncoeur</dc:creator>
  <cp:lastModifiedBy>karpiskovap</cp:lastModifiedBy>
  <cp:revision>15</cp:revision>
  <dcterms:created xsi:type="dcterms:W3CDTF">2008-02-16T18:01:58Z</dcterms:created>
  <dcterms:modified xsi:type="dcterms:W3CDTF">2012-08-16T15:22:44Z</dcterms:modified>
</cp:coreProperties>
</file>