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1A9"/>
    <a:srgbClr val="E6F70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zh-CN" smtClean="0"/>
              <a:t>Klepnutím lze upravit styl předlohy podnadpisů.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gi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	Vzdělávací </a:t>
            </a: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oblast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Jazyk a jazyková komunikace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Vyučovací předmět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Český jazyk a literatura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Ročník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6. 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ročník 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Anotace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Lidové pohádky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životopis Boženy Němcové a Karla Jaromíra Erbena, </a:t>
            </a:r>
            <a:r>
              <a:rPr lang="cs-CZ" sz="2400" smtClean="0">
                <a:latin typeface="Palatino Linotype" pitchFamily="18" charset="0"/>
                <a:cs typeface="Courier New" pitchFamily="49" charset="0"/>
              </a:rPr>
              <a:t>texty pohádek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Podpora vzdělávání v ZŠ </a:t>
            </a: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Židlochovice, Tyršova 611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Autor materiálu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Mgr. Petra Karpíšková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endParaRPr lang="cs-CZ" sz="2400" dirty="0" smtClean="0">
              <a:latin typeface="Palatino Linotype" pitchFamily="18" charset="0"/>
              <a:cs typeface="Courier New" pitchFamily="49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79208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cs-CZ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Lidové pohádky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4" name="Obrázek 3" descr="3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14876">
            <a:off x="3413281" y="5907934"/>
            <a:ext cx="546652" cy="62474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cs-CZ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Sběratelé pohádek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" name="Zástupný symbol pro obsah 9" descr="Němcová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3087316" cy="413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Zástupný symbol pro obsah 10" descr="erben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096344" cy="412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Elipsa 11"/>
          <p:cNvSpPr/>
          <p:nvPr/>
        </p:nvSpPr>
        <p:spPr>
          <a:xfrm>
            <a:off x="6732240" y="5157192"/>
            <a:ext cx="2232248" cy="12241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Karel Jaromír Erben</a:t>
            </a: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  <a:latin typeface="Garamond" pitchFamily="18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79512" y="4797152"/>
            <a:ext cx="2232248" cy="12241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Božena Němcová</a:t>
            </a: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cs-CZ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Karel Jaromír Erben</a:t>
            </a:r>
            <a:r>
              <a:rPr lang="cs-CZ" altLang="zh-CN" dirty="0" smtClean="0"/>
              <a:t/>
            </a:r>
            <a:br>
              <a:rPr lang="cs-CZ" altLang="zh-CN" dirty="0" smtClean="0"/>
            </a:br>
            <a:r>
              <a:rPr lang="cs-CZ" altLang="zh-C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(1811 – 1870)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cs-CZ" altLang="zh-CN" dirty="0" smtClean="0"/>
              <a:t>Samotář, studoval práva, pracoval jako archivář (historiograf) města Prahy.</a:t>
            </a:r>
          </a:p>
          <a:p>
            <a:r>
              <a:rPr lang="cs-CZ" altLang="zh-CN" dirty="0" smtClean="0"/>
              <a:t>Pracoval v Národním muzeu.</a:t>
            </a:r>
          </a:p>
          <a:p>
            <a:r>
              <a:rPr lang="cs-CZ" altLang="zh-CN" dirty="0" smtClean="0"/>
              <a:t>Pohřben v Praze na Olšanech, pohřeb byl národní manifestací.</a:t>
            </a:r>
          </a:p>
          <a:p>
            <a:r>
              <a:rPr lang="cs-CZ" altLang="zh-CN" dirty="0" smtClean="0"/>
              <a:t>Sbíral písně, pohádky a říkadla pouze z Čech.</a:t>
            </a:r>
            <a:endParaRPr lang="zh-CN" alt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Dobře tak, že je smrt na světě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4" name="Zástupný symbol pro obsah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1043608" y="1628800"/>
          <a:ext cx="3198276" cy="4525963"/>
        </p:xfrm>
        <a:graphic>
          <a:graphicData uri="http://schemas.openxmlformats.org/presentationml/2006/ole">
            <p:oleObj spid="_x0000_s1026" name="Acrobat Document" r:id="rId3" imgW="5668166" imgH="8019048" progId="AcroExch.Document.7">
              <p:embed/>
            </p:oleObj>
          </a:graphicData>
        </a:graphic>
      </p:graphicFrame>
      <p:pic>
        <p:nvPicPr>
          <p:cNvPr id="5" name="Obrázek 4" descr="Němcová.jpeg"/>
          <p:cNvPicPr>
            <a:picLocks noChangeAspect="1"/>
          </p:cNvPicPr>
          <p:nvPr/>
        </p:nvPicPr>
        <p:blipFill>
          <a:blip r:embed="rId4" cstate="print"/>
          <a:srcRect t="7702" b="9293"/>
          <a:stretch>
            <a:fillRect/>
          </a:stretch>
        </p:blipFill>
        <p:spPr>
          <a:xfrm>
            <a:off x="4716016" y="1628800"/>
            <a:ext cx="3456384" cy="4538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Božena Němcová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cs-CZ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(1820 – 1862)</a:t>
            </a:r>
            <a:endParaRPr lang="cs-CZ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Dívčím jménem Barbora </a:t>
            </a:r>
            <a:r>
              <a:rPr lang="cs-CZ" dirty="0" err="1" smtClean="0"/>
              <a:t>Panklová</a:t>
            </a:r>
            <a:endParaRPr lang="cs-CZ" dirty="0" smtClean="0"/>
          </a:p>
          <a:p>
            <a:r>
              <a:rPr lang="cs-CZ" dirty="0" smtClean="0"/>
              <a:t>Narozena ve Vídni, dětství prožila v Ratibořicích </a:t>
            </a:r>
            <a:br>
              <a:rPr lang="cs-CZ" dirty="0" smtClean="0"/>
            </a:br>
            <a:r>
              <a:rPr lang="cs-CZ" dirty="0" smtClean="0"/>
              <a:t>u České Skalice.</a:t>
            </a:r>
          </a:p>
          <a:p>
            <a:r>
              <a:rPr lang="cs-CZ" dirty="0" smtClean="0"/>
              <a:t>Rodina trpěla nouzí, byla pod dohledem tajné policie.</a:t>
            </a:r>
          </a:p>
          <a:p>
            <a:r>
              <a:rPr lang="cs-CZ" dirty="0" smtClean="0"/>
              <a:t>Sbírala pohádky i ze Slovenska.</a:t>
            </a:r>
          </a:p>
          <a:p>
            <a:r>
              <a:rPr lang="cs-CZ" dirty="0" smtClean="0"/>
              <a:t>Na rozdíl od českých pohádek, které měnila, </a:t>
            </a:r>
            <a:br>
              <a:rPr lang="cs-CZ" dirty="0" smtClean="0"/>
            </a:br>
            <a:r>
              <a:rPr lang="cs-CZ" dirty="0" smtClean="0"/>
              <a:t>u slovenských pohádek se drží předlohy a </a:t>
            </a:r>
            <a:br>
              <a:rPr lang="cs-CZ" dirty="0" smtClean="0"/>
            </a:br>
            <a:r>
              <a:rPr lang="cs-CZ" dirty="0" smtClean="0"/>
              <a:t>v dialozích užívá slovenštinu.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Moudrý zlatník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4" name="Zástupný symbol pro obsah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1043608" y="1268760"/>
          <a:ext cx="3198276" cy="4525963"/>
        </p:xfrm>
        <a:graphic>
          <a:graphicData uri="http://schemas.openxmlformats.org/presentationml/2006/ole">
            <p:oleObj spid="_x0000_s2050" name="Acrobat Document" r:id="rId3" imgW="5668166" imgH="8019048" progId="AcroExch.Document.7">
              <p:embed/>
            </p:oleObj>
          </a:graphicData>
        </a:graphic>
      </p:graphicFrame>
      <p:graphicFrame>
        <p:nvGraphicFramePr>
          <p:cNvPr id="5" name="Objek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16016" y="1268760"/>
          <a:ext cx="3206006" cy="4536504"/>
        </p:xfrm>
        <a:graphic>
          <a:graphicData uri="http://schemas.openxmlformats.org/presentationml/2006/ole">
            <p:oleObj spid="_x0000_s2051" name="Acrobat Document" r:id="rId4" imgW="5668166" imgH="8019048" progId="AcroExch.Document.7">
              <p:embed/>
            </p:oleObj>
          </a:graphicData>
        </a:graphic>
      </p:graphicFrame>
      <p:pic>
        <p:nvPicPr>
          <p:cNvPr id="8" name="Obrázek 7" descr="3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6237312"/>
            <a:ext cx="333375" cy="3810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HRABÁKOVÁ, Jaroslava , </a:t>
            </a:r>
            <a:r>
              <a:rPr lang="cs-CZ" dirty="0" err="1" smtClean="0"/>
              <a:t>etal</a:t>
            </a:r>
            <a:r>
              <a:rPr lang="cs-CZ" dirty="0" smtClean="0"/>
              <a:t>. </a:t>
            </a:r>
            <a:r>
              <a:rPr lang="cs-CZ" i="1" dirty="0" smtClean="0"/>
              <a:t>Báje, pohádky, pověsti. Praha: </a:t>
            </a:r>
            <a:r>
              <a:rPr lang="cs-CZ" i="1" dirty="0" err="1" smtClean="0"/>
              <a:t>Scientia</a:t>
            </a:r>
            <a:r>
              <a:rPr lang="cs-CZ" i="1" dirty="0" smtClean="0"/>
              <a:t>, 1994. 278 s. ISBN 80-85827-68-9.</a:t>
            </a:r>
          </a:p>
          <a:p>
            <a:r>
              <a:rPr lang="cs-CZ" dirty="0" smtClean="0"/>
              <a:t>ERBEN, Karel Jaromír. </a:t>
            </a:r>
            <a:r>
              <a:rPr lang="cs-CZ" i="1" dirty="0" smtClean="0"/>
              <a:t>Pohádky. Praha: Československý spisovatel, 1983. 192 s.</a:t>
            </a:r>
          </a:p>
          <a:p>
            <a:r>
              <a:rPr lang="cs-CZ" dirty="0" smtClean="0"/>
              <a:t>Karel Jaromír Erben. In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thefree</a:t>
            </a:r>
            <a:r>
              <a:rPr lang="cs-CZ" i="1" dirty="0" smtClean="0"/>
              <a:t> </a:t>
            </a:r>
            <a:r>
              <a:rPr lang="cs-CZ" i="1" dirty="0" err="1" smtClean="0"/>
              <a:t>encyclopedia</a:t>
            </a:r>
            <a:r>
              <a:rPr lang="cs-CZ" i="1" dirty="0" smtClean="0"/>
              <a:t>[online]. St. </a:t>
            </a:r>
            <a:r>
              <a:rPr lang="cs-CZ" i="1" dirty="0" err="1" smtClean="0"/>
              <a:t>Petersburg</a:t>
            </a:r>
            <a:r>
              <a:rPr lang="cs-CZ" i="1" dirty="0" smtClean="0"/>
              <a:t>(Florida): </a:t>
            </a:r>
            <a:r>
              <a:rPr lang="cs-CZ" i="1" dirty="0" err="1" smtClean="0"/>
              <a:t>WikipediaFoundation</a:t>
            </a:r>
            <a:r>
              <a:rPr lang="cs-CZ" i="1" dirty="0" smtClean="0"/>
              <a:t>, 14. 11. 2004, last </a:t>
            </a:r>
            <a:r>
              <a:rPr lang="cs-CZ" i="1" dirty="0" err="1" smtClean="0"/>
              <a:t>modifiedon</a:t>
            </a:r>
            <a:r>
              <a:rPr lang="cs-CZ" i="1" dirty="0" smtClean="0"/>
              <a:t> 3. 3. 2004 [cit. 2011-02-17]. Dostupné z WWW: &lt;http://cs.wikipedia.org/wiki/Karel_Jarom%C3%ADr_Erben&gt;.</a:t>
            </a:r>
          </a:p>
          <a:p>
            <a:r>
              <a:rPr lang="cs-CZ" dirty="0" smtClean="0"/>
              <a:t>Obrázky [cit. 2011-09-14]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bozena</a:t>
            </a:r>
            <a:r>
              <a:rPr lang="cs-CZ" dirty="0" smtClean="0"/>
              <a:t>-</a:t>
            </a:r>
            <a:r>
              <a:rPr lang="cs-CZ" dirty="0" err="1" smtClean="0"/>
              <a:t>nemcova.cz</a:t>
            </a:r>
            <a:r>
              <a:rPr lang="cs-CZ" dirty="0" smtClean="0"/>
              <a:t>/</a:t>
            </a:r>
            <a:r>
              <a:rPr lang="cs-CZ" dirty="0" err="1" smtClean="0"/>
              <a:t>portret</a:t>
            </a:r>
            <a:r>
              <a:rPr lang="cs-CZ" dirty="0" smtClean="0"/>
              <a:t>_</a:t>
            </a:r>
            <a:r>
              <a:rPr lang="cs-CZ" dirty="0" err="1" smtClean="0"/>
              <a:t>bozena</a:t>
            </a:r>
            <a:r>
              <a:rPr lang="cs-CZ" dirty="0" smtClean="0"/>
              <a:t>_</a:t>
            </a:r>
            <a:r>
              <a:rPr lang="cs-CZ" dirty="0" err="1" smtClean="0"/>
              <a:t>nemcova.gif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databazeknih.cz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/92/</a:t>
            </a:r>
            <a:r>
              <a:rPr lang="cs-CZ" dirty="0" err="1" smtClean="0"/>
              <a:t>karel</a:t>
            </a:r>
            <a:r>
              <a:rPr lang="cs-CZ" dirty="0" smtClean="0"/>
              <a:t>-</a:t>
            </a:r>
            <a:r>
              <a:rPr lang="cs-CZ" dirty="0" err="1" smtClean="0"/>
              <a:t>jaromir</a:t>
            </a:r>
            <a:r>
              <a:rPr lang="cs-CZ" dirty="0" smtClean="0"/>
              <a:t>-</a:t>
            </a:r>
            <a:r>
              <a:rPr lang="cs-CZ" dirty="0" err="1" smtClean="0"/>
              <a:t>erben</a:t>
            </a:r>
            <a:r>
              <a:rPr lang="cs-CZ" dirty="0" smtClean="0"/>
              <a:t>-1811.jpg</a:t>
            </a:r>
          </a:p>
          <a:p>
            <a:r>
              <a:rPr lang="cs-CZ" dirty="0" smtClean="0"/>
              <a:t>http://data.</a:t>
            </a:r>
            <a:r>
              <a:rPr lang="cs-CZ" dirty="0" err="1" smtClean="0"/>
              <a:t>bux.cz</a:t>
            </a:r>
            <a:r>
              <a:rPr lang="cs-CZ" dirty="0" smtClean="0"/>
              <a:t>/</a:t>
            </a:r>
            <a:r>
              <a:rPr lang="cs-CZ" dirty="0" err="1" smtClean="0"/>
              <a:t>book</a:t>
            </a:r>
            <a:r>
              <a:rPr lang="cs-CZ" dirty="0" smtClean="0"/>
              <a:t>/010/040/0100408/</a:t>
            </a:r>
            <a:r>
              <a:rPr lang="cs-CZ" dirty="0" err="1" smtClean="0"/>
              <a:t>large.jpg</a:t>
            </a:r>
            <a:endParaRPr lang="cs-CZ" dirty="0" smtClean="0"/>
          </a:p>
          <a:p>
            <a:r>
              <a:rPr lang="cs-CZ" dirty="0" smtClean="0"/>
              <a:t>http://saisanky.misto.cz/_MAIL_/BN/gfx/osobnosti/BN.gif</a:t>
            </a:r>
          </a:p>
          <a:p>
            <a:pPr>
              <a:buNone/>
            </a:pPr>
            <a:endParaRPr lang="cs-CZ" b="1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Použitá literatura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Br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</Template>
  <TotalTime>246</TotalTime>
  <Words>184</Words>
  <Application>Microsoft Office PowerPoint</Application>
  <PresentationFormat>Předvádění na obrazovce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Brook</vt:lpstr>
      <vt:lpstr>Acrobat Document</vt:lpstr>
      <vt:lpstr>Snímek 1</vt:lpstr>
      <vt:lpstr>Lidové pohádky</vt:lpstr>
      <vt:lpstr>Sběratelé pohádek</vt:lpstr>
      <vt:lpstr>Karel Jaromír Erben (1811 – 1870)</vt:lpstr>
      <vt:lpstr>Dobře tak, že je smrt na světě</vt:lpstr>
      <vt:lpstr>Božena Němcová (1820 – 1862)</vt:lpstr>
      <vt:lpstr>Moudrý zlatník</vt:lpstr>
      <vt:lpstr>Použitá literatura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18</cp:revision>
  <dcterms:created xsi:type="dcterms:W3CDTF">2010-10-15T13:35:06Z</dcterms:created>
  <dcterms:modified xsi:type="dcterms:W3CDTF">2012-08-16T15:15:57Z</dcterms:modified>
</cp:coreProperties>
</file>