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9" r:id="rId5"/>
    <p:sldId id="263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8E646F5-CFE6-4E2E-890E-E4D010E49B1E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24A8A-483F-4620-BE38-3D138D497DD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C4EDA2-7471-46C8-86FD-0D2585E50BC4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F6C6A0-D0E2-43C2-A8FE-7D6F17CD2D1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zh-CN" smtClean="0"/>
              <a:t>Klepnutím lze upravit styl předlohy podnadpisů.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25A52-9A01-4B2E-9950-9454E10FB084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C88A2-F1E5-4FB6-BFE4-B9AA61F0846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576DE-46A1-4E69-9069-31D586371B89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D976-17F0-4B8A-9DC1-438D3349DA1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35A0F-4754-42BF-9AF2-02A9F7997A6B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7CD08-69EC-4785-9109-7AA647D9B96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716FF-0C65-4738-B2E9-4D5BC4D27896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AB69-ABEF-4F14-9B5F-E6FFBF44E4C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9DD4A-B5E5-4DA8-83EA-94855F55F4DA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E52D-3CA3-4BD1-881C-4A89CF06B63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DAB7E-DA68-4936-8CC9-25E216008657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76437-0F97-4F2C-BDAB-F9BC282C91A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21A4D-936D-4723-9E20-315BE6488801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CEFAF-DB66-47F0-BF61-481D7C6EF6F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3AB31-C23A-498A-9AE9-0F4A5DC19380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43719-9854-42A4-A5BB-2C79A6E8F00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A1891-DED5-4EB2-A4BA-0DA8DDF1E79E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5A414-F8D6-4090-980E-8E4E677FD79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A2686-5A2B-415C-8E55-494CFD0AE903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99CA7-2EF2-4E5F-B2DF-7E1B7BCF277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altLang="zh-CN" noProof="0" smtClean="0"/>
              <a:t>Klepnutím na ikonu přidáte obrázek.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606A2-6670-40C2-870A-FD7C9334BE0D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A7CFC-E2BA-4DB0-807D-72587B391C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AA5E65B-3EFA-45BE-8D3D-3AC821017560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93F7A9-F004-494D-972A-91E73081430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57200" y="764704"/>
            <a:ext cx="8229600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Vzdělávací oblast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Jazyk a jazyková komunikace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Vyučovací předmět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Český jazyk a literatura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Ročník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6. ročník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Anotace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Pohádky tisíce a jedné noci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charakteristika pohádek, výklad literárního pojmu (rámcový příběh), 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ukázka arabštiny</a:t>
            </a:r>
            <a:r>
              <a:rPr lang="cs-CZ" sz="2400" noProof="0" smtClean="0">
                <a:latin typeface="Palatino Linotype" pitchFamily="18" charset="0"/>
                <a:ea typeface="+mn-ea"/>
                <a:cs typeface="Courier New" pitchFamily="49" charset="0"/>
              </a:rPr>
              <a:t>, </a:t>
            </a:r>
            <a:r>
              <a:rPr kumimoji="0" lang="cs-CZ" sz="24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text 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pohádky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Podpora vzdělávání v ZŠ Židlochovice, Tyršova 611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Autor materiálu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Mgr. Petra Karpíšková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Palatino Linotype" pitchFamily="18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/>
          <a:lstStyle/>
          <a:p>
            <a:r>
              <a:rPr lang="cs-CZ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Pohádky tisíce a jedné noci</a:t>
            </a:r>
            <a:endParaRPr lang="zh-CN" altLang="en-US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Tisíc a jedna noc</a:t>
            </a:r>
            <a:endParaRPr lang="zh-CN" alt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r>
              <a:rPr lang="cs-CZ" dirty="0" smtClean="0"/>
              <a:t>arabsky </a:t>
            </a:r>
            <a:r>
              <a:rPr lang="ar-AE" dirty="0" smtClean="0"/>
              <a:t>كتاب ألف ليلة وليلة‎ </a:t>
            </a:r>
            <a:r>
              <a:rPr lang="cs-CZ" i="1" dirty="0" err="1" smtClean="0"/>
              <a:t>Kitāb</a:t>
            </a:r>
            <a:r>
              <a:rPr lang="cs-CZ" i="1" dirty="0" smtClean="0"/>
              <a:t> Alf </a:t>
            </a:r>
            <a:r>
              <a:rPr lang="cs-CZ" i="1" dirty="0" err="1" smtClean="0"/>
              <a:t>Layla</a:t>
            </a:r>
            <a:r>
              <a:rPr lang="cs-CZ" i="1" dirty="0" smtClean="0"/>
              <a:t> </a:t>
            </a:r>
            <a:r>
              <a:rPr lang="cs-CZ" i="1" dirty="0" err="1" smtClean="0"/>
              <a:t>wa</a:t>
            </a:r>
            <a:r>
              <a:rPr lang="cs-CZ" i="1" dirty="0" smtClean="0"/>
              <a:t>-</a:t>
            </a:r>
            <a:r>
              <a:rPr lang="cs-CZ" i="1" dirty="0" err="1" smtClean="0"/>
              <a:t>Layla</a:t>
            </a:r>
            <a:r>
              <a:rPr lang="cs-CZ" dirty="0" smtClean="0"/>
              <a:t>) </a:t>
            </a:r>
          </a:p>
          <a:p>
            <a:pPr algn="just">
              <a:buBlip>
                <a:blip r:embed="rId2"/>
              </a:buBlip>
            </a:pPr>
            <a:r>
              <a:rPr lang="cs-CZ" dirty="0" smtClean="0"/>
              <a:t>Je středověká arabská anonymní sbírka lidových pohádek, bajek, anekdot.</a:t>
            </a:r>
          </a:p>
          <a:p>
            <a:pPr algn="just">
              <a:buBlip>
                <a:blip r:embed="rId2"/>
              </a:buBlip>
            </a:pPr>
            <a:r>
              <a:rPr lang="cs-CZ" dirty="0" smtClean="0"/>
              <a:t>Vznikala od 7. do 16. století.</a:t>
            </a:r>
          </a:p>
          <a:p>
            <a:pPr algn="just">
              <a:buBlip>
                <a:blip r:embed="rId2"/>
              </a:buBlip>
            </a:pPr>
            <a:r>
              <a:rPr lang="cs-CZ" dirty="0" smtClean="0"/>
              <a:t>Ukazuje tehdejší život v arabských zemích.</a:t>
            </a:r>
            <a:endParaRPr lang="zh-CN" altLang="en-US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Rámcový příběh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kniha má 1 hlavní příběh a v rámci tohoto příběhu jsou vyprávěny menší příběhy</a:t>
            </a:r>
          </a:p>
          <a:p>
            <a:r>
              <a:rPr lang="cs-CZ" dirty="0" smtClean="0"/>
              <a:t>Šahrazád vyprávěla králi po dobu tisíce a jedné noci příběhy, které byly tak dlouhé, že nikdy nekončily se svítáním, a král byl vždy zvědav na pokračování.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Arabština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 pitchFamily="2" charset="0"/>
              </a:rPr>
              <a:t> </a:t>
            </a:r>
            <a:r>
              <a:rPr lang="cs-CZ" dirty="0" smtClean="0"/>
              <a:t> </a:t>
            </a:r>
            <a:r>
              <a:rPr lang="ar-AE" dirty="0" smtClean="0"/>
              <a:t>اللغة العربية</a:t>
            </a:r>
            <a:r>
              <a:rPr lang="cs-CZ" dirty="0" smtClean="0"/>
              <a:t>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origenic S" pitchFamily="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Semitský jazyk</a:t>
            </a:r>
          </a:p>
          <a:p>
            <a:r>
              <a:rPr lang="cs-CZ" dirty="0" smtClean="0"/>
              <a:t>píše se zprava doleva</a:t>
            </a:r>
          </a:p>
          <a:p>
            <a:r>
              <a:rPr lang="cs-CZ" dirty="0" smtClean="0"/>
              <a:t>jazyk koránu (svatá kniha islámu)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428625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" name="Zástupný symbol pro obsah 3" descr="250px-Arabian_nights_manuscrip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1670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Pohádky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139952" y="1484784"/>
            <a:ext cx="4608512" cy="4641379"/>
          </a:xfrm>
        </p:spPr>
        <p:txBody>
          <a:bodyPr/>
          <a:lstStyle/>
          <a:p>
            <a:r>
              <a:rPr lang="cs-CZ" dirty="0" smtClean="0"/>
              <a:t>Pohádka o ebenovém koni</a:t>
            </a:r>
          </a:p>
          <a:p>
            <a:r>
              <a:rPr lang="cs-CZ" dirty="0" smtClean="0"/>
              <a:t>Dobrodružství </a:t>
            </a:r>
            <a:r>
              <a:rPr lang="cs-CZ" dirty="0" err="1" smtClean="0"/>
              <a:t>Sindibáda</a:t>
            </a:r>
            <a:r>
              <a:rPr lang="cs-CZ" dirty="0" smtClean="0"/>
              <a:t> námořníka</a:t>
            </a:r>
          </a:p>
          <a:p>
            <a:r>
              <a:rPr lang="cs-CZ" dirty="0" err="1" smtClean="0"/>
              <a:t>Alí</a:t>
            </a:r>
            <a:r>
              <a:rPr lang="cs-CZ" dirty="0" smtClean="0"/>
              <a:t> Baba a čtyřicet loupežníků</a:t>
            </a:r>
          </a:p>
          <a:p>
            <a:r>
              <a:rPr lang="cs-CZ" dirty="0" smtClean="0"/>
              <a:t>Pohádka o Abú </a:t>
            </a:r>
            <a:r>
              <a:rPr lang="cs-CZ" dirty="0" err="1" smtClean="0"/>
              <a:t>Kírovi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Abú </a:t>
            </a:r>
            <a:r>
              <a:rPr lang="cs-CZ" dirty="0" err="1" smtClean="0"/>
              <a:t>Sírovi</a:t>
            </a:r>
            <a:endParaRPr lang="cs-CZ" dirty="0" smtClean="0"/>
          </a:p>
          <a:p>
            <a:r>
              <a:rPr lang="cs-CZ" dirty="0" smtClean="0"/>
              <a:t>Aladinova kouzelná lampa</a:t>
            </a:r>
          </a:p>
          <a:p>
            <a:endParaRPr lang="cs-CZ" dirty="0"/>
          </a:p>
        </p:txBody>
      </p:sp>
      <p:pic>
        <p:nvPicPr>
          <p:cNvPr id="8" name="Zástupný symbol pro obsah 7" descr="Sultan_Pardons_Scheheraza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873558"/>
            <a:ext cx="3241190" cy="4849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1080120"/>
          </a:xfrm>
        </p:spPr>
        <p:txBody>
          <a:bodyPr/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Pracovní list a text pohádky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graphicFrame>
        <p:nvGraphicFramePr>
          <p:cNvPr id="9" name="Zástupný symbol pro obsah 8">
            <a:hlinkClick r:id="" action="ppaction://ole?verb=0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076056" y="1340768"/>
          <a:ext cx="3024336" cy="4279816"/>
        </p:xfrm>
        <a:graphic>
          <a:graphicData uri="http://schemas.openxmlformats.org/presentationml/2006/ole">
            <p:oleObj spid="_x0000_s1027" name="Acrobat Document" r:id="rId3" imgW="5668166" imgH="8019048" progId="AcroExch.Document.7">
              <p:embed/>
            </p:oleObj>
          </a:graphicData>
        </a:graphic>
      </p:graphicFrame>
      <p:graphicFrame>
        <p:nvGraphicFramePr>
          <p:cNvPr id="14" name="Zástupný symbol pro obsah 13">
            <a:hlinkClick r:id="" action="ppaction://ole?verb=0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187624" y="1340768"/>
          <a:ext cx="3007233" cy="4248472"/>
        </p:xfrm>
        <a:graphic>
          <a:graphicData uri="http://schemas.openxmlformats.org/presentationml/2006/ole">
            <p:oleObj spid="_x0000_s1033" name="Acrobat Document" r:id="rId4" imgW="5676190" imgH="8019048" progId="AcroExch.Document.7">
              <p:embed/>
            </p:oleObj>
          </a:graphicData>
        </a:graphic>
      </p:graphicFrame>
      <p:graphicFrame>
        <p:nvGraphicFramePr>
          <p:cNvPr id="15" name="Objek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75656" y="4005064"/>
          <a:ext cx="1524353" cy="2153436"/>
        </p:xfrm>
        <a:graphic>
          <a:graphicData uri="http://schemas.openxmlformats.org/presentationml/2006/ole">
            <p:oleObj spid="_x0000_s1034" name="Acrobat Document" r:id="rId5" imgW="5676190" imgH="8019048" progId="AcroExch.Document.7">
              <p:embed/>
            </p:oleObj>
          </a:graphicData>
        </a:graphic>
      </p:graphicFrame>
      <p:graphicFrame>
        <p:nvGraphicFramePr>
          <p:cNvPr id="16" name="Objek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1720" y="4005064"/>
          <a:ext cx="1529170" cy="2160240"/>
        </p:xfrm>
        <a:graphic>
          <a:graphicData uri="http://schemas.openxmlformats.org/presentationml/2006/ole">
            <p:oleObj spid="_x0000_s1035" name="Acrobat Document" r:id="rId6" imgW="5676190" imgH="8019048" progId="AcroExch.Document.7">
              <p:embed/>
            </p:oleObj>
          </a:graphicData>
        </a:graphic>
      </p:graphicFrame>
      <p:graphicFrame>
        <p:nvGraphicFramePr>
          <p:cNvPr id="17" name="Objek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71800" y="4005064"/>
          <a:ext cx="1529170" cy="2160240"/>
        </p:xfrm>
        <a:graphic>
          <a:graphicData uri="http://schemas.openxmlformats.org/presentationml/2006/ole">
            <p:oleObj spid="_x0000_s1036" name="Acrobat Document" r:id="rId7" imgW="5676190" imgH="8019048" progId="AcroExch.Document.7">
              <p:embed/>
            </p:oleObj>
          </a:graphicData>
        </a:graphic>
      </p:graphicFrame>
      <p:graphicFrame>
        <p:nvGraphicFramePr>
          <p:cNvPr id="18" name="Objek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91880" y="4005064"/>
          <a:ext cx="1529170" cy="2160240"/>
        </p:xfrm>
        <a:graphic>
          <a:graphicData uri="http://schemas.openxmlformats.org/presentationml/2006/ole">
            <p:oleObj spid="_x0000_s1037" name="Acrobat Document" r:id="rId8" imgW="5676190" imgH="8019048" progId="AcroExch.Document.7">
              <p:embed/>
            </p:oleObj>
          </a:graphicData>
        </a:graphic>
      </p:graphicFrame>
      <p:graphicFrame>
        <p:nvGraphicFramePr>
          <p:cNvPr id="19" name="Objek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39952" y="4005064"/>
          <a:ext cx="1512167" cy="2136220"/>
        </p:xfrm>
        <a:graphic>
          <a:graphicData uri="http://schemas.openxmlformats.org/presentationml/2006/ole">
            <p:oleObj spid="_x0000_s1038" name="Acrobat Document" r:id="rId9" imgW="5676190" imgH="8019048" progId="AcroExch.Document.7">
              <p:embed/>
            </p:oleObj>
          </a:graphicData>
        </a:graphic>
      </p:graphicFrame>
      <p:graphicFrame>
        <p:nvGraphicFramePr>
          <p:cNvPr id="20" name="Objek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88024" y="4005064"/>
          <a:ext cx="1512218" cy="2136292"/>
        </p:xfrm>
        <a:graphic>
          <a:graphicData uri="http://schemas.openxmlformats.org/presentationml/2006/ole">
            <p:oleObj spid="_x0000_s1039" name="Acrobat Document" r:id="rId10" imgW="5676190" imgH="8019048" progId="AcroExch.Document.7">
              <p:embed/>
            </p:oleObj>
          </a:graphicData>
        </a:graphic>
      </p:graphicFrame>
      <p:graphicFrame>
        <p:nvGraphicFramePr>
          <p:cNvPr id="21" name="Objek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80112" y="4005064"/>
          <a:ext cx="1512168" cy="2136221"/>
        </p:xfrm>
        <a:graphic>
          <a:graphicData uri="http://schemas.openxmlformats.org/presentationml/2006/ole">
            <p:oleObj spid="_x0000_s1040" name="Acrobat Document" r:id="rId11" imgW="5676190" imgH="8019048" progId="AcroExch.Document.7">
              <p:embed/>
            </p:oleObj>
          </a:graphicData>
        </a:graphic>
      </p:graphicFrame>
      <p:graphicFrame>
        <p:nvGraphicFramePr>
          <p:cNvPr id="22" name="Objekt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00192" y="4005064"/>
          <a:ext cx="1512168" cy="2136222"/>
        </p:xfrm>
        <a:graphic>
          <a:graphicData uri="http://schemas.openxmlformats.org/presentationml/2006/ole">
            <p:oleObj spid="_x0000_s1041" name="Acrobat Document" r:id="rId12" imgW="5676190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Použité zdroje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HRUBÍN, František. </a:t>
            </a:r>
            <a:r>
              <a:rPr lang="cs-CZ" sz="1800" i="1" dirty="0" smtClean="0"/>
              <a:t>Pohádky z tisíce a jedné noci. Praha: Albatros, 1985. 88 s.</a:t>
            </a:r>
          </a:p>
          <a:p>
            <a:r>
              <a:rPr lang="cs-CZ" sz="1800" dirty="0" smtClean="0"/>
              <a:t>•Pohádky tisíce a jedné noci. In </a:t>
            </a:r>
            <a:r>
              <a:rPr lang="cs-CZ" sz="1800" i="1" dirty="0" err="1" smtClean="0"/>
              <a:t>Wikipedia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thefree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encyclopedia</a:t>
            </a:r>
            <a:r>
              <a:rPr lang="cs-CZ" sz="1800" i="1" dirty="0" smtClean="0"/>
              <a:t>[online]. St. </a:t>
            </a:r>
            <a:r>
              <a:rPr lang="cs-CZ" sz="1800" i="1" dirty="0" err="1" smtClean="0"/>
              <a:t>Petersburg</a:t>
            </a:r>
            <a:r>
              <a:rPr lang="cs-CZ" sz="1800" i="1" dirty="0" smtClean="0"/>
              <a:t>(Florida): </a:t>
            </a:r>
            <a:r>
              <a:rPr lang="cs-CZ" sz="1800" i="1" dirty="0" err="1" smtClean="0"/>
              <a:t>WikipediaFoundation</a:t>
            </a:r>
            <a:r>
              <a:rPr lang="cs-CZ" sz="1800" i="1" dirty="0" smtClean="0"/>
              <a:t>, 18.2.2007, last </a:t>
            </a:r>
            <a:r>
              <a:rPr lang="cs-CZ" sz="1800" i="1" dirty="0" err="1" smtClean="0"/>
              <a:t>modifiedon</a:t>
            </a:r>
            <a:r>
              <a:rPr lang="cs-CZ" sz="1800" i="1" dirty="0" smtClean="0"/>
              <a:t> 18.2.2007 [cit. 2011-02-17]. Dostupné z WWW: &lt;http://cs.wikipedia.org/wiki/Pohádky_tisíce_a_jedné_noci&gt;.</a:t>
            </a:r>
          </a:p>
          <a:p>
            <a:r>
              <a:rPr lang="cs-CZ" sz="1800" dirty="0" smtClean="0"/>
              <a:t>•Arabština. In </a:t>
            </a:r>
            <a:r>
              <a:rPr lang="cs-CZ" sz="1800" i="1" dirty="0" err="1" smtClean="0"/>
              <a:t>Wikipedia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thefree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encyclopedia</a:t>
            </a:r>
            <a:r>
              <a:rPr lang="cs-CZ" sz="1800" i="1" dirty="0" smtClean="0"/>
              <a:t>[online]. St. </a:t>
            </a:r>
            <a:r>
              <a:rPr lang="cs-CZ" sz="1800" i="1" dirty="0" err="1" smtClean="0"/>
              <a:t>Petersburg</a:t>
            </a:r>
            <a:r>
              <a:rPr lang="cs-CZ" sz="1800" i="1" dirty="0" smtClean="0"/>
              <a:t>(Florida): </a:t>
            </a:r>
            <a:r>
              <a:rPr lang="cs-CZ" sz="1800" i="1" dirty="0" err="1" smtClean="0"/>
              <a:t>WikipediaFoundation</a:t>
            </a:r>
            <a:r>
              <a:rPr lang="cs-CZ" sz="1800" i="1" dirty="0" smtClean="0"/>
              <a:t>, 9.7.2004, last </a:t>
            </a:r>
            <a:r>
              <a:rPr lang="cs-CZ" sz="1800" i="1" dirty="0" err="1" smtClean="0"/>
              <a:t>modifiedon</a:t>
            </a:r>
            <a:r>
              <a:rPr lang="cs-CZ" sz="1800" i="1" dirty="0" smtClean="0"/>
              <a:t> 11.2.2007 [cit. 2011-02-17]. Dostupné z WWW: &lt;http://cs.wikipedia.org/wiki/Arabština&gt;.</a:t>
            </a:r>
          </a:p>
          <a:p>
            <a:r>
              <a:rPr lang="cs-CZ" sz="1800" dirty="0" smtClean="0"/>
              <a:t>•Obrázky [cit. 2011-09-14]</a:t>
            </a:r>
          </a:p>
          <a:p>
            <a:r>
              <a:rPr lang="cs-CZ" sz="1800" dirty="0" smtClean="0"/>
              <a:t>http://nd05.jxs.cz/692/775/96f68969c3_77398290_o2.jpg</a:t>
            </a:r>
          </a:p>
          <a:p>
            <a:r>
              <a:rPr lang="cs-CZ" sz="1800" dirty="0" smtClean="0"/>
              <a:t>http://nd04.jxs.cz/348/074/72b4aea518_75030897_o2.gif</a:t>
            </a:r>
          </a:p>
          <a:p>
            <a:r>
              <a:rPr lang="cs-CZ" sz="1800" dirty="0" smtClean="0"/>
              <a:t>http://cs.wikipedia.org/wiki/Soubor:Sultan_Pardons_Scheherazade.jpg</a:t>
            </a:r>
          </a:p>
          <a:p>
            <a:r>
              <a:rPr lang="cs-CZ" sz="1800" dirty="0" smtClean="0"/>
              <a:t>http://4.bp.blogspot.com/_TKWw0wOmSKs/SaGp8UiPaWI/AAAAAAAAAEI/nTollrLNh5E/s320/</a:t>
            </a:r>
            <a:r>
              <a:rPr lang="cs-CZ" sz="1800" dirty="0" err="1" smtClean="0"/>
              <a:t>jew</a:t>
            </a:r>
            <a:r>
              <a:rPr lang="cs-CZ" sz="1800" dirty="0" smtClean="0"/>
              <a:t>-</a:t>
            </a:r>
            <a:r>
              <a:rPr lang="cs-CZ" sz="1800" dirty="0" err="1" smtClean="0"/>
              <a:t>bwa</a:t>
            </a:r>
            <a:r>
              <a:rPr lang="cs-CZ" sz="1800" dirty="0" smtClean="0"/>
              <a:t>-ha-ha.</a:t>
            </a:r>
            <a:r>
              <a:rPr lang="cs-CZ" sz="1800" dirty="0" err="1" smtClean="0"/>
              <a:t>gif</a:t>
            </a:r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abatar.cz</a:t>
            </a:r>
            <a:r>
              <a:rPr lang="cs-CZ" sz="1800" dirty="0" smtClean="0"/>
              <a:t>/</a:t>
            </a:r>
            <a:r>
              <a:rPr lang="cs-CZ" sz="1800" dirty="0" err="1" smtClean="0"/>
              <a:t>images</a:t>
            </a:r>
            <a:r>
              <a:rPr lang="cs-CZ" sz="1800" dirty="0" smtClean="0"/>
              <a:t>/</a:t>
            </a:r>
            <a:r>
              <a:rPr lang="cs-CZ" sz="1800" dirty="0" err="1" smtClean="0"/>
              <a:t>pohadkove</a:t>
            </a:r>
            <a:r>
              <a:rPr lang="cs-CZ" sz="1800" dirty="0" smtClean="0"/>
              <a:t>_</a:t>
            </a:r>
            <a:r>
              <a:rPr lang="cs-CZ" sz="1800" dirty="0" err="1" smtClean="0"/>
              <a:t>obrazky</a:t>
            </a:r>
            <a:r>
              <a:rPr lang="cs-CZ" sz="1800" dirty="0" smtClean="0"/>
              <a:t>/abu_</a:t>
            </a:r>
            <a:r>
              <a:rPr lang="cs-CZ" sz="1800" dirty="0" err="1" smtClean="0"/>
              <a:t>kir</a:t>
            </a:r>
            <a:r>
              <a:rPr lang="cs-CZ" sz="1800" dirty="0" smtClean="0"/>
              <a:t>_a_abu_sir_02_jede_na_oslu_</a:t>
            </a:r>
            <a:r>
              <a:rPr lang="cs-CZ" sz="1800" dirty="0" err="1" smtClean="0"/>
              <a:t>obracene.gif</a:t>
            </a:r>
            <a:endParaRPr lang="cs-CZ" sz="1800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amel Bel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Camel Bells</Template>
  <TotalTime>254</TotalTime>
  <Words>253</Words>
  <Application>Microsoft Office PowerPoint</Application>
  <PresentationFormat>Předvádění na obrazovce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Camel Bells</vt:lpstr>
      <vt:lpstr>Acrobat Document</vt:lpstr>
      <vt:lpstr>Snímek 1</vt:lpstr>
      <vt:lpstr>Pohádky tisíce a jedné noci</vt:lpstr>
      <vt:lpstr>Tisíc a jedna noc</vt:lpstr>
      <vt:lpstr>Rámcový příběh</vt:lpstr>
      <vt:lpstr>Arabština  اللغة العربية </vt:lpstr>
      <vt:lpstr>Snímek 6</vt:lpstr>
      <vt:lpstr>Pohádky</vt:lpstr>
      <vt:lpstr>Pracovní list a text pohádky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21</cp:revision>
  <dcterms:created xsi:type="dcterms:W3CDTF">2010-10-15T13:34:09Z</dcterms:created>
  <dcterms:modified xsi:type="dcterms:W3CDTF">2012-08-16T15:12:35Z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</Properties>
</file>