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926" r:id="rId2"/>
  </p:sldMasterIdLst>
  <p:notesMasterIdLst>
    <p:notesMasterId r:id="rId3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79" r:id="rId25"/>
    <p:sldId id="280" r:id="rId26"/>
    <p:sldId id="281" r:id="rId27"/>
    <p:sldId id="282" r:id="rId28"/>
    <p:sldId id="278" r:id="rId29"/>
    <p:sldId id="283" r:id="rId30"/>
    <p:sldId id="284" r:id="rId31"/>
    <p:sldId id="285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8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BB61E-4912-4168-80CA-706A0378744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BD72B-91AE-4C34-AF9A-F423DCC921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51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DCA1C3-564B-479E-A4FC-CE29F498EB46}" type="slidenum">
              <a:rPr lang="cs-CZ" altLang="cs-CZ">
                <a:latin typeface="Calibri" panose="020F0502020204030204" pitchFamily="34" charset="0"/>
              </a:rPr>
              <a:pPr/>
              <a:t>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80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C250FD-00F0-4C0E-88E9-A4391140186A}" type="slidenum">
              <a:rPr lang="cs-CZ" altLang="cs-CZ">
                <a:latin typeface="Calibri" panose="020F0502020204030204" pitchFamily="34" charset="0"/>
              </a:rPr>
              <a:pPr/>
              <a:t>10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40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BDC2CF-42B8-4B01-8305-FA4BE4112255}" type="slidenum">
              <a:rPr lang="cs-CZ" altLang="cs-CZ">
                <a:latin typeface="Calibri" panose="020F0502020204030204" pitchFamily="34" charset="0"/>
              </a:rPr>
              <a:pPr/>
              <a:t>11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16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EDBF4E-DD8A-4C45-ABE2-50982289E39C}" type="slidenum">
              <a:rPr lang="cs-CZ" altLang="cs-CZ">
                <a:latin typeface="Calibri" panose="020F0502020204030204" pitchFamily="34" charset="0"/>
              </a:rPr>
              <a:pPr/>
              <a:t>12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35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F3E99D-92B8-4D32-9AA5-1BC4D1A45C36}" type="slidenum">
              <a:rPr lang="cs-CZ" altLang="cs-CZ">
                <a:latin typeface="Calibri" panose="020F0502020204030204" pitchFamily="34" charset="0"/>
              </a:rPr>
              <a:pPr/>
              <a:t>13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76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E8216E-58AE-454E-A3B5-258160E119BA}" type="slidenum">
              <a:rPr lang="cs-CZ" altLang="cs-CZ">
                <a:latin typeface="Calibri" panose="020F0502020204030204" pitchFamily="34" charset="0"/>
              </a:rPr>
              <a:pPr/>
              <a:t>14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59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5E0A06-511D-4206-9BF2-2B02F2E77228}" type="slidenum">
              <a:rPr lang="cs-CZ" altLang="cs-CZ">
                <a:latin typeface="Calibri" panose="020F0502020204030204" pitchFamily="34" charset="0"/>
              </a:rPr>
              <a:pPr/>
              <a:t>15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10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5EB3DF-757A-4420-BA1A-A5FA3E2B1AC9}" type="slidenum">
              <a:rPr lang="cs-CZ" altLang="cs-CZ">
                <a:latin typeface="Calibri" panose="020F0502020204030204" pitchFamily="34" charset="0"/>
              </a:rPr>
              <a:pPr/>
              <a:t>16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74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13B3F2-39C4-4A47-985A-6D836F4C8142}" type="slidenum">
              <a:rPr lang="cs-CZ" altLang="cs-CZ">
                <a:latin typeface="Calibri" panose="020F0502020204030204" pitchFamily="34" charset="0"/>
              </a:rPr>
              <a:pPr/>
              <a:t>17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05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B5A786-DD32-432B-A65D-F53280E3B82A}" type="slidenum">
              <a:rPr lang="cs-CZ" altLang="cs-CZ">
                <a:latin typeface="Calibri" panose="020F0502020204030204" pitchFamily="34" charset="0"/>
              </a:rPr>
              <a:pPr/>
              <a:t>18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14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B2D0F7-2F42-4435-8A00-9E0859AA1662}" type="slidenum">
              <a:rPr lang="cs-CZ" altLang="cs-CZ">
                <a:latin typeface="Calibri" panose="020F0502020204030204" pitchFamily="34" charset="0"/>
              </a:rPr>
              <a:pPr/>
              <a:t>19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6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621059-9477-4409-B960-7563EF950C13}" type="slidenum">
              <a:rPr lang="cs-CZ" altLang="cs-CZ">
                <a:latin typeface="Calibri" panose="020F0502020204030204" pitchFamily="34" charset="0"/>
              </a:rPr>
              <a:pPr/>
              <a:t>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50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F9ACD6-16F3-4940-ACB6-B20EAF69DB4D}" type="slidenum">
              <a:rPr lang="cs-CZ" altLang="cs-CZ">
                <a:latin typeface="Calibri" panose="020F0502020204030204" pitchFamily="34" charset="0"/>
              </a:rPr>
              <a:pPr/>
              <a:t>20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19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7845BD-2B35-4581-A95C-5A357F23CD26}" type="slidenum">
              <a:rPr lang="cs-CZ" altLang="cs-CZ">
                <a:latin typeface="Calibri" panose="020F0502020204030204" pitchFamily="34" charset="0"/>
              </a:rPr>
              <a:pPr/>
              <a:t>21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02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B4DA68-845F-4CC2-AB89-1C69CECE694C}" type="slidenum">
              <a:rPr lang="cs-CZ" altLang="cs-CZ">
                <a:latin typeface="Calibri" panose="020F0502020204030204" pitchFamily="34" charset="0"/>
              </a:rPr>
              <a:pPr/>
              <a:t>22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98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76B153-A4F2-433E-A79D-BD3393534F24}" type="slidenum">
              <a:rPr lang="cs-CZ" altLang="cs-CZ">
                <a:latin typeface="Calibri" panose="020F0502020204030204" pitchFamily="34" charset="0"/>
              </a:rPr>
              <a:pPr/>
              <a:t>23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26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CF5F33-1730-4A73-AB51-D7FDDB4F7943}" type="slidenum">
              <a:rPr lang="cs-CZ" altLang="cs-CZ">
                <a:latin typeface="Calibri" panose="020F0502020204030204" pitchFamily="34" charset="0"/>
              </a:rPr>
              <a:pPr/>
              <a:t>24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77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E7A6D7-301F-413A-B57E-0A7A5BD982BA}" type="slidenum">
              <a:rPr lang="cs-CZ" altLang="cs-CZ">
                <a:latin typeface="Calibri" panose="020F0502020204030204" pitchFamily="34" charset="0"/>
              </a:rPr>
              <a:pPr/>
              <a:t>25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54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660051-31DF-44C1-871D-DA015CC55EDA}" type="slidenum">
              <a:rPr lang="cs-CZ" altLang="cs-CZ">
                <a:latin typeface="Calibri" panose="020F0502020204030204" pitchFamily="34" charset="0"/>
              </a:rPr>
              <a:pPr/>
              <a:t>26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43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8C067B-F99E-4F39-8600-A703F78355AD}" type="slidenum">
              <a:rPr lang="cs-CZ" altLang="cs-CZ">
                <a:latin typeface="Calibri" panose="020F0502020204030204" pitchFamily="34" charset="0"/>
              </a:rPr>
              <a:pPr/>
              <a:t>27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67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570D22-9711-4037-9527-37BF7DB65725}" type="slidenum">
              <a:rPr lang="cs-CZ" altLang="cs-CZ">
                <a:latin typeface="Calibri" panose="020F0502020204030204" pitchFamily="34" charset="0"/>
              </a:rPr>
              <a:pPr/>
              <a:t>28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7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01B5CE-6A9E-45F6-8B65-6875A636B8E1}" type="slidenum">
              <a:rPr lang="cs-CZ" altLang="cs-CZ">
                <a:latin typeface="Calibri" panose="020F0502020204030204" pitchFamily="34" charset="0"/>
              </a:rPr>
              <a:pPr/>
              <a:t>29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5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EE7A5A-3D89-4DFB-B4E4-F022405BD3BE}" type="slidenum">
              <a:rPr lang="cs-CZ" altLang="cs-CZ">
                <a:latin typeface="Calibri" panose="020F0502020204030204" pitchFamily="34" charset="0"/>
              </a:rPr>
              <a:pPr/>
              <a:t>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964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1D3381-54EA-4597-B32A-9A5C206F0FDD}" type="slidenum">
              <a:rPr lang="cs-CZ" altLang="cs-CZ">
                <a:latin typeface="Calibri" panose="020F0502020204030204" pitchFamily="34" charset="0"/>
              </a:rPr>
              <a:pPr/>
              <a:t>30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3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90A728-78C2-4A89-867A-AE8C69F3F745}" type="slidenum">
              <a:rPr lang="cs-CZ" altLang="cs-CZ">
                <a:latin typeface="Calibri" panose="020F0502020204030204" pitchFamily="34" charset="0"/>
              </a:rPr>
              <a:pPr/>
              <a:t>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08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F38001-0182-4C1D-AEF9-DCFEB33E6970}" type="slidenum">
              <a:rPr lang="cs-CZ" altLang="cs-CZ">
                <a:latin typeface="Calibri" panose="020F0502020204030204" pitchFamily="34" charset="0"/>
              </a:rPr>
              <a:pPr/>
              <a:t>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24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BCC7BF-AE4C-4BE8-9F11-3677E3E96662}" type="slidenum">
              <a:rPr lang="cs-CZ" altLang="cs-CZ">
                <a:latin typeface="Calibri" panose="020F0502020204030204" pitchFamily="34" charset="0"/>
              </a:rPr>
              <a:pPr/>
              <a:t>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90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82B452-F693-45BD-A831-E037EE56A970}" type="slidenum">
              <a:rPr lang="cs-CZ" altLang="cs-CZ">
                <a:latin typeface="Calibri" panose="020F0502020204030204" pitchFamily="34" charset="0"/>
              </a:rPr>
              <a:pPr/>
              <a:t>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98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9F210D-9BA5-4FBE-ACAC-8977ADEE95BE}" type="slidenum">
              <a:rPr lang="cs-CZ" altLang="cs-CZ">
                <a:latin typeface="Calibri" panose="020F0502020204030204" pitchFamily="34" charset="0"/>
              </a:rPr>
              <a:pPr/>
              <a:t>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24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479D75-DB2E-4984-8B48-F72CA26766AD}" type="slidenum">
              <a:rPr lang="cs-CZ" altLang="cs-CZ">
                <a:latin typeface="Calibri" panose="020F0502020204030204" pitchFamily="34" charset="0"/>
              </a:rPr>
              <a:pPr/>
              <a:t>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1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A8224893-DBDA-4BFA-9CE1-4BFE7CD0F8CF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18204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7B2D3E9E-A95C-48F2-B4BF-A71542E0BE9A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5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36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42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25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76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8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6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19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5354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2414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724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60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0176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8730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86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02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98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  <p:sldLayoutId id="2147483944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3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7.xml"/><Relationship Id="rId28" Type="http://schemas.openxmlformats.org/officeDocument/2006/relationships/slide" Target="slide28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slide" Target="slide22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curid=1768161" TargetMode="External"/><Relationship Id="rId3" Type="http://schemas.openxmlformats.org/officeDocument/2006/relationships/hyperlink" Target="https://commons.wikimedia.org/w/index.php?curid=21514699" TargetMode="External"/><Relationship Id="rId7" Type="http://schemas.openxmlformats.org/officeDocument/2006/relationships/hyperlink" Target="https://commons.wikimedia.org/w/index.php?curid=4225194" TargetMode="External"/><Relationship Id="rId2" Type="http://schemas.openxmlformats.org/officeDocument/2006/relationships/hyperlink" Target="https://commons.wikimedia.org/w/index.php?curid=1239176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/index.php?curid=5828653" TargetMode="External"/><Relationship Id="rId5" Type="http://schemas.openxmlformats.org/officeDocument/2006/relationships/hyperlink" Target="https://commons.wikimedia.org/w/index.php?curid=1061626" TargetMode="External"/><Relationship Id="rId4" Type="http://schemas.openxmlformats.org/officeDocument/2006/relationships/hyperlink" Target="https://commons.wikimedia.org/w/index.php?curid=3639856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1773238"/>
            <a:ext cx="5184775" cy="215900"/>
          </a:xfrm>
          <a:solidFill>
            <a:schemeClr val="accent6">
              <a:lumMod val="50000"/>
              <a:alpha val="36000"/>
            </a:schemeClr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cs-CZ" sz="6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</a:t>
            </a:r>
            <a:br>
              <a:rPr lang="cs-CZ" sz="6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cs-CZ" sz="6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cs-CZ" sz="6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cs-CZ" sz="6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cs-CZ" sz="6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cs-CZ" sz="6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cs-C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</a:rPr>
              <a:t/>
            </a:r>
            <a:br>
              <a:rPr lang="cs-C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</a:rPr>
            </a:br>
            <a:endParaRPr lang="cs-CZ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55799" y="1783310"/>
            <a:ext cx="8032406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</a:rPr>
              <a:t>Kraje a krajská města</a:t>
            </a:r>
          </a:p>
          <a:p>
            <a:pPr algn="ctr">
              <a:defRPr/>
            </a:pPr>
            <a:r>
              <a:rPr lang="cs-CZ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</a:rPr>
              <a:t>Vlastivěda 4.ročník</a:t>
            </a:r>
          </a:p>
          <a:p>
            <a:pPr marL="1143000" indent="-1143000" algn="ctr">
              <a:buAutoNum type="arabicPeriod"/>
              <a:defRPr/>
            </a:pPr>
            <a:r>
              <a:rPr lang="cs-CZ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</a:rPr>
              <a:t>Díl</a:t>
            </a:r>
          </a:p>
          <a:p>
            <a:pPr algn="ctr">
              <a:defRPr/>
            </a:pPr>
            <a:r>
              <a:rPr lang="cs-CZ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</a:rPr>
              <a:t>( Praha, Středočeský, Jihočeský, Plzeňský, Karlovarský, Ústecký a Liberecký kraj)</a:t>
            </a:r>
            <a:endParaRPr lang="cs-CZ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50800" dir="5400000" algn="ctr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  <p:sp>
        <p:nvSpPr>
          <p:cNvPr id="20484" name="Obdélník 5"/>
          <p:cNvSpPr>
            <a:spLocks noChangeArrowheads="1"/>
          </p:cNvSpPr>
          <p:nvPr/>
        </p:nvSpPr>
        <p:spPr bwMode="auto">
          <a:xfrm>
            <a:off x="357190" y="5732465"/>
            <a:ext cx="8429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i="1">
                <a:solidFill>
                  <a:schemeClr val="tx1"/>
                </a:solidFill>
                <a:latin typeface="Arial" panose="020B0604020202020204" pitchFamily="34" charset="0"/>
              </a:rPr>
              <a:t>Autorem je PaedDr. Štěpánka Vondrášková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2915816" y="376120"/>
            <a:ext cx="411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</a:rPr>
              <a:t>RISKUJ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23680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566738"/>
            <a:ext cx="8229600" cy="12192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Čím je především známý Středočeský kraj?</a:t>
            </a:r>
            <a:endParaRPr lang="cs-CZ" sz="40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812324" y="2143125"/>
            <a:ext cx="6045801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Výrobou automobilů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812324" y="3286125"/>
            <a:ext cx="6045801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b) Výrobou likéru Becherovka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812324" y="4429125"/>
            <a:ext cx="6045801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c) Výrobou obuvi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3010766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49935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Které z měst je krajským městem Jihočeského kraje?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élník se zakulaceným příčným rohem 5"/>
          <p:cNvSpPr/>
          <p:nvPr/>
        </p:nvSpPr>
        <p:spPr>
          <a:xfrm>
            <a:off x="5025081" y="2143125"/>
            <a:ext cx="3657600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a) </a:t>
            </a:r>
            <a:r>
              <a:rPr lang="cs-CZ" sz="3200" dirty="0" smtClean="0">
                <a:solidFill>
                  <a:srgbClr val="FFFFFF"/>
                </a:solidFill>
              </a:rPr>
              <a:t>Český Krumlov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7" name="Obdélník se zakulaceným příčným rohem 6"/>
          <p:cNvSpPr/>
          <p:nvPr/>
        </p:nvSpPr>
        <p:spPr>
          <a:xfrm>
            <a:off x="5025081" y="3286125"/>
            <a:ext cx="3657600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b)Třeboň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8" name="Obdélník se zakulaceným příčným rohem 7"/>
          <p:cNvSpPr/>
          <p:nvPr/>
        </p:nvSpPr>
        <p:spPr>
          <a:xfrm>
            <a:off x="5025081" y="4429125"/>
            <a:ext cx="3657600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České Budějovice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9" name="Šipka doleva 8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6146" name="Picture 2" descr="https://img13.rajce.idnes.cz/d1303/11/11697/11697101_17e81bfb71b1b4d6b23c9a7d513b0836/images/P1070740.jpg?ver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0" y="2248087"/>
            <a:ext cx="4051050" cy="30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359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749935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</a:t>
            </a: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teré město na Vltavě  má otáčecí hlediště 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4794420" y="2143125"/>
            <a:ext cx="4069492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a) České Budějovice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794420" y="3286125"/>
            <a:ext cx="4069493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b) </a:t>
            </a:r>
            <a:r>
              <a:rPr lang="cs-CZ" sz="3200" dirty="0">
                <a:solidFill>
                  <a:srgbClr val="FFFFFF"/>
                </a:solidFill>
              </a:rPr>
              <a:t>Český Krumlov</a:t>
            </a: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4794421" y="4521200"/>
            <a:ext cx="4069492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Třeboň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7" name="Šipka doleva 6">
            <a:hlinkClick r:id="rId3" action="ppaction://hlinksldjump"/>
          </p:cNvPr>
          <p:cNvSpPr/>
          <p:nvPr/>
        </p:nvSpPr>
        <p:spPr>
          <a:xfrm>
            <a:off x="5500689" y="5664200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1026" name="Picture 2" descr="https://img19.rajce.idnes.cz/d1903/6/6671/6671557_02df5ab76833db1f9a705e1fc27c7e92/images/20120630_025.jpg?ver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0" y="2194011"/>
            <a:ext cx="4061253" cy="22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9/90/Otacivehledis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5" y="4696671"/>
            <a:ext cx="2663278" cy="178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745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566738"/>
            <a:ext cx="8229600" cy="12192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Jak se nazývá největší vodní nádrž na Vltavě? 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4761470" y="2143126"/>
            <a:ext cx="3154320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Lipno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761469" y="3286125"/>
            <a:ext cx="3096655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Orlík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4790302" y="4500563"/>
            <a:ext cx="3096656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Slapy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2056" name="Picture 8" descr="https://img13.rajce.idnes.cz/d1303/8/8624/8624987_0c1593e8ce55cf65007fa128ba4984fd/images/P1020006.jpg?ver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5" y="2233743"/>
            <a:ext cx="3908509" cy="293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47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628650"/>
            <a:ext cx="749935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Čím je proslulé město České Budějovice?  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787611" y="2082747"/>
            <a:ext cx="6936259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Těžbou černého uhlí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787611" y="4451438"/>
            <a:ext cx="6936259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c) Výrobou tužek </a:t>
            </a:r>
            <a:r>
              <a:rPr lang="cs-CZ" sz="3200" dirty="0" err="1" smtClean="0">
                <a:solidFill>
                  <a:srgbClr val="FFFFFF"/>
                </a:solidFill>
              </a:rPr>
              <a:t>Koh</a:t>
            </a:r>
            <a:r>
              <a:rPr lang="cs-CZ" sz="3200" dirty="0" smtClean="0">
                <a:solidFill>
                  <a:srgbClr val="FFFFFF"/>
                </a:solidFill>
              </a:rPr>
              <a:t>-i-</a:t>
            </a:r>
            <a:r>
              <a:rPr lang="cs-CZ" sz="3200" dirty="0" err="1" smtClean="0">
                <a:solidFill>
                  <a:srgbClr val="FFFFFF"/>
                </a:solidFill>
              </a:rPr>
              <a:t>noor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787611" y="3257444"/>
            <a:ext cx="6936259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b) Výrobou klavírů </a:t>
            </a:r>
            <a:r>
              <a:rPr lang="cs-CZ" sz="3200" dirty="0" err="1" smtClean="0">
                <a:solidFill>
                  <a:srgbClr val="FFFFFF"/>
                </a:solidFill>
              </a:rPr>
              <a:t>Petrof</a:t>
            </a:r>
            <a:r>
              <a:rPr lang="cs-CZ" sz="3200" dirty="0" smtClean="0">
                <a:solidFill>
                  <a:srgbClr val="FFFFFF"/>
                </a:solidFill>
              </a:rPr>
              <a:t>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7" name="Šipka doleva 6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 Návrat</a:t>
            </a:r>
          </a:p>
        </p:txBody>
      </p:sp>
    </p:spTree>
    <p:extLst>
      <p:ext uri="{BB962C8B-B14F-4D97-AF65-F5344CB8AC3E}">
        <p14:creationId xmlns:p14="http://schemas.microsoft.com/office/powerpoint/2010/main" val="5515769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49935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Které z měst je krajským městem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Plzeňského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kraje?</a:t>
            </a:r>
            <a:endParaRPr lang="cs-CZ" sz="40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5346354" y="3293805"/>
            <a:ext cx="2465733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Domažlice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5346357" y="4527035"/>
            <a:ext cx="2465730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Klatovy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5346354" y="2138105"/>
            <a:ext cx="2465730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Plzeň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7170" name="Picture 2" descr="Katedrála sv. Bartoloměje na náměstí Republi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91275"/>
            <a:ext cx="3846126" cy="288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5707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49935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kterého hradu přišel Jan Žižka o druhé ( pravé) oko?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5321643" y="2060575"/>
            <a:ext cx="2490447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a) Rábí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5321643" y="3213100"/>
            <a:ext cx="2490447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b) </a:t>
            </a:r>
            <a:r>
              <a:rPr lang="cs-CZ" sz="3200" dirty="0" err="1" smtClean="0">
                <a:solidFill>
                  <a:srgbClr val="FFFFFF"/>
                </a:solidFill>
              </a:rPr>
              <a:t>Kašperk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5263978" y="4365625"/>
            <a:ext cx="2548112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</a:t>
            </a:r>
            <a:r>
              <a:rPr lang="cs-CZ" sz="3200" dirty="0" smtClean="0">
                <a:solidFill>
                  <a:srgbClr val="FFFFFF"/>
                </a:solidFill>
              </a:rPr>
              <a:t>Žižkov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2050" name="Picture 2" descr="https://img9.rajce.idnes.cz/d0901/3/3843/3843860_2fb185a2ebd376e09767cfa6b05d018c/images/317.JPG?v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4064429" cy="304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942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49935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kterého města pocházejí loutky Spejbla a Hurvínka?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4728519" y="2106613"/>
            <a:ext cx="3129608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Plzeň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728518" y="3213100"/>
            <a:ext cx="3083571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Praha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4728518" y="4365625"/>
            <a:ext cx="3083572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Klatovy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811" y="1842186"/>
            <a:ext cx="1824493" cy="446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79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141" y="395288"/>
            <a:ext cx="8971005" cy="12192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Čím </a:t>
            </a:r>
            <a:r>
              <a:rPr lang="cs-CZ" sz="40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Plzeň proslavila</a:t>
            </a: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598141" y="2060575"/>
            <a:ext cx="6213949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a) </a:t>
            </a:r>
            <a:r>
              <a:rPr lang="cs-CZ" sz="3200" dirty="0" smtClean="0">
                <a:solidFill>
                  <a:srgbClr val="FFFFFF"/>
                </a:solidFill>
              </a:rPr>
              <a:t>Výrobou porcelánu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598137" y="4528839"/>
            <a:ext cx="6213949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Výrobou piva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598138" y="3294707"/>
            <a:ext cx="6213949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Výrobou klavírů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14617322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49935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Které z měst je krajským městem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Karlovarského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kraje?</a:t>
            </a:r>
            <a:endParaRPr lang="cs-CZ" sz="40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4712043" y="3329202"/>
            <a:ext cx="3146083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Sokolov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712043" y="4618832"/>
            <a:ext cx="3100046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Cheb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4712044" y="2006707"/>
            <a:ext cx="3146084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Karlovy Vary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1028" name="Picture 4" descr="https://upload.wikimedia.org/wikipedia/commons/thumb/a/a1/KarlovyVaryHotSpring.jpg/800px-KarlovyVaryHotSpr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41" y="2006707"/>
            <a:ext cx="2964676" cy="395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965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se zakulaceným příčným rohem 2"/>
          <p:cNvSpPr/>
          <p:nvPr/>
        </p:nvSpPr>
        <p:spPr>
          <a:xfrm>
            <a:off x="285752" y="214313"/>
            <a:ext cx="2214563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Praha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293688" y="2071688"/>
            <a:ext cx="2214562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 smtClean="0"/>
              <a:t>Jihočeský kraj</a:t>
            </a:r>
            <a:endParaRPr lang="cs-CZ" sz="2400" dirty="0"/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279400" y="3929063"/>
            <a:ext cx="2216150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 smtClean="0"/>
              <a:t>Karlovarský kraj</a:t>
            </a:r>
            <a:endParaRPr lang="cs-CZ" sz="2400" dirty="0"/>
          </a:p>
        </p:txBody>
      </p:sp>
      <p:sp>
        <p:nvSpPr>
          <p:cNvPr id="6" name="Obdélník se zakulaceným příčným rohem 5"/>
          <p:cNvSpPr/>
          <p:nvPr/>
        </p:nvSpPr>
        <p:spPr>
          <a:xfrm>
            <a:off x="285752" y="5786438"/>
            <a:ext cx="2214563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000" dirty="0"/>
          </a:p>
          <a:p>
            <a:pPr algn="ctr">
              <a:defRPr/>
            </a:pPr>
            <a:r>
              <a:rPr lang="cs-CZ" sz="2400" dirty="0" smtClean="0"/>
              <a:t>Liberecký kraj</a:t>
            </a:r>
            <a:endParaRPr lang="cs-CZ" sz="2400" dirty="0"/>
          </a:p>
          <a:p>
            <a:pPr algn="ctr">
              <a:defRPr/>
            </a:pPr>
            <a:endParaRPr lang="cs-CZ" sz="2000" dirty="0"/>
          </a:p>
        </p:txBody>
      </p:sp>
      <p:sp>
        <p:nvSpPr>
          <p:cNvPr id="7" name="Obdélník se zakulaceným příčným rohem 6"/>
          <p:cNvSpPr/>
          <p:nvPr/>
        </p:nvSpPr>
        <p:spPr>
          <a:xfrm>
            <a:off x="293688" y="3014662"/>
            <a:ext cx="2214563" cy="785813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 smtClean="0"/>
              <a:t>Plzeňský kraj</a:t>
            </a:r>
            <a:endParaRPr lang="cs-CZ" sz="2400" dirty="0"/>
          </a:p>
        </p:txBody>
      </p:sp>
      <p:sp>
        <p:nvSpPr>
          <p:cNvPr id="8" name="Obdélník se zakulaceným příčným rohem 7"/>
          <p:cNvSpPr/>
          <p:nvPr/>
        </p:nvSpPr>
        <p:spPr>
          <a:xfrm>
            <a:off x="280988" y="1157288"/>
            <a:ext cx="2214562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 smtClean="0"/>
              <a:t>Středočeský kraj</a:t>
            </a:r>
            <a:endParaRPr lang="cs-CZ" sz="2400" dirty="0"/>
          </a:p>
        </p:txBody>
      </p:sp>
      <p:sp>
        <p:nvSpPr>
          <p:cNvPr id="9" name="Obdélník se zakulaceným příčným rohem 8"/>
          <p:cNvSpPr/>
          <p:nvPr/>
        </p:nvSpPr>
        <p:spPr>
          <a:xfrm>
            <a:off x="285752" y="4857752"/>
            <a:ext cx="2214563" cy="785813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 smtClean="0"/>
              <a:t>Ústecký kraj</a:t>
            </a:r>
            <a:endParaRPr lang="cs-CZ" sz="2400" dirty="0"/>
          </a:p>
        </p:txBody>
      </p:sp>
      <p:sp>
        <p:nvSpPr>
          <p:cNvPr id="10" name="Obdélník se zakulaceným příčným rohem 9">
            <a:hlinkClick r:id="rId4" action="ppaction://hlinksldjump"/>
          </p:cNvPr>
          <p:cNvSpPr/>
          <p:nvPr/>
        </p:nvSpPr>
        <p:spPr>
          <a:xfrm>
            <a:off x="2643190" y="214313"/>
            <a:ext cx="1500187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100</a:t>
            </a:r>
          </a:p>
        </p:txBody>
      </p:sp>
      <p:sp>
        <p:nvSpPr>
          <p:cNvPr id="11" name="Obdélník se zakulaceným příčným rohem 10">
            <a:hlinkClick r:id="rId5" action="ppaction://hlinksldjump"/>
          </p:cNvPr>
          <p:cNvSpPr/>
          <p:nvPr/>
        </p:nvSpPr>
        <p:spPr>
          <a:xfrm>
            <a:off x="4214815" y="214313"/>
            <a:ext cx="1500187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200</a:t>
            </a:r>
          </a:p>
        </p:txBody>
      </p:sp>
      <p:sp>
        <p:nvSpPr>
          <p:cNvPr id="12" name="Obdélník se zakulaceným příčným rohem 11">
            <a:hlinkClick r:id="rId6" action="ppaction://hlinksldjump"/>
          </p:cNvPr>
          <p:cNvSpPr/>
          <p:nvPr/>
        </p:nvSpPr>
        <p:spPr>
          <a:xfrm>
            <a:off x="5786440" y="214313"/>
            <a:ext cx="1500187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300</a:t>
            </a:r>
          </a:p>
        </p:txBody>
      </p:sp>
      <p:sp>
        <p:nvSpPr>
          <p:cNvPr id="13" name="Obdélník se zakulaceným příčným rohem 12">
            <a:hlinkClick r:id="rId7" action="ppaction://hlinksldjump"/>
          </p:cNvPr>
          <p:cNvSpPr/>
          <p:nvPr/>
        </p:nvSpPr>
        <p:spPr>
          <a:xfrm>
            <a:off x="7358065" y="214313"/>
            <a:ext cx="1500187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400</a:t>
            </a:r>
          </a:p>
        </p:txBody>
      </p:sp>
      <p:sp>
        <p:nvSpPr>
          <p:cNvPr id="14" name="Obdélník se zakulaceným příčným rohem 13">
            <a:hlinkClick r:id="rId8" action="ppaction://hlinksldjump"/>
          </p:cNvPr>
          <p:cNvSpPr/>
          <p:nvPr/>
        </p:nvSpPr>
        <p:spPr>
          <a:xfrm>
            <a:off x="2643190" y="1143002"/>
            <a:ext cx="1500187" cy="785813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100</a:t>
            </a:r>
          </a:p>
        </p:txBody>
      </p:sp>
      <p:sp>
        <p:nvSpPr>
          <p:cNvPr id="15" name="Obdélník se zakulaceným příčným rohem 14">
            <a:hlinkClick r:id="rId9" action="ppaction://hlinksldjump"/>
          </p:cNvPr>
          <p:cNvSpPr/>
          <p:nvPr/>
        </p:nvSpPr>
        <p:spPr>
          <a:xfrm>
            <a:off x="4214815" y="1143002"/>
            <a:ext cx="1500187" cy="785813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200</a:t>
            </a:r>
          </a:p>
        </p:txBody>
      </p:sp>
      <p:sp>
        <p:nvSpPr>
          <p:cNvPr id="16" name="Obdélník se zakulaceným příčným rohem 15">
            <a:hlinkClick r:id="rId10" action="ppaction://hlinksldjump"/>
          </p:cNvPr>
          <p:cNvSpPr/>
          <p:nvPr/>
        </p:nvSpPr>
        <p:spPr>
          <a:xfrm>
            <a:off x="5786440" y="1143002"/>
            <a:ext cx="1500187" cy="785813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300</a:t>
            </a:r>
          </a:p>
        </p:txBody>
      </p:sp>
      <p:sp>
        <p:nvSpPr>
          <p:cNvPr id="17" name="Obdélník se zakulaceným příčným rohem 16">
            <a:hlinkClick r:id="rId11" action="ppaction://hlinksldjump"/>
          </p:cNvPr>
          <p:cNvSpPr/>
          <p:nvPr/>
        </p:nvSpPr>
        <p:spPr>
          <a:xfrm>
            <a:off x="7358065" y="1143002"/>
            <a:ext cx="1500187" cy="785813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400</a:t>
            </a:r>
          </a:p>
        </p:txBody>
      </p:sp>
      <p:sp>
        <p:nvSpPr>
          <p:cNvPr id="18" name="Obdélník se zakulaceným příčným rohem 17">
            <a:hlinkClick r:id="rId12" action="ppaction://hlinksldjump"/>
          </p:cNvPr>
          <p:cNvSpPr/>
          <p:nvPr/>
        </p:nvSpPr>
        <p:spPr>
          <a:xfrm>
            <a:off x="2643190" y="2071688"/>
            <a:ext cx="1500187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100</a:t>
            </a:r>
          </a:p>
        </p:txBody>
      </p:sp>
      <p:sp>
        <p:nvSpPr>
          <p:cNvPr id="19" name="Obdélník se zakulaceným příčným rohem 18">
            <a:hlinkClick r:id="rId13" action="ppaction://hlinksldjump"/>
          </p:cNvPr>
          <p:cNvSpPr/>
          <p:nvPr/>
        </p:nvSpPr>
        <p:spPr>
          <a:xfrm>
            <a:off x="4214815" y="2071688"/>
            <a:ext cx="1500187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200</a:t>
            </a:r>
          </a:p>
        </p:txBody>
      </p:sp>
      <p:sp>
        <p:nvSpPr>
          <p:cNvPr id="20" name="Obdélník se zakulaceným příčným rohem 19">
            <a:hlinkClick r:id="rId14" action="ppaction://hlinksldjump"/>
          </p:cNvPr>
          <p:cNvSpPr/>
          <p:nvPr/>
        </p:nvSpPr>
        <p:spPr>
          <a:xfrm>
            <a:off x="5786440" y="2071688"/>
            <a:ext cx="1500187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300</a:t>
            </a:r>
          </a:p>
        </p:txBody>
      </p:sp>
      <p:sp>
        <p:nvSpPr>
          <p:cNvPr id="21" name="Obdélník se zakulaceným příčným rohem 20">
            <a:hlinkClick r:id="rId15" action="ppaction://hlinksldjump"/>
          </p:cNvPr>
          <p:cNvSpPr/>
          <p:nvPr/>
        </p:nvSpPr>
        <p:spPr>
          <a:xfrm>
            <a:off x="7358065" y="2071688"/>
            <a:ext cx="1500187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400</a:t>
            </a:r>
          </a:p>
        </p:txBody>
      </p:sp>
      <p:sp>
        <p:nvSpPr>
          <p:cNvPr id="22" name="Obdélník se zakulaceným příčným rohem 21">
            <a:hlinkClick r:id="rId16" action="ppaction://hlinksldjump"/>
          </p:cNvPr>
          <p:cNvSpPr/>
          <p:nvPr/>
        </p:nvSpPr>
        <p:spPr>
          <a:xfrm>
            <a:off x="2643190" y="3000377"/>
            <a:ext cx="1500187" cy="785813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100</a:t>
            </a:r>
          </a:p>
        </p:txBody>
      </p:sp>
      <p:sp>
        <p:nvSpPr>
          <p:cNvPr id="23" name="Obdélník se zakulaceným příčným rohem 22">
            <a:hlinkClick r:id="rId17" action="ppaction://hlinksldjump"/>
          </p:cNvPr>
          <p:cNvSpPr/>
          <p:nvPr/>
        </p:nvSpPr>
        <p:spPr>
          <a:xfrm>
            <a:off x="4214815" y="3000377"/>
            <a:ext cx="1500187" cy="785813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200</a:t>
            </a:r>
          </a:p>
        </p:txBody>
      </p:sp>
      <p:sp>
        <p:nvSpPr>
          <p:cNvPr id="24" name="Obdélník se zakulaceným příčným rohem 23">
            <a:hlinkClick r:id="rId18" action="ppaction://hlinksldjump"/>
          </p:cNvPr>
          <p:cNvSpPr/>
          <p:nvPr/>
        </p:nvSpPr>
        <p:spPr>
          <a:xfrm>
            <a:off x="5786440" y="3000377"/>
            <a:ext cx="1500187" cy="785813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300</a:t>
            </a:r>
          </a:p>
        </p:txBody>
      </p:sp>
      <p:sp>
        <p:nvSpPr>
          <p:cNvPr id="25" name="Obdélník se zakulaceným příčným rohem 24">
            <a:hlinkClick r:id="rId19" action="ppaction://hlinksldjump"/>
          </p:cNvPr>
          <p:cNvSpPr/>
          <p:nvPr/>
        </p:nvSpPr>
        <p:spPr>
          <a:xfrm>
            <a:off x="7358065" y="3000377"/>
            <a:ext cx="1500187" cy="785813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400</a:t>
            </a:r>
          </a:p>
        </p:txBody>
      </p:sp>
      <p:sp>
        <p:nvSpPr>
          <p:cNvPr id="26" name="Obdélník se zakulaceným příčným rohem 25">
            <a:hlinkClick r:id="rId20" action="ppaction://hlinksldjump"/>
          </p:cNvPr>
          <p:cNvSpPr/>
          <p:nvPr/>
        </p:nvSpPr>
        <p:spPr>
          <a:xfrm>
            <a:off x="2643190" y="3929063"/>
            <a:ext cx="1500187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100</a:t>
            </a:r>
          </a:p>
        </p:txBody>
      </p:sp>
      <p:sp>
        <p:nvSpPr>
          <p:cNvPr id="27" name="Obdélník se zakulaceným příčným rohem 26">
            <a:hlinkClick r:id="rId21" action="ppaction://hlinksldjump"/>
          </p:cNvPr>
          <p:cNvSpPr/>
          <p:nvPr/>
        </p:nvSpPr>
        <p:spPr>
          <a:xfrm>
            <a:off x="4214815" y="3929063"/>
            <a:ext cx="1500187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200</a:t>
            </a:r>
          </a:p>
        </p:txBody>
      </p:sp>
      <p:sp>
        <p:nvSpPr>
          <p:cNvPr id="28" name="Obdélník se zakulaceným příčným rohem 27">
            <a:hlinkClick r:id="rId22" action="ppaction://hlinksldjump"/>
          </p:cNvPr>
          <p:cNvSpPr/>
          <p:nvPr/>
        </p:nvSpPr>
        <p:spPr>
          <a:xfrm>
            <a:off x="5786440" y="3929063"/>
            <a:ext cx="1500187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300</a:t>
            </a:r>
          </a:p>
        </p:txBody>
      </p:sp>
      <p:sp>
        <p:nvSpPr>
          <p:cNvPr id="29" name="Obdélník se zakulaceným příčným rohem 28">
            <a:hlinkClick r:id="rId23" action="ppaction://hlinksldjump"/>
          </p:cNvPr>
          <p:cNvSpPr/>
          <p:nvPr/>
        </p:nvSpPr>
        <p:spPr>
          <a:xfrm>
            <a:off x="4214814" y="5786437"/>
            <a:ext cx="1500187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2</a:t>
            </a:r>
            <a:r>
              <a:rPr lang="cs-CZ" sz="3200" dirty="0" smtClean="0"/>
              <a:t>00</a:t>
            </a:r>
            <a:endParaRPr lang="cs-CZ" sz="3200" dirty="0"/>
          </a:p>
        </p:txBody>
      </p:sp>
      <p:sp>
        <p:nvSpPr>
          <p:cNvPr id="30" name="Obdélník se zakulaceným příčným rohem 29">
            <a:hlinkClick r:id="rId24" action="ppaction://hlinksldjump"/>
          </p:cNvPr>
          <p:cNvSpPr/>
          <p:nvPr/>
        </p:nvSpPr>
        <p:spPr>
          <a:xfrm>
            <a:off x="2643190" y="4857752"/>
            <a:ext cx="1500187" cy="785813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100</a:t>
            </a:r>
          </a:p>
        </p:txBody>
      </p:sp>
      <p:sp>
        <p:nvSpPr>
          <p:cNvPr id="31" name="Obdélník se zakulaceným příčným rohem 30">
            <a:hlinkClick r:id="rId25" action="ppaction://hlinksldjump"/>
          </p:cNvPr>
          <p:cNvSpPr/>
          <p:nvPr/>
        </p:nvSpPr>
        <p:spPr>
          <a:xfrm>
            <a:off x="4214815" y="4857752"/>
            <a:ext cx="1500187" cy="785813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200</a:t>
            </a:r>
          </a:p>
        </p:txBody>
      </p:sp>
      <p:sp>
        <p:nvSpPr>
          <p:cNvPr id="32" name="Obdélník se zakulaceným příčným rohem 31">
            <a:hlinkClick r:id="rId26" action="ppaction://hlinksldjump"/>
          </p:cNvPr>
          <p:cNvSpPr/>
          <p:nvPr/>
        </p:nvSpPr>
        <p:spPr>
          <a:xfrm>
            <a:off x="5786440" y="4857752"/>
            <a:ext cx="1500187" cy="785813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300</a:t>
            </a:r>
          </a:p>
        </p:txBody>
      </p:sp>
      <p:sp>
        <p:nvSpPr>
          <p:cNvPr id="33" name="Obdélník se zakulaceným příčným rohem 32">
            <a:hlinkClick r:id="rId27" action="ppaction://hlinksldjump"/>
          </p:cNvPr>
          <p:cNvSpPr/>
          <p:nvPr/>
        </p:nvSpPr>
        <p:spPr>
          <a:xfrm>
            <a:off x="7358065" y="4857752"/>
            <a:ext cx="1500187" cy="785813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400</a:t>
            </a:r>
          </a:p>
        </p:txBody>
      </p:sp>
      <p:sp>
        <p:nvSpPr>
          <p:cNvPr id="34" name="Obdélník se zakulaceným příčným rohem 33">
            <a:hlinkClick r:id="rId28" action="ppaction://hlinksldjump"/>
          </p:cNvPr>
          <p:cNvSpPr/>
          <p:nvPr/>
        </p:nvSpPr>
        <p:spPr>
          <a:xfrm>
            <a:off x="2643190" y="5786438"/>
            <a:ext cx="1500187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100</a:t>
            </a:r>
          </a:p>
        </p:txBody>
      </p:sp>
      <p:sp>
        <p:nvSpPr>
          <p:cNvPr id="35" name="Obdélník se zakulaceným příčným rohem 34">
            <a:hlinkClick r:id="rId29" action="ppaction://hlinksldjump"/>
          </p:cNvPr>
          <p:cNvSpPr/>
          <p:nvPr/>
        </p:nvSpPr>
        <p:spPr>
          <a:xfrm>
            <a:off x="5786439" y="5786437"/>
            <a:ext cx="1500187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3</a:t>
            </a:r>
            <a:r>
              <a:rPr lang="cs-CZ" sz="3200" dirty="0" smtClean="0"/>
              <a:t>00</a:t>
            </a:r>
            <a:endParaRPr lang="cs-CZ" sz="3200" dirty="0"/>
          </a:p>
        </p:txBody>
      </p:sp>
      <p:sp>
        <p:nvSpPr>
          <p:cNvPr id="36" name="Obdélník se zakulaceným příčným rohem 35">
            <a:hlinkClick r:id="rId30" action="ppaction://hlinksldjump"/>
          </p:cNvPr>
          <p:cNvSpPr/>
          <p:nvPr/>
        </p:nvSpPr>
        <p:spPr>
          <a:xfrm>
            <a:off x="7358064" y="5786437"/>
            <a:ext cx="1500187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4</a:t>
            </a:r>
            <a:r>
              <a:rPr lang="cs-CZ" sz="3200" dirty="0" smtClean="0"/>
              <a:t>00</a:t>
            </a:r>
            <a:endParaRPr lang="cs-CZ" sz="3200" dirty="0"/>
          </a:p>
        </p:txBody>
      </p:sp>
      <p:sp>
        <p:nvSpPr>
          <p:cNvPr id="37" name="Obdélník se zakulaceným příčným rohem 36">
            <a:hlinkClick r:id="rId31" action="ppaction://hlinksldjump"/>
          </p:cNvPr>
          <p:cNvSpPr/>
          <p:nvPr/>
        </p:nvSpPr>
        <p:spPr>
          <a:xfrm>
            <a:off x="7358064" y="3929063"/>
            <a:ext cx="1500187" cy="785812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35801831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749935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Čím jsou proslulé Karlovy Vary?</a:t>
            </a:r>
            <a:endParaRPr lang="cs-CZ" sz="40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532239" y="2057400"/>
            <a:ext cx="6321124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Výrobou porcelánu, skla a oplatek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532239" y="3213100"/>
            <a:ext cx="6279851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b) </a:t>
            </a:r>
            <a:r>
              <a:rPr lang="cs-CZ" sz="3200" dirty="0" smtClean="0">
                <a:solidFill>
                  <a:srgbClr val="FFFFFF"/>
                </a:solidFill>
              </a:rPr>
              <a:t>Výrobou piva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532239" y="4365625"/>
            <a:ext cx="6279851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Výrobou klavírů značky </a:t>
            </a:r>
            <a:r>
              <a:rPr lang="cs-CZ" sz="3200" dirty="0" err="1" smtClean="0">
                <a:solidFill>
                  <a:srgbClr val="FFFFFF"/>
                </a:solidFill>
              </a:rPr>
              <a:t>Petrof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18014061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173" y="515938"/>
            <a:ext cx="7982165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 koho byly pojmenovány Karlovy Vary?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285103" y="2060575"/>
            <a:ext cx="6526987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Karla IV.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285104" y="3219450"/>
            <a:ext cx="6526986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b) Karla </a:t>
            </a:r>
            <a:r>
              <a:rPr lang="cs-CZ" sz="3200" dirty="0" err="1" smtClean="0">
                <a:solidFill>
                  <a:srgbClr val="FFFFFF"/>
                </a:solidFill>
              </a:rPr>
              <a:t>Cotta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285103" y="4365625"/>
            <a:ext cx="6526987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</a:t>
            </a:r>
            <a:r>
              <a:rPr lang="cs-CZ" sz="3200" dirty="0" smtClean="0">
                <a:solidFill>
                  <a:srgbClr val="FFFFFF"/>
                </a:solidFill>
              </a:rPr>
              <a:t>Karla VI.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17949496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1"/>
          <p:cNvSpPr>
            <a:spLocks noGrp="1"/>
          </p:cNvSpPr>
          <p:nvPr>
            <p:ph type="title"/>
          </p:nvPr>
        </p:nvSpPr>
        <p:spPr>
          <a:xfrm>
            <a:off x="82378" y="392906"/>
            <a:ext cx="8995719" cy="1143000"/>
          </a:xfrm>
        </p:spPr>
        <p:txBody>
          <a:bodyPr>
            <a:normAutofit fontScale="90000"/>
          </a:bodyPr>
          <a:lstStyle/>
          <a:p>
            <a:r>
              <a:rPr lang="cs-CZ" altLang="cs-CZ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kterém městě se nachází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malebná skupina jedenácti středověkých kupeckých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domů</a:t>
            </a:r>
            <a:r>
              <a:rPr lang="cs-CZ" altLang="cs-CZ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altLang="cs-CZ" sz="4000" b="1" dirty="0"/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5500689" y="3101975"/>
            <a:ext cx="3198467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Cheb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5500690" y="1803400"/>
            <a:ext cx="3198467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a) </a:t>
            </a:r>
            <a:r>
              <a:rPr lang="cs-CZ" sz="3200" dirty="0" smtClean="0">
                <a:solidFill>
                  <a:srgbClr val="FFFFFF"/>
                </a:solidFill>
              </a:rPr>
              <a:t>Karlovy Vary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5500690" y="4365625"/>
            <a:ext cx="3198466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</a:t>
            </a:r>
            <a:r>
              <a:rPr lang="cs-CZ" sz="3200" dirty="0" smtClean="0">
                <a:solidFill>
                  <a:srgbClr val="FFFFFF"/>
                </a:solidFill>
              </a:rPr>
              <a:t>Sokolov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2050" name="Picture 2" descr="https://upload.wikimedia.org/wikipedia/commons/thumb/4/45/Cheb_%C5%A0pal%C3%AD%C4%8Dek_2.jpg/1920px-Cheb_%C5%A0pal%C3%AD%C4%8Dek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50782"/>
            <a:ext cx="4017665" cy="267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29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525463"/>
            <a:ext cx="8208962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Které z měst je krajským městem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Ústeckého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kraje?</a:t>
            </a:r>
            <a:endParaRPr lang="cs-CZ" sz="40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5049795" y="2060575"/>
            <a:ext cx="3748216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a)Teplice v Čechách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5049795" y="3213100"/>
            <a:ext cx="3748216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Ústí nad Labem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5049795" y="4365625"/>
            <a:ext cx="3748216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</a:t>
            </a:r>
            <a:r>
              <a:rPr lang="cs-CZ" sz="3200" dirty="0" smtClean="0">
                <a:solidFill>
                  <a:srgbClr val="FFFFFF"/>
                </a:solidFill>
              </a:rPr>
              <a:t>Ústí nad Orlicí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3074" name="Picture 2" descr="http://files.nejlepsi-taxi.webnode.cz/200000058-99e319adc9/usti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4" y="2730500"/>
            <a:ext cx="3962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017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49935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se nazývá symbol národního parku České Švýcarsko?</a:t>
            </a:r>
            <a:endParaRPr lang="cs-CZ" sz="40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4703805" y="2060575"/>
            <a:ext cx="3108285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</a:t>
            </a:r>
            <a:r>
              <a:rPr lang="cs-CZ" sz="3200" dirty="0" err="1" smtClean="0">
                <a:solidFill>
                  <a:srgbClr val="FFFFFF"/>
                </a:solidFill>
              </a:rPr>
              <a:t>Pravčická</a:t>
            </a:r>
            <a:r>
              <a:rPr lang="cs-CZ" sz="3200" dirty="0" smtClean="0">
                <a:solidFill>
                  <a:srgbClr val="FFFFFF"/>
                </a:solidFill>
              </a:rPr>
              <a:t> brána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703805" y="3213100"/>
            <a:ext cx="3108285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Otvor do nebe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4703805" y="4365625"/>
            <a:ext cx="3108285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Děčínská roklinka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1028" name="Picture 4" descr="https://img20.rajce.idnes.cz/d2001/14/14059/14059988_acfcd37d6341e24a5dde12dca624e3ba/images/P1100969.jpg?ver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3" y="2206114"/>
            <a:ext cx="3836761" cy="28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6968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188" y="547688"/>
            <a:ext cx="793115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se jmenuje nejvyšší hora Českého středohoří? </a:t>
            </a:r>
            <a:endParaRPr lang="cs-CZ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4604951" y="2060575"/>
            <a:ext cx="3207139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a) </a:t>
            </a:r>
            <a:r>
              <a:rPr lang="cs-CZ" sz="3200" dirty="0" err="1" smtClean="0">
                <a:solidFill>
                  <a:srgbClr val="FFFFFF"/>
                </a:solidFill>
              </a:rPr>
              <a:t>Lovoš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604951" y="3221338"/>
            <a:ext cx="3207139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Milešovka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4604951" y="4365625"/>
            <a:ext cx="3207139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</a:t>
            </a:r>
            <a:r>
              <a:rPr lang="cs-CZ" sz="3200" dirty="0" smtClean="0">
                <a:solidFill>
                  <a:srgbClr val="FFFFFF"/>
                </a:solidFill>
              </a:rPr>
              <a:t>Komáří vížka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4098" name="Picture 2" descr="https://img21.rajce.idnes.cz/d2102/11/11579/11579218_1d49789e5b2c803cabc17195c1352b9b/images/P1060235.jpg?ver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13" y="1787321"/>
            <a:ext cx="2814810" cy="211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28" y="4167918"/>
            <a:ext cx="3678195" cy="166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1511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49935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kterém městě je známý koncentrační tábor? </a:t>
            </a:r>
            <a:endParaRPr lang="cs-CZ" sz="4000" b="1" dirty="0"/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4555524" y="3195638"/>
            <a:ext cx="3205660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b) </a:t>
            </a:r>
            <a:r>
              <a:rPr lang="cs-CZ" sz="3200" dirty="0" smtClean="0">
                <a:solidFill>
                  <a:srgbClr val="FFFFFF"/>
                </a:solidFill>
              </a:rPr>
              <a:t>Litoměřice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555524" y="4437063"/>
            <a:ext cx="3256566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c) Ústí nad Labem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4555524" y="1989138"/>
            <a:ext cx="3256566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Terezín 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5122" name="Picture 2" descr="https://img20.rajce.idnes.cz/d2002/12/12116/12116057_af2d9a36efd3e854346f11ea29d2bd99/images/P1080078.jpg?ver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4" y="1803966"/>
            <a:ext cx="2705015" cy="202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pload.wikimedia.org/wikipedia/commons/0/0e/Terezin_CZ_Ater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70" y="4043063"/>
            <a:ext cx="2724107" cy="178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008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6013" y="549277"/>
            <a:ext cx="7499350" cy="12223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Které z měst je krajským městem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Libereckého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kraje?</a:t>
            </a:r>
            <a:endParaRPr lang="cs-CZ" sz="4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4456669" y="2060575"/>
            <a:ext cx="4341341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a) </a:t>
            </a:r>
            <a:r>
              <a:rPr lang="cs-CZ" sz="3200" dirty="0" smtClean="0">
                <a:solidFill>
                  <a:srgbClr val="FFFFFF"/>
                </a:solidFill>
              </a:rPr>
              <a:t>Jablonec nad Nisou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456668" y="3213097"/>
            <a:ext cx="4341341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Liberec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4456667" y="4365619"/>
            <a:ext cx="4341341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</a:t>
            </a:r>
            <a:r>
              <a:rPr lang="cs-CZ" sz="3200" dirty="0" smtClean="0">
                <a:solidFill>
                  <a:srgbClr val="FFFFFF"/>
                </a:solidFill>
              </a:rPr>
              <a:t>Česká Lípa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5122" name="Picture 2" descr="Liberecká radn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22" y="1886957"/>
            <a:ext cx="2922089" cy="437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8068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kterém pohoří leží nejvyšší hora ČR - Sněžka?</a:t>
            </a:r>
            <a:endParaRPr lang="cs-CZ" altLang="cs-CZ" sz="4000" b="1" dirty="0"/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4440195" y="2060575"/>
            <a:ext cx="3371895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Krkonoše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440195" y="3213100"/>
            <a:ext cx="3371895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b) </a:t>
            </a:r>
            <a:r>
              <a:rPr lang="cs-CZ" sz="3200" dirty="0" smtClean="0">
                <a:solidFill>
                  <a:srgbClr val="FFFFFF"/>
                </a:solidFill>
              </a:rPr>
              <a:t>Krušné hory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4440195" y="4365625"/>
            <a:ext cx="3371895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Jizerské hory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72" y="2283340"/>
            <a:ext cx="3630827" cy="272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514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113" y="404813"/>
            <a:ext cx="749935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vrcholku které hory nad Libercem se nachází známý televizní vysílač? </a:t>
            </a:r>
            <a:endParaRPr lang="cs-CZ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4654378" y="2060575"/>
            <a:ext cx="3157712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a) </a:t>
            </a:r>
            <a:r>
              <a:rPr lang="cs-CZ" sz="3200" dirty="0" smtClean="0">
                <a:solidFill>
                  <a:srgbClr val="FFFFFF"/>
                </a:solidFill>
              </a:rPr>
              <a:t>Sněžka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654378" y="4581525"/>
            <a:ext cx="3157712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</a:t>
            </a:r>
            <a:r>
              <a:rPr lang="cs-CZ" sz="3200" dirty="0" smtClean="0">
                <a:solidFill>
                  <a:srgbClr val="FFFFFF"/>
                </a:solidFill>
              </a:rPr>
              <a:t>Černá hora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4654378" y="3268062"/>
            <a:ext cx="3157712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b) Ještěd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680" y="1983860"/>
            <a:ext cx="3241373" cy="346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457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4054" y="343329"/>
            <a:ext cx="771525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Jak se jmenuje řeka protékající Prahou?</a:t>
            </a:r>
            <a:endParaRPr lang="cs-CZ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5841657" y="3217863"/>
            <a:ext cx="2334772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  <a:cs typeface="Arial" charset="0"/>
              </a:rPr>
              <a:t>b</a:t>
            </a:r>
            <a:r>
              <a:rPr lang="cs-CZ" sz="3200" dirty="0" smtClean="0">
                <a:solidFill>
                  <a:srgbClr val="FFFFFF"/>
                </a:solidFill>
                <a:cs typeface="Arial" charset="0"/>
              </a:rPr>
              <a:t>) Vltava</a:t>
            </a:r>
            <a:endParaRPr lang="cs-CZ" sz="3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5851246" y="2102515"/>
            <a:ext cx="2325183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  <a:cs typeface="Arial" charset="0"/>
              </a:rPr>
              <a:t>a</a:t>
            </a:r>
            <a:r>
              <a:rPr lang="cs-CZ" sz="3200" dirty="0" smtClean="0">
                <a:solidFill>
                  <a:srgbClr val="FFFFFF"/>
                </a:solidFill>
                <a:cs typeface="Arial" charset="0"/>
              </a:rPr>
              <a:t>) Labe</a:t>
            </a:r>
            <a:endParaRPr lang="cs-CZ" sz="3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Obdélník se zakulaceným příčným rohem 5"/>
          <p:cNvSpPr/>
          <p:nvPr/>
        </p:nvSpPr>
        <p:spPr>
          <a:xfrm>
            <a:off x="5851246" y="4400872"/>
            <a:ext cx="2344362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  <a:cs typeface="Arial" charset="0"/>
              </a:rPr>
              <a:t>c) </a:t>
            </a:r>
            <a:r>
              <a:rPr lang="cs-CZ" sz="3200" dirty="0" smtClean="0">
                <a:solidFill>
                  <a:srgbClr val="FFFFFF"/>
                </a:solidFill>
                <a:cs typeface="Arial" charset="0"/>
              </a:rPr>
              <a:t>Berounka</a:t>
            </a:r>
            <a:endParaRPr lang="cs-CZ" sz="3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Šipka doleva 6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68" y="2102515"/>
            <a:ext cx="4207476" cy="31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311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140" y="404689"/>
            <a:ext cx="8995719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se vyrábí v Jablonci nad Nisou</a:t>
            </a:r>
            <a:r>
              <a:rPr lang="cs-CZ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169773" y="2060575"/>
            <a:ext cx="6642317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Porcelán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169773" y="3213100"/>
            <a:ext cx="6642317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  <a:cs typeface="Arial" charset="0"/>
              </a:rPr>
              <a:t>b</a:t>
            </a:r>
            <a:r>
              <a:rPr lang="cs-CZ" sz="3200" dirty="0" smtClean="0">
                <a:solidFill>
                  <a:srgbClr val="FFFFFF"/>
                </a:solidFill>
                <a:cs typeface="Arial" charset="0"/>
              </a:rPr>
              <a:t>) Bižuterie  </a:t>
            </a:r>
            <a:endParaRPr lang="cs-CZ" sz="3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169773" y="4365625"/>
            <a:ext cx="6642317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Klavíry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14798334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564" y="308095"/>
            <a:ext cx="7886700" cy="6018564"/>
          </a:xfrm>
        </p:spPr>
        <p:txBody>
          <a:bodyPr>
            <a:normAutofit/>
          </a:bodyPr>
          <a:lstStyle/>
          <a:p>
            <a:r>
              <a:rPr lang="cs-CZ" dirty="0" smtClean="0"/>
              <a:t>Zdroje:</a:t>
            </a:r>
            <a:br>
              <a:rPr lang="cs-CZ" dirty="0" smtClean="0"/>
            </a:br>
            <a:r>
              <a:rPr lang="cs-CZ" sz="1400" b="1" dirty="0" smtClean="0"/>
              <a:t>foto: </a:t>
            </a:r>
            <a:br>
              <a:rPr lang="cs-CZ" sz="1400" b="1" dirty="0" smtClean="0"/>
            </a:br>
            <a:r>
              <a:rPr lang="cs-CZ" sz="1400" dirty="0" smtClean="0"/>
              <a:t>otáčivé hlediště Český Krumlov: </a:t>
            </a:r>
            <a:r>
              <a:rPr lang="en-US" sz="1400" dirty="0" err="1"/>
              <a:t>Autor</a:t>
            </a:r>
            <a:r>
              <a:rPr lang="en-US" sz="1400" dirty="0"/>
              <a:t>: Petr </a:t>
            </a:r>
            <a:r>
              <a:rPr lang="en-US" sz="1400" dirty="0" err="1"/>
              <a:t>Hasal</a:t>
            </a:r>
            <a:r>
              <a:rPr lang="en-US" sz="1400" dirty="0"/>
              <a:t> – The </a:t>
            </a:r>
            <a:r>
              <a:rPr lang="en-US" sz="1400" dirty="0" err="1"/>
              <a:t>oficial</a:t>
            </a:r>
            <a:r>
              <a:rPr lang="en-US" sz="1400" dirty="0"/>
              <a:t> photo of The Revolving Theatre Cesky </a:t>
            </a:r>
            <a:r>
              <a:rPr lang="en-US" sz="1400" dirty="0" err="1"/>
              <a:t>Krumlov</a:t>
            </a:r>
            <a:r>
              <a:rPr lang="en-US" sz="1400" dirty="0"/>
              <a:t>, Attribution,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commons.wikimedia.org/w/index.php?curid=12391769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Plzeň: Autor: Michal Ritter – Vlastní dílo, CC BY-SA 3.0, </a:t>
            </a:r>
            <a:r>
              <a:rPr lang="cs-CZ" sz="1400" dirty="0">
                <a:hlinkClick r:id="rId3"/>
              </a:rPr>
              <a:t>https://</a:t>
            </a:r>
            <a:r>
              <a:rPr lang="cs-CZ" sz="1400" dirty="0" smtClean="0">
                <a:hlinkClick r:id="rId3"/>
              </a:rPr>
              <a:t>commons.wikimedia.org/w/index.php?curid=21514699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Jihlava: Autor</a:t>
            </a:r>
            <a:r>
              <a:rPr lang="cs-CZ" sz="1400" dirty="0"/>
              <a:t>: </a:t>
            </a:r>
            <a:r>
              <a:rPr lang="cs-CZ" sz="1400" dirty="0" err="1"/>
              <a:t>SchiDD</a:t>
            </a:r>
            <a:r>
              <a:rPr lang="cs-CZ" sz="1400" dirty="0"/>
              <a:t> – Vlastní dílo, CC BY-SA 4.0, </a:t>
            </a:r>
            <a:r>
              <a:rPr lang="cs-CZ" sz="1400" dirty="0">
                <a:hlinkClick r:id="rId4"/>
              </a:rPr>
              <a:t>https://</a:t>
            </a:r>
            <a:r>
              <a:rPr lang="cs-CZ" sz="1400" dirty="0" smtClean="0">
                <a:hlinkClick r:id="rId4"/>
              </a:rPr>
              <a:t>commons.wikimedia.org/w/index.php?curid=36398568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/>
              <a:t>Karlovy Vary: Autor: Filip </a:t>
            </a:r>
            <a:r>
              <a:rPr lang="cs-CZ" sz="1400" dirty="0" err="1"/>
              <a:t>Maljkovic</a:t>
            </a:r>
            <a:r>
              <a:rPr lang="cs-CZ" sz="1400" dirty="0"/>
              <a:t> – Vlastní dílo, Volné dílo, </a:t>
            </a:r>
            <a:r>
              <a:rPr lang="cs-CZ" sz="1400" dirty="0">
                <a:hlinkClick r:id="rId5"/>
              </a:rPr>
              <a:t>https://</a:t>
            </a:r>
            <a:r>
              <a:rPr lang="cs-CZ" sz="1400" dirty="0" smtClean="0">
                <a:hlinkClick r:id="rId5"/>
              </a:rPr>
              <a:t>commons.wikimedia.org/w/index.php?curid=1061626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Cheb: Autor: </a:t>
            </a:r>
            <a:r>
              <a:rPr lang="cs-CZ" sz="1400" dirty="0" err="1"/>
              <a:t>Karelj</a:t>
            </a:r>
            <a:r>
              <a:rPr lang="cs-CZ" sz="1400" dirty="0"/>
              <a:t> – Vlastní dílo, Volné dílo, </a:t>
            </a:r>
            <a:r>
              <a:rPr lang="cs-CZ" sz="1400" dirty="0">
                <a:hlinkClick r:id="rId6"/>
              </a:rPr>
              <a:t>https://</a:t>
            </a:r>
            <a:r>
              <a:rPr lang="cs-CZ" sz="1400" dirty="0" smtClean="0">
                <a:hlinkClick r:id="rId6"/>
              </a:rPr>
              <a:t>commons.wikimedia.org/w/index.php?curid=5828653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Ústí </a:t>
            </a:r>
            <a:r>
              <a:rPr lang="cs-CZ" sz="1400" dirty="0"/>
              <a:t>nad Labem: http://www.nejlepsi-taxi.cz/taxi-usti-nad-labem</a:t>
            </a:r>
            <a:r>
              <a:rPr lang="cs-CZ" sz="1400" dirty="0" smtClean="0"/>
              <a:t>/</a:t>
            </a:r>
            <a:br>
              <a:rPr lang="cs-CZ" sz="1400" dirty="0" smtClean="0"/>
            </a:br>
            <a:r>
              <a:rPr lang="cs-CZ" sz="1400" dirty="0"/>
              <a:t>Terezín – brána: Autor: Hans </a:t>
            </a:r>
            <a:r>
              <a:rPr lang="cs-CZ" sz="1400" dirty="0" err="1"/>
              <a:t>Weingartz</a:t>
            </a:r>
            <a:r>
              <a:rPr lang="cs-CZ" sz="1400" dirty="0"/>
              <a:t>=Leonce49 – Na </a:t>
            </a:r>
            <a:r>
              <a:rPr lang="cs-CZ" sz="1400" dirty="0" err="1"/>
              <a:t>Commons</a:t>
            </a:r>
            <a:r>
              <a:rPr lang="cs-CZ" sz="1400" dirty="0"/>
              <a:t> přenesl z </a:t>
            </a:r>
            <a:r>
              <a:rPr lang="cs-CZ" sz="1400" dirty="0" err="1"/>
              <a:t>de.wikipedia</a:t>
            </a:r>
            <a:r>
              <a:rPr lang="cs-CZ" sz="1400" dirty="0"/>
              <a:t> uživatel </a:t>
            </a:r>
            <a:r>
              <a:rPr lang="cs-CZ" sz="1400" dirty="0" err="1"/>
              <a:t>Miaow</a:t>
            </a:r>
            <a:r>
              <a:rPr lang="cs-CZ" sz="1400" dirty="0"/>
              <a:t> </a:t>
            </a:r>
            <a:r>
              <a:rPr lang="cs-CZ" sz="1400" dirty="0" err="1"/>
              <a:t>Miaow</a:t>
            </a:r>
            <a:r>
              <a:rPr lang="cs-CZ" sz="1400" dirty="0"/>
              <a:t>., CC BY-SA 2.0 de, </a:t>
            </a:r>
            <a:r>
              <a:rPr lang="cs-CZ" sz="1400" dirty="0">
                <a:hlinkClick r:id="rId7"/>
              </a:rPr>
              <a:t>https://</a:t>
            </a:r>
            <a:r>
              <a:rPr lang="cs-CZ" sz="1400" dirty="0" smtClean="0">
                <a:hlinkClick r:id="rId7"/>
              </a:rPr>
              <a:t>commons.wikimedia.org/w/index.php?curid=4225194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Liberec: </a:t>
            </a:r>
            <a:r>
              <a:rPr lang="en-US" sz="1400" dirty="0" err="1"/>
              <a:t>Autor</a:t>
            </a:r>
            <a:r>
              <a:rPr lang="en-US" sz="1400" dirty="0"/>
              <a:t>: </a:t>
            </a:r>
            <a:r>
              <a:rPr lang="en-US" sz="1400" dirty="0" err="1"/>
              <a:t>Rawac</a:t>
            </a:r>
            <a:r>
              <a:rPr lang="en-US" sz="1400" dirty="0"/>
              <a:t> – originally own camera, uploaded to </a:t>
            </a:r>
            <a:r>
              <a:rPr lang="en-US" sz="1400" dirty="0" err="1"/>
              <a:t>cs:wiki</a:t>
            </a:r>
            <a:r>
              <a:rPr lang="en-US" sz="1400" dirty="0"/>
              <a:t>, modified there by </a:t>
            </a:r>
            <a:r>
              <a:rPr lang="en-US" sz="1400" dirty="0" err="1"/>
              <a:t>Che</a:t>
            </a:r>
            <a:r>
              <a:rPr lang="en-US" sz="1400" dirty="0"/>
              <a:t>, </a:t>
            </a:r>
            <a:r>
              <a:rPr lang="en-US" sz="1400" dirty="0" err="1"/>
              <a:t>Volné</a:t>
            </a:r>
            <a:r>
              <a:rPr lang="en-US" sz="1400" dirty="0"/>
              <a:t> </a:t>
            </a:r>
            <a:r>
              <a:rPr lang="en-US" sz="1400" dirty="0" err="1"/>
              <a:t>dílo</a:t>
            </a:r>
            <a:r>
              <a:rPr lang="en-US" sz="1400" dirty="0"/>
              <a:t>,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commons.wikimedia.org/w/index.php?curid=1768161</a:t>
            </a:r>
            <a:r>
              <a:rPr lang="cs-CZ" sz="1400" dirty="0" smtClean="0"/>
              <a:t> </a:t>
            </a:r>
            <a:br>
              <a:rPr lang="cs-CZ" sz="1400" dirty="0" smtClean="0"/>
            </a:br>
            <a:r>
              <a:rPr lang="cs-CZ" sz="1400" dirty="0" smtClean="0"/>
              <a:t>ostatní fota: vlastní, autor PaedDr. </a:t>
            </a:r>
            <a:r>
              <a:rPr lang="cs-CZ" sz="1400" smtClean="0"/>
              <a:t>Štěpánka Vondrášková</a:t>
            </a:r>
            <a:br>
              <a:rPr lang="cs-CZ" sz="140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/>
              <a:t>ŠTIKOVÁ, Věra a Jana TABARKOVÁ. </a:t>
            </a:r>
            <a:r>
              <a:rPr lang="cs-CZ" sz="1400" i="1" dirty="0"/>
              <a:t>Poznáváme naši vlast: .. pro 4. ročník</a:t>
            </a:r>
            <a:r>
              <a:rPr lang="cs-CZ" sz="1400" dirty="0"/>
              <a:t>. Praha: Nakl. Nová Škola, 2005. ISBN 8072890549</a:t>
            </a:r>
            <a:br>
              <a:rPr lang="cs-CZ" sz="1400" dirty="0"/>
            </a:br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362465" y="1321990"/>
            <a:ext cx="841083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1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49935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Kde 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 </a:t>
            </a:r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nachází Pražský orloj?</a:t>
            </a:r>
            <a:endParaRPr lang="cs-CZ" sz="4000" b="1" dirty="0">
              <a:solidFill>
                <a:srgbClr val="92222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4885038" y="4369638"/>
            <a:ext cx="3838832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Na katedrále sv. Víta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885038" y="2005806"/>
            <a:ext cx="3838832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Na Vyšehradě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4885038" y="3187722"/>
            <a:ext cx="3838832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Na Staroměstské radnici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67" y="1715402"/>
            <a:ext cx="3643658" cy="35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270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995" y="333375"/>
            <a:ext cx="8369343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Kde sídlí náš prezident republiky?</a:t>
            </a: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4852086" y="4512469"/>
            <a:ext cx="3863546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Na Pražském hradě.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852087" y="3286125"/>
            <a:ext cx="3863544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b) </a:t>
            </a:r>
            <a:r>
              <a:rPr lang="cs-CZ" sz="3200" dirty="0" smtClean="0">
                <a:solidFill>
                  <a:srgbClr val="FFFFFF"/>
                </a:solidFill>
              </a:rPr>
              <a:t>V katedrále </a:t>
            </a:r>
            <a:r>
              <a:rPr lang="cs-CZ" sz="3200" dirty="0" err="1" smtClean="0">
                <a:solidFill>
                  <a:srgbClr val="FFFFFF"/>
                </a:solidFill>
              </a:rPr>
              <a:t>sv.Víta</a:t>
            </a:r>
            <a:r>
              <a:rPr lang="cs-CZ" sz="3200" dirty="0" smtClean="0">
                <a:solidFill>
                  <a:srgbClr val="FFFFFF"/>
                </a:solidFill>
              </a:rPr>
              <a:t>.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4852086" y="2059781"/>
            <a:ext cx="3863545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Na Vyšehradě.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1028" name="Picture 4" descr="https://img13.rajce.idnes.cz/d1302/4/4804/4804083_9833577935243e598140ce5f0ae23842/images/P1040418.jpg?v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0" y="2174436"/>
            <a:ext cx="3859424" cy="289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904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60350"/>
            <a:ext cx="81661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jaké části Prahy se nachází Slavín?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5420496" y="4507792"/>
            <a:ext cx="3050402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</a:t>
            </a:r>
            <a:r>
              <a:rPr lang="cs-CZ" sz="3200" dirty="0" smtClean="0">
                <a:solidFill>
                  <a:srgbClr val="FFFFFF"/>
                </a:solidFill>
              </a:rPr>
              <a:t>Žižkov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5420494" y="1984547"/>
            <a:ext cx="3050403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Strašnice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5420494" y="3246169"/>
            <a:ext cx="3050403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Vyšehrad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09" y="1419053"/>
            <a:ext cx="4295004" cy="3221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689" y="3460708"/>
            <a:ext cx="2589427" cy="19420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098101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222" y="186059"/>
            <a:ext cx="7872241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Které z měst je krajským městem Středočeského kraje? </a:t>
            </a:r>
            <a:endParaRPr lang="cs-CZ" sz="40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5185720" y="2251151"/>
            <a:ext cx="2643574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Olomouc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5119817" y="4591919"/>
            <a:ext cx="2775379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Praha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5156888" y="3421535"/>
            <a:ext cx="2701239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  <a:cs typeface="Arial" charset="0"/>
              </a:rPr>
              <a:t>b) </a:t>
            </a:r>
            <a:r>
              <a:rPr lang="cs-CZ" sz="3200" dirty="0" smtClean="0">
                <a:solidFill>
                  <a:srgbClr val="FFFFFF"/>
                </a:solidFill>
                <a:cs typeface="Arial" charset="0"/>
              </a:rPr>
              <a:t>Brno</a:t>
            </a:r>
            <a:endParaRPr lang="cs-CZ" sz="3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2" y="2038844"/>
            <a:ext cx="4047552" cy="303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6688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4270" y="333375"/>
            <a:ext cx="7905193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Jak se jmenuje tento středověký hrad nedaleko Berouna?</a:t>
            </a:r>
            <a:endParaRPr lang="cs-CZ" sz="40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5140410" y="3262313"/>
            <a:ext cx="2775380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</a:t>
            </a:r>
            <a:r>
              <a:rPr lang="cs-CZ" sz="3200" dirty="0">
                <a:solidFill>
                  <a:srgbClr val="FFFFFF"/>
                </a:solidFill>
              </a:rPr>
              <a:t>K</a:t>
            </a:r>
            <a:r>
              <a:rPr lang="cs-CZ" sz="3200" dirty="0" smtClean="0">
                <a:solidFill>
                  <a:srgbClr val="FFFFFF"/>
                </a:solidFill>
              </a:rPr>
              <a:t>arlštejn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5140410" y="2143125"/>
            <a:ext cx="2775379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Křivoklát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5140409" y="4429125"/>
            <a:ext cx="2717715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c) Konopiště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718" y="2334140"/>
            <a:ext cx="3288863" cy="28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20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113" y="333374"/>
            <a:ext cx="7499350" cy="177797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Jak se jmenuje tot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 </a:t>
            </a: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město zapsané v seznamu UNESCO.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</a:t>
            </a: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středověku bylo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známé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těžbou </a:t>
            </a: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stříbra?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4843849" y="2143125"/>
            <a:ext cx="3014276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Beroun</a:t>
            </a:r>
            <a:endParaRPr lang="cs-CZ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843849" y="3357563"/>
            <a:ext cx="3014276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Příbram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4843849" y="4429125"/>
            <a:ext cx="3014276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Kutná Hora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353" y="2356021"/>
            <a:ext cx="3446992" cy="27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479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TM02900743[[fn=Organika]]</Template>
  <TotalTime>1080</TotalTime>
  <Words>695</Words>
  <Application>Microsoft Office PowerPoint</Application>
  <PresentationFormat>Předvádění na obrazovce (4:3)</PresentationFormat>
  <Paragraphs>218</Paragraphs>
  <Slides>31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Corbel</vt:lpstr>
      <vt:lpstr>Times New Roman</vt:lpstr>
      <vt:lpstr>Wingdings 2</vt:lpstr>
      <vt:lpstr>HDOfficeLightV0</vt:lpstr>
      <vt:lpstr>Paralaxa</vt:lpstr>
      <vt:lpstr>               </vt:lpstr>
      <vt:lpstr>Prezentace aplikace PowerPoint</vt:lpstr>
      <vt:lpstr>Jak se jmenuje řeka protékající Prahou?</vt:lpstr>
      <vt:lpstr>Kde se nachází Pražský orloj?</vt:lpstr>
      <vt:lpstr>Kde sídlí náš prezident republiky?</vt:lpstr>
      <vt:lpstr>V jaké části Prahy se nachází Slavín?</vt:lpstr>
      <vt:lpstr>Které z měst je krajským městem Středočeského kraje? </vt:lpstr>
      <vt:lpstr>Jak se jmenuje tento středověký hrad nedaleko Berouna?</vt:lpstr>
      <vt:lpstr>Jak se jmenuje toto město zapsané v seznamu UNESCO. Ve středověku bylo známé těžbou stříbra?</vt:lpstr>
      <vt:lpstr>Čím je především známý Středočeský kraj?</vt:lpstr>
      <vt:lpstr>Které z měst je krajským městem Jihočeského kraje?</vt:lpstr>
      <vt:lpstr>Které město na Vltavě  má otáčecí hlediště ?</vt:lpstr>
      <vt:lpstr>Jak se nazývá největší vodní nádrž na Vltavě? </vt:lpstr>
      <vt:lpstr>Čím je proslulé město České Budějovice?  </vt:lpstr>
      <vt:lpstr>Které z měst je krajským městem Plzeňského kraje?</vt:lpstr>
      <vt:lpstr>U kterého hradu přišel Jan Žižka o druhé ( pravé) oko?</vt:lpstr>
      <vt:lpstr>Ze kterého města pocházejí loutky Spejbla a Hurvínka?</vt:lpstr>
      <vt:lpstr>Čím se Plzeň proslavila?</vt:lpstr>
      <vt:lpstr>Které z měst je krajským městem Karlovarského kraje?</vt:lpstr>
      <vt:lpstr>Čím jsou proslulé Karlovy Vary?</vt:lpstr>
      <vt:lpstr>Podle koho byly pojmenovány Karlovy Vary?</vt:lpstr>
      <vt:lpstr>Ve kterém městě se nachází malebná skupina jedenácti středověkých kupeckých domů?</vt:lpstr>
      <vt:lpstr>Které z měst je krajským městem Ústeckého kraje?</vt:lpstr>
      <vt:lpstr>Jak se nazývá symbol národního parku České Švýcarsko?</vt:lpstr>
      <vt:lpstr>Jak se jmenuje nejvyšší hora Českého středohoří? </vt:lpstr>
      <vt:lpstr> Ve kterém městě je známý koncentrační tábor? </vt:lpstr>
      <vt:lpstr>Které z měst je krajským městem Libereckého kraje?</vt:lpstr>
      <vt:lpstr>Ve kterém pohoří leží nejvyšší hora ČR - Sněžka?</vt:lpstr>
      <vt:lpstr>Na vrcholku které hory nad Libercem se nachází známý televizní vysílač? </vt:lpstr>
      <vt:lpstr>Co se vyrábí v Jablonci nad Nisou?</vt:lpstr>
      <vt:lpstr>Zdroje: foto:  otáčivé hlediště Český Krumlov: Autor: Petr Hasal – The oficial photo of The Revolving Theatre Cesky Krumlov, Attribution, https://commons.wikimedia.org/w/index.php?curid=12391769 Plzeň: Autor: Michal Ritter – Vlastní dílo, CC BY-SA 3.0, https://commons.wikimedia.org/w/index.php?curid=21514699 Jihlava: Autor: SchiDD – Vlastní dílo, CC BY-SA 4.0, https://commons.wikimedia.org/w/index.php?curid=36398568 Karlovy Vary: Autor: Filip Maljkovic – Vlastní dílo, Volné dílo, https://commons.wikimedia.org/w/index.php?curid=1061626 Cheb: Autor: Karelj – Vlastní dílo, Volné dílo, https://commons.wikimedia.org/w/index.php?curid=5828653 Ústí nad Labem: http://www.nejlepsi-taxi.cz/taxi-usti-nad-labem/ Terezín – brána: Autor: Hans Weingartz=Leonce49 – Na Commons přenesl z de.wikipedia uživatel Miaow Miaow., CC BY-SA 2.0 de, https://commons.wikimedia.org/w/index.php?curid=4225194 Liberec: Autor: Rawac – originally own camera, uploaded to cs:wiki, modified there by Che, Volné dílo, https://commons.wikimedia.org/w/index.php?curid=1768161  ostatní fota: vlastní, autor PaedDr. Štěpánka Vondrášková  ŠTIKOVÁ, Věra a Jana TABARKOVÁ. Poznáváme naši vlast: .. pro 4. ročník. Praha: Nakl. Nová Škola, 2005. ISBN 8072890549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Vondrášková Štěpánka</dc:creator>
  <cp:lastModifiedBy>Vondrášková Štěpánka</cp:lastModifiedBy>
  <cp:revision>85</cp:revision>
  <dcterms:created xsi:type="dcterms:W3CDTF">2017-02-27T09:20:09Z</dcterms:created>
  <dcterms:modified xsi:type="dcterms:W3CDTF">2017-10-16T11:25:04Z</dcterms:modified>
</cp:coreProperties>
</file>