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327" r:id="rId3"/>
    <p:sldId id="322" r:id="rId4"/>
    <p:sldId id="336" r:id="rId5"/>
    <p:sldId id="337" r:id="rId6"/>
    <p:sldId id="324" r:id="rId7"/>
    <p:sldId id="338" r:id="rId8"/>
    <p:sldId id="344" r:id="rId9"/>
    <p:sldId id="318" r:id="rId10"/>
    <p:sldId id="265" r:id="rId11"/>
    <p:sldId id="292" r:id="rId12"/>
    <p:sldId id="330" r:id="rId13"/>
    <p:sldId id="340" r:id="rId14"/>
    <p:sldId id="341" r:id="rId15"/>
    <p:sldId id="295" r:id="rId16"/>
    <p:sldId id="333" r:id="rId17"/>
    <p:sldId id="306" r:id="rId18"/>
    <p:sldId id="309" r:id="rId19"/>
    <p:sldId id="353" r:id="rId20"/>
    <p:sldId id="355" r:id="rId21"/>
    <p:sldId id="312" r:id="rId22"/>
    <p:sldId id="313" r:id="rId23"/>
    <p:sldId id="352" r:id="rId24"/>
    <p:sldId id="356" r:id="rId25"/>
    <p:sldId id="357" r:id="rId26"/>
    <p:sldId id="260" r:id="rId27"/>
    <p:sldId id="261" r:id="rId28"/>
    <p:sldId id="343" r:id="rId29"/>
    <p:sldId id="316" r:id="rId30"/>
    <p:sldId id="329" r:id="rId31"/>
    <p:sldId id="346" r:id="rId32"/>
    <p:sldId id="347" r:id="rId33"/>
    <p:sldId id="348" r:id="rId34"/>
    <p:sldId id="349" r:id="rId35"/>
    <p:sldId id="359" r:id="rId36"/>
    <p:sldId id="351" r:id="rId37"/>
    <p:sldId id="262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liš" initials="P" lastIdx="1" clrIdx="0">
    <p:extLst>
      <p:ext uri="{19B8F6BF-5375-455C-9EA6-DF929625EA0E}">
        <p15:presenceInfo xmlns:p15="http://schemas.microsoft.com/office/powerpoint/2012/main" userId="Poli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6421" autoAdjust="0"/>
  </p:normalViewPr>
  <p:slideViewPr>
    <p:cSldViewPr>
      <p:cViewPr varScale="1">
        <p:scale>
          <a:sx n="48" d="100"/>
          <a:sy n="48" d="100"/>
        </p:scale>
        <p:origin x="20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7F29F-6FBA-438A-9579-5AF54CB847E1}" type="datetimeFigureOut">
              <a:rPr lang="cs-CZ" smtClean="0"/>
              <a:t>20. 5. 2017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63E66-F393-4589-A558-24887E4977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85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Zatímco</a:t>
            </a:r>
            <a:r>
              <a:rPr lang="cs-CZ" baseline="0" dirty="0"/>
              <a:t> podnebí je dlouhodobý stav počasí, počasí je momentální stav počasí v daném okamžiku.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3E66-F393-4589-A558-24887E49774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7116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3E66-F393-4589-A558-24887E49774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415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Fronty</a:t>
            </a:r>
            <a:r>
              <a:rPr lang="cs-CZ" baseline="0" dirty="0"/>
              <a:t> jsou typické pro cyklóny, z jejichž středu vychází.</a:t>
            </a:r>
          </a:p>
          <a:p>
            <a:r>
              <a:rPr lang="cs-CZ" baseline="0" dirty="0"/>
              <a:t>Zdůraznit, že teplá fronta neznamená teplé počasí!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3E66-F393-4589-A558-24887E49774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842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Ukázat: teplá fronta, studená fronta, okluzní</a:t>
            </a:r>
            <a:r>
              <a:rPr lang="cs-CZ" baseline="0" dirty="0"/>
              <a:t> fronta, zvlněná studená fronta.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3E66-F393-4589-A558-24887E49774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974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Obrázky na dalších snímcích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3E66-F393-4589-A558-24887E49774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258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Okomentovat:</a:t>
            </a:r>
          </a:p>
          <a:p>
            <a:r>
              <a:rPr lang="cs-CZ" dirty="0"/>
              <a:t>Vzniká, když se teplý vzduch nasunuje nad vzduch studený </a:t>
            </a:r>
          </a:p>
          <a:p>
            <a:r>
              <a:rPr lang="cs-CZ" dirty="0"/>
              <a:t>Při výstupných proudech se tvoří vrstevnatá oblačnost</a:t>
            </a:r>
          </a:p>
          <a:p>
            <a:r>
              <a:rPr lang="cs-CZ" dirty="0"/>
              <a:t>Je typická spíše pozvolným příchodem: Nejprve zaznamenáme vysokou oblačnost, postupně střední až nízkou</a:t>
            </a:r>
          </a:p>
          <a:p>
            <a:r>
              <a:rPr lang="cs-CZ" baseline="0" dirty="0"/>
              <a:t>V zimním období je pro ni typická postupná změna charakteru srážek od sněžení k dešti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3E66-F393-4589-A558-24887E49774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143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Okomentovat:</a:t>
            </a:r>
          </a:p>
          <a:p>
            <a:r>
              <a:rPr lang="cs-CZ" dirty="0"/>
              <a:t>Studený vzduch se tlačí jako klín pod teplý vzduch</a:t>
            </a:r>
          </a:p>
          <a:p>
            <a:r>
              <a:rPr lang="cs-CZ" dirty="0"/>
              <a:t>Tvoří se výrazná kupovitá, často bouřková oblačnost</a:t>
            </a:r>
          </a:p>
          <a:p>
            <a:r>
              <a:rPr lang="cs-CZ" dirty="0"/>
              <a:t>Obvykle přechází rychleji než teplá fronta</a:t>
            </a:r>
          </a:p>
          <a:p>
            <a:r>
              <a:rPr lang="cs-CZ" dirty="0"/>
              <a:t>Po jejím přechodu obvykle rychle roste tlak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3E66-F393-4589-A558-24887E49774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933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zvlněná studená fronta může jednom místě může setrvávat i několik dní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3E66-F393-4589-A558-24887E497748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467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3E66-F393-4589-A558-24887E497748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36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3E66-F393-4589-A558-24887E497748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9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/>
              <a:t>Rozložení tlakových útvarů vychází z globální cirkulace atmosféry</a:t>
            </a:r>
          </a:p>
          <a:p>
            <a:r>
              <a:rPr lang="cs-CZ" dirty="0"/>
              <a:t>Zopakovat:</a:t>
            </a:r>
          </a:p>
          <a:p>
            <a:r>
              <a:rPr lang="cs-CZ" dirty="0"/>
              <a:t>Izobary</a:t>
            </a:r>
            <a:r>
              <a:rPr lang="cs-CZ" baseline="0" dirty="0"/>
              <a:t> – černě</a:t>
            </a:r>
          </a:p>
          <a:p>
            <a:r>
              <a:rPr lang="cs-CZ" baseline="0" dirty="0"/>
              <a:t>Směr větru -  oranžově</a:t>
            </a:r>
          </a:p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3E66-F393-4589-A558-24887E49774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358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3E66-F393-4589-A558-24887E49774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821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teplotní zvrstvení – charakteristika vzduchové hmoty udávající, jak rychle klesá teplota vzduchu s výškou</a:t>
            </a:r>
          </a:p>
          <a:p>
            <a:endParaRPr lang="cs-CZ" dirty="0"/>
          </a:p>
          <a:p>
            <a:r>
              <a:rPr lang="cs-CZ" dirty="0"/>
              <a:t>m -</a:t>
            </a:r>
            <a:r>
              <a:rPr lang="cs-CZ" baseline="0" dirty="0"/>
              <a:t> </a:t>
            </a:r>
            <a:r>
              <a:rPr lang="cs-CZ" baseline="0" dirty="0" err="1"/>
              <a:t>martimní</a:t>
            </a:r>
            <a:r>
              <a:rPr lang="cs-CZ" baseline="0" dirty="0"/>
              <a:t> (mořský) vzduch</a:t>
            </a:r>
          </a:p>
          <a:p>
            <a:r>
              <a:rPr lang="cs-CZ" baseline="0" dirty="0"/>
              <a:t>c – kontinentální vzduch</a:t>
            </a:r>
          </a:p>
          <a:p>
            <a:r>
              <a:rPr lang="cs-CZ" baseline="0" dirty="0"/>
              <a:t>E – ekvatoriální, rovníkový vzduch</a:t>
            </a:r>
          </a:p>
          <a:p>
            <a:r>
              <a:rPr lang="cs-CZ" baseline="0" dirty="0"/>
              <a:t>T – tropický vzduch</a:t>
            </a:r>
          </a:p>
          <a:p>
            <a:r>
              <a:rPr lang="cs-CZ" baseline="0" dirty="0"/>
              <a:t>P – polární vzduch</a:t>
            </a:r>
          </a:p>
          <a:p>
            <a:r>
              <a:rPr lang="cs-CZ" baseline="0" dirty="0"/>
              <a:t>A – Arktický vzduch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3E66-F393-4589-A558-24887E49774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9812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Šířka šipek poukazuje na četnost výskytu dané vzduchové hmoty.</a:t>
            </a:r>
          </a:p>
          <a:p>
            <a:r>
              <a:rPr lang="cs-CZ" dirty="0"/>
              <a:t>Podle toho, jaká vzduchová hmota pronikne do střední Evropy, takový charakter počasí lze očekávat. Více na dalších snímcích…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3E66-F393-4589-A558-24887E49774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703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3E66-F393-4589-A558-24887E49774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443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Ochlazení, projasnění (vzduch</a:t>
            </a:r>
            <a:r>
              <a:rPr lang="cs-CZ" baseline="0" dirty="0"/>
              <a:t> se vysušuje a také není zakalený prašnými částicemi), jasno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3E66-F393-4589-A558-24887E49774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8958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/>
              <a:t>Dohlednost bude velmi nízká. Je znečištěný částicemi prachu nad rozsáhlými suchými oblastmi v okolí Středozemního moře.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3E66-F393-4589-A558-24887E49774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597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Fotografie z Rumunska</a:t>
            </a:r>
            <a:r>
              <a:rPr lang="cs-CZ" baseline="0" dirty="0"/>
              <a:t> – </a:t>
            </a:r>
            <a:r>
              <a:rPr lang="cs-CZ" baseline="0" dirty="0" err="1"/>
              <a:t>Cernei</a:t>
            </a:r>
            <a:r>
              <a:rPr lang="cs-CZ" baseline="0" dirty="0"/>
              <a:t> 2012, jasné slunečné počasí, horko, ale velmi špatná dohlednost.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3E66-F393-4589-A558-24887E49774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190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D503-9607-4E76-A04C-E99BDF92CFCF}" type="datetimeFigureOut">
              <a:rPr lang="cs-CZ" smtClean="0"/>
              <a:pPr/>
              <a:t>20. 5. 2017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A7EF-F304-423D-B42D-B88CDCB77F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21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D503-9607-4E76-A04C-E99BDF92CFCF}" type="datetimeFigureOut">
              <a:rPr lang="cs-CZ" smtClean="0"/>
              <a:pPr/>
              <a:t>20. 5. 2017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A7EF-F304-423D-B42D-B88CDCB77F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67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D503-9607-4E76-A04C-E99BDF92CFCF}" type="datetimeFigureOut">
              <a:rPr lang="cs-CZ" smtClean="0"/>
              <a:pPr/>
              <a:t>20. 5. 2017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A7EF-F304-423D-B42D-B88CDCB77F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1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D503-9607-4E76-A04C-E99BDF92CFCF}" type="datetimeFigureOut">
              <a:rPr lang="cs-CZ" smtClean="0"/>
              <a:pPr/>
              <a:t>20. 5. 2017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A7EF-F304-423D-B42D-B88CDCB77F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081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D503-9607-4E76-A04C-E99BDF92CFCF}" type="datetimeFigureOut">
              <a:rPr lang="cs-CZ" smtClean="0"/>
              <a:pPr/>
              <a:t>20. 5. 2017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A7EF-F304-423D-B42D-B88CDCB77F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035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D503-9607-4E76-A04C-E99BDF92CFCF}" type="datetimeFigureOut">
              <a:rPr lang="cs-CZ" smtClean="0"/>
              <a:pPr/>
              <a:t>20. 5. 2017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A7EF-F304-423D-B42D-B88CDCB77F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92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D503-9607-4E76-A04C-E99BDF92CFCF}" type="datetimeFigureOut">
              <a:rPr lang="cs-CZ" smtClean="0"/>
              <a:pPr/>
              <a:t>20. 5. 2017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A7EF-F304-423D-B42D-B88CDCB77F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12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D503-9607-4E76-A04C-E99BDF92CFCF}" type="datetimeFigureOut">
              <a:rPr lang="cs-CZ" smtClean="0"/>
              <a:pPr/>
              <a:t>20. 5. 2017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A7EF-F304-423D-B42D-B88CDCB77F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7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D503-9607-4E76-A04C-E99BDF92CFCF}" type="datetimeFigureOut">
              <a:rPr lang="cs-CZ" smtClean="0"/>
              <a:pPr/>
              <a:t>20. 5. 2017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A7EF-F304-423D-B42D-B88CDCB77F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18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D503-9607-4E76-A04C-E99BDF92CFCF}" type="datetimeFigureOut">
              <a:rPr lang="cs-CZ" smtClean="0"/>
              <a:pPr/>
              <a:t>20. 5. 2017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A7EF-F304-423D-B42D-B88CDCB77F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1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D503-9607-4E76-A04C-E99BDF92CFCF}" type="datetimeFigureOut">
              <a:rPr lang="cs-CZ" smtClean="0"/>
              <a:pPr/>
              <a:t>20. 5. 2017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A7EF-F304-423D-B42D-B88CDCB77F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05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6021" y="4547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6021" y="170303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DD503-9607-4E76-A04C-E99BDF92CFCF}" type="datetimeFigureOut">
              <a:rPr lang="cs-CZ" smtClean="0"/>
              <a:pPr/>
              <a:t>20. 5. 2017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8A7EF-F304-423D-B42D-B88CDCB77F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83C6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8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1CADE4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9" name="Zástupný symbol pro datum 3"/>
          <p:cNvSpPr txBox="1">
            <a:spLocks/>
          </p:cNvSpPr>
          <p:nvPr/>
        </p:nvSpPr>
        <p:spPr>
          <a:xfrm>
            <a:off x="454818" y="220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2DD503-9607-4E76-A04C-E99BDF92CFCF}" type="datetimeFigureOut">
              <a:rPr lang="cs-CZ" smtClean="0"/>
              <a:pPr/>
              <a:t>20. 5. 2017</a:t>
            </a:fld>
            <a:endParaRPr lang="cs-CZ"/>
          </a:p>
        </p:txBody>
      </p:sp>
      <p:sp>
        <p:nvSpPr>
          <p:cNvPr id="10" name="Zástupný symbol pro číslo snímku 5"/>
          <p:cNvSpPr txBox="1">
            <a:spLocks/>
          </p:cNvSpPr>
          <p:nvPr/>
        </p:nvSpPr>
        <p:spPr>
          <a:xfrm>
            <a:off x="6550818" y="220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68A7EF-F304-423D-B42D-B88CDCB77F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83C6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14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1CADE4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15" name="Rectangle 5"/>
          <p:cNvSpPr/>
          <p:nvPr/>
        </p:nvSpPr>
        <p:spPr>
          <a:xfrm>
            <a:off x="-15217" y="76778"/>
            <a:ext cx="9156848" cy="768518"/>
          </a:xfrm>
          <a:custGeom>
            <a:avLst/>
            <a:gdLst>
              <a:gd name="connsiteX0" fmla="*/ 0 w 9141619"/>
              <a:gd name="connsiteY0" fmla="*/ 0 h 489118"/>
              <a:gd name="connsiteX1" fmla="*/ 9141619 w 9141619"/>
              <a:gd name="connsiteY1" fmla="*/ 0 h 489118"/>
              <a:gd name="connsiteX2" fmla="*/ 9141619 w 9141619"/>
              <a:gd name="connsiteY2" fmla="*/ 489118 h 489118"/>
              <a:gd name="connsiteX3" fmla="*/ 0 w 9141619"/>
              <a:gd name="connsiteY3" fmla="*/ 489118 h 489118"/>
              <a:gd name="connsiteX4" fmla="*/ 0 w 9141619"/>
              <a:gd name="connsiteY4" fmla="*/ 0 h 489118"/>
              <a:gd name="connsiteX0" fmla="*/ 0 w 9141619"/>
              <a:gd name="connsiteY0" fmla="*/ 0 h 628818"/>
              <a:gd name="connsiteX1" fmla="*/ 9141619 w 9141619"/>
              <a:gd name="connsiteY1" fmla="*/ 0 h 628818"/>
              <a:gd name="connsiteX2" fmla="*/ 9141619 w 9141619"/>
              <a:gd name="connsiteY2" fmla="*/ 489118 h 628818"/>
              <a:gd name="connsiteX3" fmla="*/ 0 w 9141619"/>
              <a:gd name="connsiteY3" fmla="*/ 628818 h 628818"/>
              <a:gd name="connsiteX4" fmla="*/ 0 w 9141619"/>
              <a:gd name="connsiteY4" fmla="*/ 0 h 628818"/>
              <a:gd name="connsiteX0" fmla="*/ 0 w 9141619"/>
              <a:gd name="connsiteY0" fmla="*/ 0 h 628818"/>
              <a:gd name="connsiteX1" fmla="*/ 9141619 w 9141619"/>
              <a:gd name="connsiteY1" fmla="*/ 0 h 628818"/>
              <a:gd name="connsiteX2" fmla="*/ 9141619 w 9141619"/>
              <a:gd name="connsiteY2" fmla="*/ 489118 h 628818"/>
              <a:gd name="connsiteX3" fmla="*/ 0 w 9141619"/>
              <a:gd name="connsiteY3" fmla="*/ 628818 h 628818"/>
              <a:gd name="connsiteX4" fmla="*/ 0 w 9141619"/>
              <a:gd name="connsiteY4" fmla="*/ 0 h 628818"/>
              <a:gd name="connsiteX0" fmla="*/ 0 w 9141619"/>
              <a:gd name="connsiteY0" fmla="*/ 0 h 628818"/>
              <a:gd name="connsiteX1" fmla="*/ 9141619 w 9141619"/>
              <a:gd name="connsiteY1" fmla="*/ 0 h 628818"/>
              <a:gd name="connsiteX2" fmla="*/ 9141619 w 9141619"/>
              <a:gd name="connsiteY2" fmla="*/ 489118 h 628818"/>
              <a:gd name="connsiteX3" fmla="*/ 0 w 9141619"/>
              <a:gd name="connsiteY3" fmla="*/ 628818 h 628818"/>
              <a:gd name="connsiteX4" fmla="*/ 0 w 9141619"/>
              <a:gd name="connsiteY4" fmla="*/ 0 h 628818"/>
              <a:gd name="connsiteX0" fmla="*/ 0 w 9141619"/>
              <a:gd name="connsiteY0" fmla="*/ 0 h 628818"/>
              <a:gd name="connsiteX1" fmla="*/ 9141619 w 9141619"/>
              <a:gd name="connsiteY1" fmla="*/ 0 h 628818"/>
              <a:gd name="connsiteX2" fmla="*/ 9001919 w 9141619"/>
              <a:gd name="connsiteY2" fmla="*/ 349418 h 628818"/>
              <a:gd name="connsiteX3" fmla="*/ 0 w 9141619"/>
              <a:gd name="connsiteY3" fmla="*/ 628818 h 628818"/>
              <a:gd name="connsiteX4" fmla="*/ 0 w 9141619"/>
              <a:gd name="connsiteY4" fmla="*/ 0 h 628818"/>
              <a:gd name="connsiteX0" fmla="*/ 0 w 9179719"/>
              <a:gd name="connsiteY0" fmla="*/ 0 h 628818"/>
              <a:gd name="connsiteX1" fmla="*/ 9141619 w 9179719"/>
              <a:gd name="connsiteY1" fmla="*/ 0 h 628818"/>
              <a:gd name="connsiteX2" fmla="*/ 9179719 w 9179719"/>
              <a:gd name="connsiteY2" fmla="*/ 349418 h 628818"/>
              <a:gd name="connsiteX3" fmla="*/ 0 w 9179719"/>
              <a:gd name="connsiteY3" fmla="*/ 628818 h 628818"/>
              <a:gd name="connsiteX4" fmla="*/ 0 w 9179719"/>
              <a:gd name="connsiteY4" fmla="*/ 0 h 628818"/>
              <a:gd name="connsiteX0" fmla="*/ 0 w 9179719"/>
              <a:gd name="connsiteY0" fmla="*/ 0 h 628818"/>
              <a:gd name="connsiteX1" fmla="*/ 9141619 w 9179719"/>
              <a:gd name="connsiteY1" fmla="*/ 0 h 628818"/>
              <a:gd name="connsiteX2" fmla="*/ 9179719 w 9179719"/>
              <a:gd name="connsiteY2" fmla="*/ 349418 h 628818"/>
              <a:gd name="connsiteX3" fmla="*/ 1968500 w 9179719"/>
              <a:gd name="connsiteY3" fmla="*/ 266445 h 628818"/>
              <a:gd name="connsiteX4" fmla="*/ 0 w 9179719"/>
              <a:gd name="connsiteY4" fmla="*/ 628818 h 628818"/>
              <a:gd name="connsiteX5" fmla="*/ 0 w 9179719"/>
              <a:gd name="connsiteY5" fmla="*/ 0 h 628818"/>
              <a:gd name="connsiteX0" fmla="*/ 0 w 9179719"/>
              <a:gd name="connsiteY0" fmla="*/ 0 h 628818"/>
              <a:gd name="connsiteX1" fmla="*/ 9141619 w 9179719"/>
              <a:gd name="connsiteY1" fmla="*/ 0 h 628818"/>
              <a:gd name="connsiteX2" fmla="*/ 9179719 w 9179719"/>
              <a:gd name="connsiteY2" fmla="*/ 349418 h 628818"/>
              <a:gd name="connsiteX3" fmla="*/ 1968500 w 9179719"/>
              <a:gd name="connsiteY3" fmla="*/ 266445 h 628818"/>
              <a:gd name="connsiteX4" fmla="*/ 0 w 9179719"/>
              <a:gd name="connsiteY4" fmla="*/ 628818 h 628818"/>
              <a:gd name="connsiteX5" fmla="*/ 0 w 9179719"/>
              <a:gd name="connsiteY5" fmla="*/ 0 h 628818"/>
              <a:gd name="connsiteX0" fmla="*/ 0 w 9179719"/>
              <a:gd name="connsiteY0" fmla="*/ 0 h 628818"/>
              <a:gd name="connsiteX1" fmla="*/ 9141619 w 9179719"/>
              <a:gd name="connsiteY1" fmla="*/ 0 h 628818"/>
              <a:gd name="connsiteX2" fmla="*/ 9179719 w 9179719"/>
              <a:gd name="connsiteY2" fmla="*/ 349418 h 628818"/>
              <a:gd name="connsiteX3" fmla="*/ 7721600 w 9179719"/>
              <a:gd name="connsiteY3" fmla="*/ 456945 h 628818"/>
              <a:gd name="connsiteX4" fmla="*/ 1968500 w 9179719"/>
              <a:gd name="connsiteY4" fmla="*/ 266445 h 628818"/>
              <a:gd name="connsiteX5" fmla="*/ 0 w 9179719"/>
              <a:gd name="connsiteY5" fmla="*/ 628818 h 628818"/>
              <a:gd name="connsiteX6" fmla="*/ 0 w 9179719"/>
              <a:gd name="connsiteY6" fmla="*/ 0 h 628818"/>
              <a:gd name="connsiteX0" fmla="*/ 0 w 9179868"/>
              <a:gd name="connsiteY0" fmla="*/ 0 h 628818"/>
              <a:gd name="connsiteX1" fmla="*/ 9179868 w 9179868"/>
              <a:gd name="connsiteY1" fmla="*/ 12700 h 628818"/>
              <a:gd name="connsiteX2" fmla="*/ 9179719 w 9179868"/>
              <a:gd name="connsiteY2" fmla="*/ 349418 h 628818"/>
              <a:gd name="connsiteX3" fmla="*/ 7721600 w 9179868"/>
              <a:gd name="connsiteY3" fmla="*/ 456945 h 628818"/>
              <a:gd name="connsiteX4" fmla="*/ 1968500 w 9179868"/>
              <a:gd name="connsiteY4" fmla="*/ 266445 h 628818"/>
              <a:gd name="connsiteX5" fmla="*/ 0 w 9179868"/>
              <a:gd name="connsiteY5" fmla="*/ 628818 h 628818"/>
              <a:gd name="connsiteX6" fmla="*/ 0 w 9179868"/>
              <a:gd name="connsiteY6" fmla="*/ 0 h 628818"/>
              <a:gd name="connsiteX0" fmla="*/ 12750 w 9192618"/>
              <a:gd name="connsiteY0" fmla="*/ 0 h 768518"/>
              <a:gd name="connsiteX1" fmla="*/ 9192618 w 9192618"/>
              <a:gd name="connsiteY1" fmla="*/ 12700 h 768518"/>
              <a:gd name="connsiteX2" fmla="*/ 9192469 w 9192618"/>
              <a:gd name="connsiteY2" fmla="*/ 349418 h 768518"/>
              <a:gd name="connsiteX3" fmla="*/ 7734350 w 9192618"/>
              <a:gd name="connsiteY3" fmla="*/ 456945 h 768518"/>
              <a:gd name="connsiteX4" fmla="*/ 1981250 w 9192618"/>
              <a:gd name="connsiteY4" fmla="*/ 266445 h 768518"/>
              <a:gd name="connsiteX5" fmla="*/ 0 w 9192618"/>
              <a:gd name="connsiteY5" fmla="*/ 768518 h 768518"/>
              <a:gd name="connsiteX6" fmla="*/ 12750 w 9192618"/>
              <a:gd name="connsiteY6" fmla="*/ 0 h 76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92618" h="768518">
                <a:moveTo>
                  <a:pt x="12750" y="0"/>
                </a:moveTo>
                <a:lnTo>
                  <a:pt x="9192618" y="12700"/>
                </a:lnTo>
                <a:cubicBezTo>
                  <a:pt x="9192568" y="124939"/>
                  <a:pt x="9192519" y="237179"/>
                  <a:pt x="9192469" y="349418"/>
                </a:cubicBezTo>
                <a:cubicBezTo>
                  <a:pt x="9125133" y="408642"/>
                  <a:pt x="8936220" y="470774"/>
                  <a:pt x="7734350" y="456945"/>
                </a:cubicBezTo>
                <a:cubicBezTo>
                  <a:pt x="6532480" y="443116"/>
                  <a:pt x="3437517" y="220866"/>
                  <a:pt x="1981250" y="266445"/>
                </a:cubicBezTo>
                <a:cubicBezTo>
                  <a:pt x="321783" y="361836"/>
                  <a:pt x="656167" y="647727"/>
                  <a:pt x="0" y="768518"/>
                </a:cubicBezTo>
                <a:lnTo>
                  <a:pt x="12750" y="0"/>
                </a:lnTo>
                <a:close/>
              </a:path>
            </a:pathLst>
          </a:custGeom>
          <a:solidFill>
            <a:srgbClr val="1CADE4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12" name="Rectangle 5"/>
          <p:cNvSpPr/>
          <p:nvPr/>
        </p:nvSpPr>
        <p:spPr>
          <a:xfrm>
            <a:off x="-12699" y="-12445"/>
            <a:ext cx="9156848" cy="768518"/>
          </a:xfrm>
          <a:custGeom>
            <a:avLst/>
            <a:gdLst>
              <a:gd name="connsiteX0" fmla="*/ 0 w 9141619"/>
              <a:gd name="connsiteY0" fmla="*/ 0 h 489118"/>
              <a:gd name="connsiteX1" fmla="*/ 9141619 w 9141619"/>
              <a:gd name="connsiteY1" fmla="*/ 0 h 489118"/>
              <a:gd name="connsiteX2" fmla="*/ 9141619 w 9141619"/>
              <a:gd name="connsiteY2" fmla="*/ 489118 h 489118"/>
              <a:gd name="connsiteX3" fmla="*/ 0 w 9141619"/>
              <a:gd name="connsiteY3" fmla="*/ 489118 h 489118"/>
              <a:gd name="connsiteX4" fmla="*/ 0 w 9141619"/>
              <a:gd name="connsiteY4" fmla="*/ 0 h 489118"/>
              <a:gd name="connsiteX0" fmla="*/ 0 w 9141619"/>
              <a:gd name="connsiteY0" fmla="*/ 0 h 628818"/>
              <a:gd name="connsiteX1" fmla="*/ 9141619 w 9141619"/>
              <a:gd name="connsiteY1" fmla="*/ 0 h 628818"/>
              <a:gd name="connsiteX2" fmla="*/ 9141619 w 9141619"/>
              <a:gd name="connsiteY2" fmla="*/ 489118 h 628818"/>
              <a:gd name="connsiteX3" fmla="*/ 0 w 9141619"/>
              <a:gd name="connsiteY3" fmla="*/ 628818 h 628818"/>
              <a:gd name="connsiteX4" fmla="*/ 0 w 9141619"/>
              <a:gd name="connsiteY4" fmla="*/ 0 h 628818"/>
              <a:gd name="connsiteX0" fmla="*/ 0 w 9141619"/>
              <a:gd name="connsiteY0" fmla="*/ 0 h 628818"/>
              <a:gd name="connsiteX1" fmla="*/ 9141619 w 9141619"/>
              <a:gd name="connsiteY1" fmla="*/ 0 h 628818"/>
              <a:gd name="connsiteX2" fmla="*/ 9141619 w 9141619"/>
              <a:gd name="connsiteY2" fmla="*/ 489118 h 628818"/>
              <a:gd name="connsiteX3" fmla="*/ 0 w 9141619"/>
              <a:gd name="connsiteY3" fmla="*/ 628818 h 628818"/>
              <a:gd name="connsiteX4" fmla="*/ 0 w 9141619"/>
              <a:gd name="connsiteY4" fmla="*/ 0 h 628818"/>
              <a:gd name="connsiteX0" fmla="*/ 0 w 9141619"/>
              <a:gd name="connsiteY0" fmla="*/ 0 h 628818"/>
              <a:gd name="connsiteX1" fmla="*/ 9141619 w 9141619"/>
              <a:gd name="connsiteY1" fmla="*/ 0 h 628818"/>
              <a:gd name="connsiteX2" fmla="*/ 9141619 w 9141619"/>
              <a:gd name="connsiteY2" fmla="*/ 489118 h 628818"/>
              <a:gd name="connsiteX3" fmla="*/ 0 w 9141619"/>
              <a:gd name="connsiteY3" fmla="*/ 628818 h 628818"/>
              <a:gd name="connsiteX4" fmla="*/ 0 w 9141619"/>
              <a:gd name="connsiteY4" fmla="*/ 0 h 628818"/>
              <a:gd name="connsiteX0" fmla="*/ 0 w 9141619"/>
              <a:gd name="connsiteY0" fmla="*/ 0 h 628818"/>
              <a:gd name="connsiteX1" fmla="*/ 9141619 w 9141619"/>
              <a:gd name="connsiteY1" fmla="*/ 0 h 628818"/>
              <a:gd name="connsiteX2" fmla="*/ 9001919 w 9141619"/>
              <a:gd name="connsiteY2" fmla="*/ 349418 h 628818"/>
              <a:gd name="connsiteX3" fmla="*/ 0 w 9141619"/>
              <a:gd name="connsiteY3" fmla="*/ 628818 h 628818"/>
              <a:gd name="connsiteX4" fmla="*/ 0 w 9141619"/>
              <a:gd name="connsiteY4" fmla="*/ 0 h 628818"/>
              <a:gd name="connsiteX0" fmla="*/ 0 w 9179719"/>
              <a:gd name="connsiteY0" fmla="*/ 0 h 628818"/>
              <a:gd name="connsiteX1" fmla="*/ 9141619 w 9179719"/>
              <a:gd name="connsiteY1" fmla="*/ 0 h 628818"/>
              <a:gd name="connsiteX2" fmla="*/ 9179719 w 9179719"/>
              <a:gd name="connsiteY2" fmla="*/ 349418 h 628818"/>
              <a:gd name="connsiteX3" fmla="*/ 0 w 9179719"/>
              <a:gd name="connsiteY3" fmla="*/ 628818 h 628818"/>
              <a:gd name="connsiteX4" fmla="*/ 0 w 9179719"/>
              <a:gd name="connsiteY4" fmla="*/ 0 h 628818"/>
              <a:gd name="connsiteX0" fmla="*/ 0 w 9179719"/>
              <a:gd name="connsiteY0" fmla="*/ 0 h 628818"/>
              <a:gd name="connsiteX1" fmla="*/ 9141619 w 9179719"/>
              <a:gd name="connsiteY1" fmla="*/ 0 h 628818"/>
              <a:gd name="connsiteX2" fmla="*/ 9179719 w 9179719"/>
              <a:gd name="connsiteY2" fmla="*/ 349418 h 628818"/>
              <a:gd name="connsiteX3" fmla="*/ 1968500 w 9179719"/>
              <a:gd name="connsiteY3" fmla="*/ 266445 h 628818"/>
              <a:gd name="connsiteX4" fmla="*/ 0 w 9179719"/>
              <a:gd name="connsiteY4" fmla="*/ 628818 h 628818"/>
              <a:gd name="connsiteX5" fmla="*/ 0 w 9179719"/>
              <a:gd name="connsiteY5" fmla="*/ 0 h 628818"/>
              <a:gd name="connsiteX0" fmla="*/ 0 w 9179719"/>
              <a:gd name="connsiteY0" fmla="*/ 0 h 628818"/>
              <a:gd name="connsiteX1" fmla="*/ 9141619 w 9179719"/>
              <a:gd name="connsiteY1" fmla="*/ 0 h 628818"/>
              <a:gd name="connsiteX2" fmla="*/ 9179719 w 9179719"/>
              <a:gd name="connsiteY2" fmla="*/ 349418 h 628818"/>
              <a:gd name="connsiteX3" fmla="*/ 1968500 w 9179719"/>
              <a:gd name="connsiteY3" fmla="*/ 266445 h 628818"/>
              <a:gd name="connsiteX4" fmla="*/ 0 w 9179719"/>
              <a:gd name="connsiteY4" fmla="*/ 628818 h 628818"/>
              <a:gd name="connsiteX5" fmla="*/ 0 w 9179719"/>
              <a:gd name="connsiteY5" fmla="*/ 0 h 628818"/>
              <a:gd name="connsiteX0" fmla="*/ 0 w 9179719"/>
              <a:gd name="connsiteY0" fmla="*/ 0 h 628818"/>
              <a:gd name="connsiteX1" fmla="*/ 9141619 w 9179719"/>
              <a:gd name="connsiteY1" fmla="*/ 0 h 628818"/>
              <a:gd name="connsiteX2" fmla="*/ 9179719 w 9179719"/>
              <a:gd name="connsiteY2" fmla="*/ 349418 h 628818"/>
              <a:gd name="connsiteX3" fmla="*/ 7721600 w 9179719"/>
              <a:gd name="connsiteY3" fmla="*/ 456945 h 628818"/>
              <a:gd name="connsiteX4" fmla="*/ 1968500 w 9179719"/>
              <a:gd name="connsiteY4" fmla="*/ 266445 h 628818"/>
              <a:gd name="connsiteX5" fmla="*/ 0 w 9179719"/>
              <a:gd name="connsiteY5" fmla="*/ 628818 h 628818"/>
              <a:gd name="connsiteX6" fmla="*/ 0 w 9179719"/>
              <a:gd name="connsiteY6" fmla="*/ 0 h 628818"/>
              <a:gd name="connsiteX0" fmla="*/ 0 w 9179868"/>
              <a:gd name="connsiteY0" fmla="*/ 0 h 628818"/>
              <a:gd name="connsiteX1" fmla="*/ 9179868 w 9179868"/>
              <a:gd name="connsiteY1" fmla="*/ 12700 h 628818"/>
              <a:gd name="connsiteX2" fmla="*/ 9179719 w 9179868"/>
              <a:gd name="connsiteY2" fmla="*/ 349418 h 628818"/>
              <a:gd name="connsiteX3" fmla="*/ 7721600 w 9179868"/>
              <a:gd name="connsiteY3" fmla="*/ 456945 h 628818"/>
              <a:gd name="connsiteX4" fmla="*/ 1968500 w 9179868"/>
              <a:gd name="connsiteY4" fmla="*/ 266445 h 628818"/>
              <a:gd name="connsiteX5" fmla="*/ 0 w 9179868"/>
              <a:gd name="connsiteY5" fmla="*/ 628818 h 628818"/>
              <a:gd name="connsiteX6" fmla="*/ 0 w 9179868"/>
              <a:gd name="connsiteY6" fmla="*/ 0 h 628818"/>
              <a:gd name="connsiteX0" fmla="*/ 12750 w 9192618"/>
              <a:gd name="connsiteY0" fmla="*/ 0 h 768518"/>
              <a:gd name="connsiteX1" fmla="*/ 9192618 w 9192618"/>
              <a:gd name="connsiteY1" fmla="*/ 12700 h 768518"/>
              <a:gd name="connsiteX2" fmla="*/ 9192469 w 9192618"/>
              <a:gd name="connsiteY2" fmla="*/ 349418 h 768518"/>
              <a:gd name="connsiteX3" fmla="*/ 7734350 w 9192618"/>
              <a:gd name="connsiteY3" fmla="*/ 456945 h 768518"/>
              <a:gd name="connsiteX4" fmla="*/ 1981250 w 9192618"/>
              <a:gd name="connsiteY4" fmla="*/ 266445 h 768518"/>
              <a:gd name="connsiteX5" fmla="*/ 0 w 9192618"/>
              <a:gd name="connsiteY5" fmla="*/ 768518 h 768518"/>
              <a:gd name="connsiteX6" fmla="*/ 12750 w 9192618"/>
              <a:gd name="connsiteY6" fmla="*/ 0 h 76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92618" h="768518">
                <a:moveTo>
                  <a:pt x="12750" y="0"/>
                </a:moveTo>
                <a:lnTo>
                  <a:pt x="9192618" y="12700"/>
                </a:lnTo>
                <a:cubicBezTo>
                  <a:pt x="9192568" y="124939"/>
                  <a:pt x="9192519" y="237179"/>
                  <a:pt x="9192469" y="349418"/>
                </a:cubicBezTo>
                <a:cubicBezTo>
                  <a:pt x="9125133" y="408642"/>
                  <a:pt x="8936220" y="470774"/>
                  <a:pt x="7734350" y="456945"/>
                </a:cubicBezTo>
                <a:cubicBezTo>
                  <a:pt x="6532480" y="443116"/>
                  <a:pt x="3437517" y="220866"/>
                  <a:pt x="1981250" y="266445"/>
                </a:cubicBezTo>
                <a:cubicBezTo>
                  <a:pt x="321783" y="361836"/>
                  <a:pt x="656167" y="647727"/>
                  <a:pt x="0" y="768518"/>
                </a:cubicBezTo>
                <a:lnTo>
                  <a:pt x="12750" y="0"/>
                </a:lnTo>
                <a:close/>
              </a:path>
            </a:pathLst>
          </a:custGeom>
          <a:solidFill>
            <a:srgbClr val="2683C6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16" name="Rectangle 4"/>
          <p:cNvSpPr/>
          <p:nvPr userDrawn="1"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83C6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17" name="Rectangle 5"/>
          <p:cNvSpPr/>
          <p:nvPr userDrawn="1"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1CADE4"/>
          </a:solidFill>
          <a:ln w="15875" cap="flat" cmpd="sng" algn="ctr">
            <a:noFill/>
            <a:prstDash val="solid"/>
          </a:ln>
          <a:effectLst/>
        </p:spPr>
      </p:sp>
    </p:spTree>
    <p:extLst>
      <p:ext uri="{BB962C8B-B14F-4D97-AF65-F5344CB8AC3E}">
        <p14:creationId xmlns:p14="http://schemas.microsoft.com/office/powerpoint/2010/main" val="17597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1.jpg"/><Relationship Id="rId7" Type="http://schemas.openxmlformats.org/officeDocument/2006/relationships/slide" Target="slide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8.xml"/><Relationship Id="rId4" Type="http://schemas.openxmlformats.org/officeDocument/2006/relationships/slide" Target="slide12.xml"/><Relationship Id="rId9" Type="http://schemas.openxmlformats.org/officeDocument/2006/relationships/slide" Target="slide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vinky.cz/ekonomika/264368-velikonocni-mraz-zemedelce-neposkodil-odnest-by-ho-mohly-jen-merunky.html" TargetMode="External"/><Relationship Id="rId3" Type="http://schemas.openxmlformats.org/officeDocument/2006/relationships/hyperlink" Target="http://www.in-pocasi.cz/clanky/teorie/atmosfericke-vzduchove-hmoty/" TargetMode="External"/><Relationship Id="rId7" Type="http://schemas.openxmlformats.org/officeDocument/2006/relationships/hyperlink" Target="http://www.ceskenoviny.cz/fotogalerie/?id=979" TargetMode="External"/><Relationship Id="rId12" Type="http://schemas.openxmlformats.org/officeDocument/2006/relationships/hyperlink" Target="http://www.cejpek.com/2013/12/odpytlena-snezka/" TargetMode="External"/><Relationship Id="rId2" Type="http://schemas.openxmlformats.org/officeDocument/2006/relationships/hyperlink" Target="https://mareksalajka.wordpress.com/2012/07/18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usalka-upa.cz/" TargetMode="External"/><Relationship Id="rId11" Type="http://schemas.openxmlformats.org/officeDocument/2006/relationships/hyperlink" Target="http://portal.chmi.cz/aktualni-situace/aktualni-stav-pocasi/evropa/synopticka-situace" TargetMode="External"/><Relationship Id="rId5" Type="http://schemas.openxmlformats.org/officeDocument/2006/relationships/hyperlink" Target="http://apollo.lsc.vsc.edu/classes/met130/notes/chapter11/" TargetMode="External"/><Relationship Id="rId10" Type="http://schemas.openxmlformats.org/officeDocument/2006/relationships/hyperlink" Target="http://www.atmos.washington.edu/~hakim/101/fronts/" TargetMode="External"/><Relationship Id="rId4" Type="http://schemas.openxmlformats.org/officeDocument/2006/relationships/hyperlink" Target="http://www.pocasi.idnes.cz/" TargetMode="External"/><Relationship Id="rId9" Type="http://schemas.openxmlformats.org/officeDocument/2006/relationships/hyperlink" Target="https://cs.wikipedia.org/wiki/Atmosf%C3%A9rick%C3%A1_front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849765"/>
            <a:ext cx="7772400" cy="1899642"/>
          </a:xfrm>
        </p:spPr>
        <p:txBody>
          <a:bodyPr>
            <a:normAutofit/>
          </a:bodyPr>
          <a:lstStyle/>
          <a:p>
            <a:r>
              <a:rPr lang="cs-CZ" b="1" dirty="0"/>
              <a:t>Frontální systémy, vzduchové hmoty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04565"/>
            <a:ext cx="6400800" cy="1752600"/>
          </a:xfrm>
        </p:spPr>
        <p:txBody>
          <a:bodyPr/>
          <a:lstStyle/>
          <a:p>
            <a:r>
              <a:rPr lang="cs-CZ" dirty="0"/>
              <a:t>a jejich vliv na počasí ve střední Evropě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4221088"/>
            <a:ext cx="2714513" cy="195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35783"/>
            <a:ext cx="2987824" cy="2042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075">
            <a:off x="5281658" y="572490"/>
            <a:ext cx="3274316" cy="1345544"/>
          </a:xfrm>
          <a:prstGeom prst="rect">
            <a:avLst/>
          </a:prstGeom>
        </p:spPr>
      </p:pic>
      <p:pic>
        <p:nvPicPr>
          <p:cNvPr id="7" name="Picture 4" descr="http://apollo.lsc.vsc.edu/classes/met130/notes/chapter11/graphics/of_wo_schem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2" t="36623" b="37665"/>
          <a:stretch/>
        </p:blipFill>
        <p:spPr bwMode="auto">
          <a:xfrm rot="21120114">
            <a:off x="187819" y="644021"/>
            <a:ext cx="2887519" cy="135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362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4802405" cy="4104456"/>
          </a:xfrm>
        </p:spPr>
      </p:pic>
      <p:sp>
        <p:nvSpPr>
          <p:cNvPr id="5" name="Šipka doprava 4">
            <a:hlinkClick r:id="rId4" action="ppaction://hlinksldjump"/>
          </p:cNvPr>
          <p:cNvSpPr/>
          <p:nvPr/>
        </p:nvSpPr>
        <p:spPr>
          <a:xfrm rot="9013357">
            <a:off x="2476482" y="3824285"/>
            <a:ext cx="1388467" cy="45188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>
            <a:hlinkClick r:id="rId5" action="ppaction://hlinksldjump"/>
          </p:cNvPr>
          <p:cNvSpPr/>
          <p:nvPr/>
        </p:nvSpPr>
        <p:spPr>
          <a:xfrm rot="586754">
            <a:off x="2387311" y="3025260"/>
            <a:ext cx="230163" cy="1369201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>
            <a:hlinkClick r:id="rId6" action="ppaction://hlinksldjump"/>
          </p:cNvPr>
          <p:cNvSpPr/>
          <p:nvPr/>
        </p:nvSpPr>
        <p:spPr>
          <a:xfrm rot="4105148">
            <a:off x="906273" y="3446205"/>
            <a:ext cx="1822254" cy="29703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>
            <a:hlinkClick r:id="rId7" action="ppaction://hlinksldjump"/>
          </p:cNvPr>
          <p:cNvSpPr/>
          <p:nvPr/>
        </p:nvSpPr>
        <p:spPr>
          <a:xfrm rot="1119100">
            <a:off x="497058" y="4070138"/>
            <a:ext cx="1574490" cy="61218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>
            <a:hlinkClick r:id="rId8" action="ppaction://hlinksldjump"/>
          </p:cNvPr>
          <p:cNvSpPr/>
          <p:nvPr/>
        </p:nvSpPr>
        <p:spPr>
          <a:xfrm rot="7287602">
            <a:off x="3118586" y="4389010"/>
            <a:ext cx="370175" cy="176116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>
            <a:hlinkClick r:id="rId9" action="ppaction://hlinksldjump"/>
          </p:cNvPr>
          <p:cNvSpPr/>
          <p:nvPr/>
        </p:nvSpPr>
        <p:spPr>
          <a:xfrm rot="18152432">
            <a:off x="1332283" y="5039872"/>
            <a:ext cx="1113786" cy="41658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0" y="412788"/>
            <a:ext cx="9144000" cy="132556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Vzduchové hmoty ve střední Evropě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5008508" y="1738350"/>
            <a:ext cx="4316020" cy="47478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dirty="0"/>
              <a:t>Vzduch: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arktický oceánský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arktický kontinentální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mírných šířek pevninský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tropický kontinentální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tropický oceánský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mírných šířek oceánský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075424" y="2109479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/>
              <a:t>1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502392" y="2214299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/>
              <a:t>2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869234" y="3158444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/>
              <a:t>3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810980" y="4715948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/>
              <a:t>4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912071" y="5358873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/>
              <a:t>5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43546" y="3158444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/>
              <a:t>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5216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dirty="0"/>
              <a:t>Jakou změnu počasí očekáváte pokud do střední Evropy pronikne arktický vzduch?</a:t>
            </a:r>
          </a:p>
        </p:txBody>
      </p:sp>
    </p:spTree>
    <p:extLst>
      <p:ext uri="{BB962C8B-B14F-4D97-AF65-F5344CB8AC3E}">
        <p14:creationId xmlns:p14="http://schemas.microsoft.com/office/powerpoint/2010/main" val="3694475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obrázek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"/>
          <a:stretch/>
        </p:blipFill>
        <p:spPr>
          <a:xfrm>
            <a:off x="0" y="-15618"/>
            <a:ext cx="9144000" cy="6873618"/>
          </a:xfrm>
        </p:spPr>
      </p:pic>
    </p:spTree>
    <p:extLst>
      <p:ext uri="{BB962C8B-B14F-4D97-AF65-F5344CB8AC3E}">
        <p14:creationId xmlns:p14="http://schemas.microsoft.com/office/powerpoint/2010/main" val="3004977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320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/>
              <a:t>Jakou změnu v dohlednosti očekáváte, pokud k nám v létě pronikne tropický pevninský vzduch od jihu?</a:t>
            </a:r>
          </a:p>
        </p:txBody>
      </p:sp>
    </p:spTree>
    <p:extLst>
      <p:ext uri="{BB962C8B-B14F-4D97-AF65-F5344CB8AC3E}">
        <p14:creationId xmlns:p14="http://schemas.microsoft.com/office/powerpoint/2010/main" val="2605019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1739212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dirty="0"/>
              <a:t>Proč jsou vpády arktického vzduchu nebezpečné zvláště na jaře?</a:t>
            </a:r>
          </a:p>
        </p:txBody>
      </p:sp>
    </p:spTree>
    <p:extLst>
      <p:ext uri="{BB962C8B-B14F-4D97-AF65-F5344CB8AC3E}">
        <p14:creationId xmlns:p14="http://schemas.microsoft.com/office/powerpoint/2010/main" val="4197274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1" r="2"/>
          <a:stretch/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862910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Přiřaďte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456021" y="3404419"/>
            <a:ext cx="4040188" cy="639762"/>
          </a:xfrm>
        </p:spPr>
        <p:txBody>
          <a:bodyPr/>
          <a:lstStyle/>
          <a:p>
            <a:pPr algn="ctr"/>
            <a:r>
              <a:rPr lang="cs-CZ" dirty="0"/>
              <a:t>Pevninský vzduch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67413" y="4131340"/>
            <a:ext cx="4040188" cy="1794420"/>
          </a:xfrm>
        </p:spPr>
        <p:txBody>
          <a:bodyPr>
            <a:normAutofit/>
          </a:bodyPr>
          <a:lstStyle/>
          <a:p>
            <a:pPr marL="57150" indent="0" algn="ctr">
              <a:buNone/>
            </a:pPr>
            <a:r>
              <a:rPr lang="cs-CZ" dirty="0"/>
              <a:t>Vzduch typický značnou vlhkostí a dostatkem srážek, je typický mírnými teplotami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3846" y="3404419"/>
            <a:ext cx="4041775" cy="639762"/>
          </a:xfrm>
        </p:spPr>
        <p:txBody>
          <a:bodyPr/>
          <a:lstStyle/>
          <a:p>
            <a:pPr algn="ctr"/>
            <a:r>
              <a:rPr lang="cs-CZ" dirty="0"/>
              <a:t>Oceánský vzduch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5638" y="4131340"/>
            <a:ext cx="4041775" cy="1542157"/>
          </a:xfrm>
        </p:spPr>
        <p:txBody>
          <a:bodyPr/>
          <a:lstStyle/>
          <a:p>
            <a:pPr marL="0" lvl="1" indent="0" algn="ctr">
              <a:buNone/>
            </a:pPr>
            <a:r>
              <a:rPr lang="cs-CZ" sz="2400" dirty="0"/>
              <a:t>Obvykle suchý vzduch, v létě přináší vysoké teploty, v zimě naopak mráz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98413" y="1862262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Pevninský vzduch mírných šířek</a:t>
            </a:r>
          </a:p>
          <a:p>
            <a:pPr algn="ctr"/>
            <a:r>
              <a:rPr lang="cs-CZ" sz="3600" dirty="0"/>
              <a:t>Oceánský vzduch mírných šířek</a:t>
            </a:r>
          </a:p>
        </p:txBody>
      </p:sp>
    </p:spTree>
    <p:extLst>
      <p:ext uri="{BB962C8B-B14F-4D97-AF65-F5344CB8AC3E}">
        <p14:creationId xmlns:p14="http://schemas.microsoft.com/office/powerpoint/2010/main" val="164858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Frontální 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vzduchové hmoty jsou odděleny frontálními systémy </a:t>
            </a:r>
            <a:r>
              <a:rPr lang="cs-CZ" i="1" dirty="0"/>
              <a:t>(dále jen fronty)</a:t>
            </a:r>
          </a:p>
          <a:p>
            <a:r>
              <a:rPr lang="cs-CZ" dirty="0"/>
              <a:t>fronty mají zásadní vliv na počasí, jsou spojeny se:</a:t>
            </a:r>
          </a:p>
          <a:p>
            <a:pPr lvl="1"/>
            <a:r>
              <a:rPr lang="cs-CZ" dirty="0"/>
              <a:t>zvýšenou oblačností</a:t>
            </a:r>
          </a:p>
          <a:p>
            <a:pPr lvl="1"/>
            <a:r>
              <a:rPr lang="cs-CZ" dirty="0"/>
              <a:t>srážkovou činností</a:t>
            </a:r>
          </a:p>
          <a:p>
            <a:pPr lvl="1"/>
            <a:r>
              <a:rPr lang="cs-CZ" dirty="0"/>
              <a:t>změnou počasí</a:t>
            </a:r>
          </a:p>
          <a:p>
            <a:pPr lvl="1"/>
            <a:r>
              <a:rPr lang="cs-CZ" dirty="0"/>
              <a:t>někdy i dalšími jevy </a:t>
            </a:r>
            <a:br>
              <a:rPr lang="cs-CZ" dirty="0"/>
            </a:br>
            <a:r>
              <a:rPr lang="cs-CZ" dirty="0"/>
              <a:t>(bouřky, vichřice,…)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2052" name="Picture 4" descr="https://mareksalajka.files.wordpress.com/2012/12/synoptickc3a1-situace-na-29-12-12-c48dhmc3ba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7"/>
          <a:stretch/>
        </p:blipFill>
        <p:spPr bwMode="auto">
          <a:xfrm>
            <a:off x="4716016" y="3212976"/>
            <a:ext cx="4264144" cy="311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147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476672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Jaké typy frontálních rozhraní rozlišujeme?</a:t>
            </a:r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6832"/>
            <a:ext cx="5904655" cy="425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5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6021" y="634841"/>
            <a:ext cx="8229600" cy="1512089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„Podnebí je to, co očekáváme. Počasí je to, co dostaneme.“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361887" y="2174875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cs-CZ" dirty="0"/>
              <a:t>Podkarpatská Rus, počátek srpna 2011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4550097" y="2174875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cs-CZ" dirty="0"/>
              <a:t>Podkarpatská Rus, počátek srpna 2012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21" y="2924944"/>
            <a:ext cx="3851920" cy="288894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24944"/>
            <a:ext cx="3851920" cy="28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73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/>
              <a:t>Úkol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1683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6000" dirty="0"/>
              <a:t>Na připravenu čtvrtku nakreslete schéma teplé a studené fronty!</a:t>
            </a:r>
          </a:p>
        </p:txBody>
      </p:sp>
    </p:spTree>
    <p:extLst>
      <p:ext uri="{BB962C8B-B14F-4D97-AF65-F5344CB8AC3E}">
        <p14:creationId xmlns:p14="http://schemas.microsoft.com/office/powerpoint/2010/main" val="4037809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11499" y="372582"/>
            <a:ext cx="5721002" cy="1325562"/>
          </a:xfrm>
        </p:spPr>
        <p:txBody>
          <a:bodyPr/>
          <a:lstStyle/>
          <a:p>
            <a:r>
              <a:rPr lang="cs-CZ" b="1" dirty="0"/>
              <a:t>Teplá fronta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7" t="22172" r="9709" b="54638"/>
          <a:stretch/>
        </p:blipFill>
        <p:spPr>
          <a:xfrm>
            <a:off x="3328045" y="1484784"/>
            <a:ext cx="2487910" cy="720079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4" r="8570" b="7568"/>
          <a:stretch/>
        </p:blipFill>
        <p:spPr>
          <a:xfrm>
            <a:off x="230218" y="2204863"/>
            <a:ext cx="8683564" cy="4031081"/>
          </a:xfrm>
        </p:spPr>
      </p:pic>
      <p:cxnSp>
        <p:nvCxnSpPr>
          <p:cNvPr id="6" name="Přímá spojnice se šipkou 5"/>
          <p:cNvCxnSpPr/>
          <p:nvPr/>
        </p:nvCxnSpPr>
        <p:spPr>
          <a:xfrm>
            <a:off x="5292080" y="5301208"/>
            <a:ext cx="2376264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916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Studená fronta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7" t="3915" r="9709" b="75214"/>
          <a:stretch/>
        </p:blipFill>
        <p:spPr>
          <a:xfrm>
            <a:off x="3328045" y="1484784"/>
            <a:ext cx="2487910" cy="648071"/>
          </a:xfrm>
          <a:prstGeom prst="rect">
            <a:avLst/>
          </a:prstGeom>
        </p:spPr>
      </p:pic>
      <p:pic>
        <p:nvPicPr>
          <p:cNvPr id="6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1"/>
          <a:stretch/>
        </p:blipFill>
        <p:spPr>
          <a:xfrm>
            <a:off x="455361" y="2348880"/>
            <a:ext cx="8019009" cy="3933018"/>
          </a:xfrm>
        </p:spPr>
      </p:pic>
    </p:spTree>
    <p:extLst>
      <p:ext uri="{BB962C8B-B14F-4D97-AF65-F5344CB8AC3E}">
        <p14:creationId xmlns:p14="http://schemas.microsoft.com/office/powerpoint/2010/main" val="128996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302433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Úkol: </a:t>
            </a:r>
            <a:r>
              <a:rPr lang="cs-CZ" dirty="0"/>
              <a:t>Rozhodněte, která charakteristika se pojí s teplou a která se studenou frontou. Pod obrázek dané fronty tužkou danou vlastnost dopište.</a:t>
            </a:r>
          </a:p>
        </p:txBody>
      </p:sp>
    </p:spTree>
    <p:extLst>
      <p:ext uri="{BB962C8B-B14F-4D97-AF65-F5344CB8AC3E}">
        <p14:creationId xmlns:p14="http://schemas.microsoft.com/office/powerpoint/2010/main" val="32355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226111"/>
              </p:ext>
            </p:extLst>
          </p:nvPr>
        </p:nvGraphicFramePr>
        <p:xfrm>
          <a:off x="1763688" y="908720"/>
          <a:ext cx="5400600" cy="52547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4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765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Pozvolný</a:t>
                      </a:r>
                      <a:r>
                        <a:rPr lang="cs-CZ" sz="2400" baseline="0" dirty="0">
                          <a:effectLst/>
                        </a:rPr>
                        <a:t> příchod frontálního rozhraní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89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Výskyt bouřek někdy i krupobití (především</a:t>
                      </a:r>
                      <a:r>
                        <a:rPr lang="cs-CZ" sz="2400" baseline="0" dirty="0">
                          <a:effectLst/>
                        </a:rPr>
                        <a:t> v letním období)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8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effectLst/>
                        </a:rPr>
                        <a:t>Prudký nárůst tlaku vzduchu a jasno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po přechodu frontálního rozhraní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35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Výskyt výrazné kupovité oblačnosti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765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Náhlý příchod</a:t>
                      </a:r>
                      <a:endParaRPr lang="cs-CZ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65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Pomalejší</a:t>
                      </a:r>
                      <a:r>
                        <a:rPr lang="cs-CZ" sz="2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postup frontálního rozhraní</a:t>
                      </a:r>
                      <a:endParaRPr lang="cs-CZ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765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Intenzivní,</a:t>
                      </a:r>
                      <a:r>
                        <a:rPr lang="cs-CZ" sz="2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 však tak vytrvalé, srážky</a:t>
                      </a:r>
                      <a:endParaRPr lang="cs-CZ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3391564"/>
            <a:ext cx="1979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rgbClr val="FF0000"/>
                </a:solidFill>
              </a:rPr>
              <a:t>Teplá fronta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164288" y="3391565"/>
            <a:ext cx="1979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chemeClr val="tx2">
                    <a:lumMod val="75000"/>
                  </a:schemeClr>
                </a:solidFill>
              </a:rPr>
              <a:t>Studená fronta</a:t>
            </a:r>
          </a:p>
        </p:txBody>
      </p:sp>
    </p:spTree>
    <p:extLst>
      <p:ext uri="{BB962C8B-B14F-4D97-AF65-F5344CB8AC3E}">
        <p14:creationId xmlns:p14="http://schemas.microsoft.com/office/powerpoint/2010/main" val="511318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687446"/>
              </p:ext>
            </p:extLst>
          </p:nvPr>
        </p:nvGraphicFramePr>
        <p:xfrm>
          <a:off x="1763688" y="908720"/>
          <a:ext cx="5400600" cy="52547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4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765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</a:rPr>
                        <a:t>Pozvolný</a:t>
                      </a:r>
                      <a:r>
                        <a:rPr lang="cs-CZ" sz="2400" baseline="0" dirty="0">
                          <a:solidFill>
                            <a:srgbClr val="FF0000"/>
                          </a:solidFill>
                          <a:effectLst/>
                        </a:rPr>
                        <a:t> příchod frontálního rozhraní</a:t>
                      </a:r>
                      <a:endParaRPr lang="cs-CZ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89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2060"/>
                          </a:solidFill>
                          <a:effectLst/>
                        </a:rPr>
                        <a:t>Výskyt bouřek někdy i krupobití (především</a:t>
                      </a:r>
                      <a:r>
                        <a:rPr lang="cs-CZ" sz="2400" baseline="0" dirty="0">
                          <a:solidFill>
                            <a:srgbClr val="002060"/>
                          </a:solidFill>
                          <a:effectLst/>
                        </a:rPr>
                        <a:t> v letním období)</a:t>
                      </a:r>
                      <a:endParaRPr lang="cs-CZ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8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>
                          <a:solidFill>
                            <a:srgbClr val="002060"/>
                          </a:solidFill>
                          <a:effectLst/>
                        </a:rPr>
                        <a:t>Prudký nárůst tlaku vzduchu a jasno</a:t>
                      </a:r>
                      <a:endParaRPr lang="cs-CZ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2060"/>
                          </a:solidFill>
                          <a:effectLst/>
                        </a:rPr>
                        <a:t>po přechodu frontálního rozhraní</a:t>
                      </a:r>
                      <a:endParaRPr lang="cs-CZ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35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2060"/>
                          </a:solidFill>
                          <a:effectLst/>
                        </a:rPr>
                        <a:t>Výskyt výrazné kupovité oblačnosti</a:t>
                      </a:r>
                      <a:endParaRPr lang="cs-CZ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765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002060"/>
                          </a:solidFill>
                          <a:effectLst/>
                        </a:rPr>
                        <a:t>Náhlý příchod</a:t>
                      </a:r>
                      <a:endParaRPr lang="cs-CZ" sz="24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65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Pomalejší</a:t>
                      </a:r>
                      <a:r>
                        <a:rPr lang="cs-CZ" sz="240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postup frontálního rozhraní</a:t>
                      </a:r>
                      <a:endParaRPr lang="cs-CZ" sz="2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765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Intenzivní,</a:t>
                      </a:r>
                      <a:r>
                        <a:rPr lang="cs-CZ" sz="2400" kern="12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 však tak vytrvalé, srážky</a:t>
                      </a:r>
                      <a:endParaRPr lang="cs-CZ" sz="24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3391564"/>
            <a:ext cx="1979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rgbClr val="FF0000"/>
                </a:solidFill>
              </a:rPr>
              <a:t>Teplá fronta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164288" y="3391565"/>
            <a:ext cx="1979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chemeClr val="tx2">
                    <a:lumMod val="75000"/>
                  </a:schemeClr>
                </a:solidFill>
              </a:rPr>
              <a:t>Studená fronta</a:t>
            </a:r>
          </a:p>
        </p:txBody>
      </p:sp>
    </p:spTree>
    <p:extLst>
      <p:ext uri="{BB962C8B-B14F-4D97-AF65-F5344CB8AC3E}">
        <p14:creationId xmlns:p14="http://schemas.microsoft.com/office/powerpoint/2010/main" val="1608962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Zvlněná studená fronta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74" y="2151426"/>
            <a:ext cx="4618856" cy="3816424"/>
          </a:xfrm>
        </p:spPr>
        <p:txBody>
          <a:bodyPr>
            <a:normAutofit/>
          </a:bodyPr>
          <a:lstStyle/>
          <a:p>
            <a:r>
              <a:rPr lang="cs-CZ" sz="2800" dirty="0"/>
              <a:t>část studené fronty se chová jako teplá</a:t>
            </a:r>
          </a:p>
          <a:p>
            <a:r>
              <a:rPr lang="cs-CZ" sz="2800" dirty="0"/>
              <a:t>je typická malou pohyblivostí</a:t>
            </a:r>
          </a:p>
          <a:p>
            <a:r>
              <a:rPr lang="cs-CZ" sz="2800" dirty="0"/>
              <a:t>je spojená se stabilně špatným počasím (nikoliv bouřkovým)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3" t="53099" r="47378" b="9941"/>
          <a:stretch/>
        </p:blipFill>
        <p:spPr>
          <a:xfrm>
            <a:off x="5292080" y="2708920"/>
            <a:ext cx="3453688" cy="2592288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6681224" y="4091449"/>
            <a:ext cx="1067519" cy="5996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7" t="71166" r="9709" b="7963"/>
          <a:stretch/>
        </p:blipFill>
        <p:spPr>
          <a:xfrm>
            <a:off x="3635896" y="1484784"/>
            <a:ext cx="1676003" cy="43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06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Okluzní fronta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25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vzniká v situaci, kdy rychlejší studená fronta dožene frontu teplou</a:t>
            </a:r>
          </a:p>
          <a:p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6" t="45656" r="9709" b="36031"/>
          <a:stretch/>
        </p:blipFill>
        <p:spPr>
          <a:xfrm>
            <a:off x="3491879" y="1276164"/>
            <a:ext cx="2324075" cy="568660"/>
          </a:xfrm>
          <a:prstGeom prst="rect">
            <a:avLst/>
          </a:prstGeom>
        </p:spPr>
      </p:pic>
      <p:pic>
        <p:nvPicPr>
          <p:cNvPr id="5" name="Picture 4" descr="http://apollo.lsc.vsc.edu/classes/met130/notes/chapter11/graphics/of_wo_sche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2" t="36623" b="37665"/>
          <a:stretch/>
        </p:blipFill>
        <p:spPr bwMode="auto">
          <a:xfrm>
            <a:off x="4499992" y="3429000"/>
            <a:ext cx="449990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apollo.lsc.vsc.edu/classes/met130/notes/chapter11/graphics/of_wo_sche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9" t="65809" r="1" b="7726"/>
          <a:stretch/>
        </p:blipFill>
        <p:spPr bwMode="auto">
          <a:xfrm>
            <a:off x="253196" y="3429000"/>
            <a:ext cx="4298538" cy="240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3811268" y="6093296"/>
            <a:ext cx="137744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690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Okluzní fronta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4618856" cy="4425355"/>
          </a:xfrm>
        </p:spPr>
        <p:txBody>
          <a:bodyPr>
            <a:normAutofit/>
          </a:bodyPr>
          <a:lstStyle/>
          <a:p>
            <a:r>
              <a:rPr lang="cs-CZ" dirty="0"/>
              <a:t>vzniká nejprve v centru cyklóny</a:t>
            </a:r>
          </a:p>
          <a:p>
            <a:r>
              <a:rPr lang="cs-CZ" dirty="0"/>
              <a:t>přináší dlouhotrvající </a:t>
            </a:r>
            <a:r>
              <a:rPr lang="cs-CZ" b="1" dirty="0"/>
              <a:t>deštivé počasí</a:t>
            </a:r>
          </a:p>
          <a:p>
            <a:r>
              <a:rPr lang="cs-CZ" dirty="0"/>
              <a:t>je málo pohyblivá</a:t>
            </a:r>
          </a:p>
          <a:p>
            <a:r>
              <a:rPr lang="cs-CZ" dirty="0"/>
              <a:t>postupně se rozpadá</a:t>
            </a:r>
          </a:p>
          <a:p>
            <a:endParaRPr lang="cs-CZ" dirty="0"/>
          </a:p>
          <a:p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6" t="45656" r="9709" b="36031"/>
          <a:stretch/>
        </p:blipFill>
        <p:spPr>
          <a:xfrm>
            <a:off x="3491879" y="1276164"/>
            <a:ext cx="2324075" cy="56866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l="19561" t="30313" r="43913" b="25391"/>
          <a:stretch/>
        </p:blipFill>
        <p:spPr>
          <a:xfrm>
            <a:off x="6156176" y="4336504"/>
            <a:ext cx="2745905" cy="1872208"/>
          </a:xfrm>
          <a:prstGeom prst="rect">
            <a:avLst/>
          </a:prstGeom>
        </p:spPr>
      </p:pic>
      <p:pic>
        <p:nvPicPr>
          <p:cNvPr id="6" name="Zástupný symbol pro obsah 4"/>
          <p:cNvPicPr>
            <a:picLocks noChangeAspect="1"/>
          </p:cNvPicPr>
          <p:nvPr/>
        </p:nvPicPr>
        <p:blipFill rotWithShape="1">
          <a:blip r:embed="rId5"/>
          <a:srcRect l="23344" t="28761" r="48476" b="38620"/>
          <a:stretch/>
        </p:blipFill>
        <p:spPr>
          <a:xfrm>
            <a:off x="5220072" y="2192189"/>
            <a:ext cx="3054301" cy="205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5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2294026"/>
          </a:xfrm>
        </p:spPr>
        <p:txBody>
          <a:bodyPr/>
          <a:lstStyle/>
          <a:p>
            <a:r>
              <a:rPr lang="cs-CZ" sz="7200" dirty="0"/>
              <a:t>Skupinová</a:t>
            </a:r>
            <a:r>
              <a:rPr lang="cs-CZ" dirty="0"/>
              <a:t> </a:t>
            </a:r>
            <a:r>
              <a:rPr lang="cs-CZ" sz="7200" dirty="0"/>
              <a:t>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000" dirty="0"/>
              <a:t>Analyzujte dle zadání situaci v různých částech Evropy na základě synoptické mapy z 27.8.2015.</a:t>
            </a:r>
            <a:endParaRPr lang="cs-CZ" sz="4000" i="1" dirty="0"/>
          </a:p>
        </p:txBody>
      </p:sp>
    </p:spTree>
    <p:extLst>
      <p:ext uri="{BB962C8B-B14F-4D97-AF65-F5344CB8AC3E}">
        <p14:creationId xmlns:p14="http://schemas.microsoft.com/office/powerpoint/2010/main" val="404760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Tlakové útvary ovlivňující počasí střední Evropy</a:t>
            </a: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28"/>
          <a:stretch/>
        </p:blipFill>
        <p:spPr>
          <a:xfrm>
            <a:off x="2447256" y="1802234"/>
            <a:ext cx="6517232" cy="4486165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5" name="TextovéPole 4"/>
          <p:cNvSpPr txBox="1"/>
          <p:nvPr/>
        </p:nvSpPr>
        <p:spPr>
          <a:xfrm>
            <a:off x="107504" y="1988840"/>
            <a:ext cx="21237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Islandská tlaková níže</a:t>
            </a:r>
          </a:p>
          <a:p>
            <a:pPr algn="ctr"/>
            <a:endParaRPr lang="cs-CZ" sz="2800" dirty="0"/>
          </a:p>
          <a:p>
            <a:pPr algn="ctr"/>
            <a:endParaRPr lang="cs-CZ" sz="2800" dirty="0"/>
          </a:p>
          <a:p>
            <a:pPr algn="ctr"/>
            <a:endParaRPr lang="cs-CZ" sz="2800" dirty="0"/>
          </a:p>
          <a:p>
            <a:pPr algn="ctr"/>
            <a:r>
              <a:rPr lang="cs-CZ" sz="2800" dirty="0"/>
              <a:t>Azorská </a:t>
            </a:r>
            <a:br>
              <a:rPr lang="cs-CZ" sz="2800" dirty="0"/>
            </a:br>
            <a:r>
              <a:rPr lang="cs-CZ" sz="2800" dirty="0"/>
              <a:t>tlaková výše</a:t>
            </a:r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2231232" y="2276872"/>
            <a:ext cx="1944216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2155424" y="4653136"/>
            <a:ext cx="291832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00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98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Správné výsledky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/>
              <a:t>Jasno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Itálie</a:t>
            </a:r>
          </a:p>
          <a:p>
            <a:r>
              <a:rPr lang="cs-CZ" dirty="0"/>
              <a:t>Řecko</a:t>
            </a:r>
          </a:p>
          <a:p>
            <a:r>
              <a:rPr lang="cs-CZ" dirty="0"/>
              <a:t>Rumunsko</a:t>
            </a:r>
          </a:p>
          <a:p>
            <a:r>
              <a:rPr lang="cs-CZ" dirty="0"/>
              <a:t>Maďarsko</a:t>
            </a:r>
          </a:p>
          <a:p>
            <a:r>
              <a:rPr lang="cs-CZ" dirty="0"/>
              <a:t>Srbsko</a:t>
            </a:r>
          </a:p>
          <a:p>
            <a:r>
              <a:rPr lang="cs-CZ" dirty="0"/>
              <a:t>Turecko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/>
              <a:t>Zataženo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Velká Británie</a:t>
            </a:r>
          </a:p>
          <a:p>
            <a:r>
              <a:rPr lang="cs-CZ" dirty="0"/>
              <a:t>Skandinávie</a:t>
            </a:r>
          </a:p>
          <a:p>
            <a:r>
              <a:rPr lang="cs-CZ" dirty="0"/>
              <a:t>Francie</a:t>
            </a:r>
          </a:p>
          <a:p>
            <a:r>
              <a:rPr lang="cs-CZ" dirty="0"/>
              <a:t>Německo</a:t>
            </a:r>
          </a:p>
          <a:p>
            <a:r>
              <a:rPr lang="cs-CZ" dirty="0"/>
              <a:t>Benelux (Belgie, Nizozemsko, Lucembursko)</a:t>
            </a:r>
          </a:p>
          <a:p>
            <a:r>
              <a:rPr lang="cs-CZ" dirty="0"/>
              <a:t>severní Španělsko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955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96131"/>
              </p:ext>
            </p:extLst>
          </p:nvPr>
        </p:nvGraphicFramePr>
        <p:xfrm>
          <a:off x="179513" y="1772817"/>
          <a:ext cx="8856984" cy="3869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3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6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8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8374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AKTUÁLNÍ POČASÍ V EVROPĚ DNE 27.08.2015 ve 06 UTC: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MET.STANICE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OBLAČNOST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JEV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TEPL.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VÍTR.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PAŘÍŽ × ŘÍM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ZATAŽENO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DÉŠŤ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J/3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LISABON × BUDAPEŠŤ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OBLAČNO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24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Z/4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LONDÝN × ISTANBUL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SK. ZATAŽENO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JZ/6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3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effectLst/>
                        </a:rPr>
                        <a:t>BERLÍN × </a:t>
                      </a:r>
                      <a:r>
                        <a:rPr lang="cs-CZ" sz="1600" dirty="0">
                          <a:effectLst/>
                        </a:rPr>
                        <a:t>ATÉNY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JASNO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31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S/5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Správné výsledky</a:t>
            </a:r>
          </a:p>
        </p:txBody>
      </p:sp>
      <p:sp>
        <p:nvSpPr>
          <p:cNvPr id="9" name="Ovál 8"/>
          <p:cNvSpPr/>
          <p:nvPr/>
        </p:nvSpPr>
        <p:spPr>
          <a:xfrm>
            <a:off x="827584" y="3140968"/>
            <a:ext cx="93610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179512" y="3789040"/>
            <a:ext cx="136815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179512" y="4437112"/>
            <a:ext cx="136815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1907704" y="5085184"/>
            <a:ext cx="8640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31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021" y="404664"/>
            <a:ext cx="8229600" cy="1143000"/>
          </a:xfrm>
        </p:spPr>
        <p:txBody>
          <a:bodyPr/>
          <a:lstStyle/>
          <a:p>
            <a:r>
              <a:rPr lang="cs-CZ" b="1" dirty="0"/>
              <a:t>Správné výsledky</a:t>
            </a:r>
          </a:p>
        </p:txBody>
      </p:sp>
      <p:sp>
        <p:nvSpPr>
          <p:cNvPr id="3" name="Obdélník 2"/>
          <p:cNvSpPr/>
          <p:nvPr/>
        </p:nvSpPr>
        <p:spPr>
          <a:xfrm>
            <a:off x="214337" y="1916832"/>
            <a:ext cx="8712968" cy="495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36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Který tlakový útvar dominuje v Evropě?</a:t>
            </a:r>
            <a:endParaRPr lang="cs-CZ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3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cs-CZ" sz="3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Azorská tlaková výše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cs-CZ" sz="3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Islandská tlaková níže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cs-CZ" sz="3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jiný</a:t>
            </a:r>
            <a:endParaRPr lang="cs-CZ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36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1907704" y="4509120"/>
            <a:ext cx="5256584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96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Správné výsledky</a:t>
            </a:r>
          </a:p>
        </p:txBody>
      </p:sp>
      <p:sp>
        <p:nvSpPr>
          <p:cNvPr id="3" name="Obdélník 2"/>
          <p:cNvSpPr/>
          <p:nvPr/>
        </p:nvSpPr>
        <p:spPr>
          <a:xfrm>
            <a:off x="281173" y="1597724"/>
            <a:ext cx="8579296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Nad Evropou se vyskytují všechny 3 typy front (teplá, studená, okluzní)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Tlaková výše nad Azorskými ostrovy je poměrně nevýrazná a počasí v Evropě ovlivňuje jen minimálně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Tlaková níže nad Islandem je poměrně nevýrazná a počasí v Evropě příliš neovlivňuje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synoptické mapě je dobře vidět, to, jak okluzní fronta vzniká spojením teplé a studené fronty u centra tlakové níže 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81173" y="1597724"/>
            <a:ext cx="8579296" cy="4632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Nad Evropou se vyskytují všechny 3 typy front (teplá, studená, okluzní)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800" strike="sngStrike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Tlaková výše nad Azorskými ostrovy je poměrně nevýrazná a počasí v Evropě ovlivňuje jen minimálně</a:t>
            </a:r>
            <a:endParaRPr lang="cs-CZ" sz="2800" strike="sngStrik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800" strike="sngStrike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Tlaková níže nad Islandem je poměrně nevýrazná a počasí v Evropě příliš neovlivňuje</a:t>
            </a:r>
            <a:endParaRPr lang="cs-CZ" sz="2800" strike="sngStrik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8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synoptické mapě je dobře vidět, to, jak okluzní fronta vzniká spojením teplé a studené fronty u centra tlakové níže 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70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Správné výsledky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1" y="1844824"/>
            <a:ext cx="84341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Většina frontálních systémů na znázorněných na synoptické mapě se brzy rozpadne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Převládající proudění vzduchu v Evropě je západní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Tlakové pole nad Evropou je nevýrazné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1" y="1844824"/>
            <a:ext cx="8434100" cy="32008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3200" strike="sngStrike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Většina frontálních systémů na znázorněných na synoptické mapě se brzy rozpadne</a:t>
            </a:r>
            <a:endParaRPr lang="cs-CZ" sz="3200" strike="sngStrik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3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Převládající proudění vzduchu v Evropě je západní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3200" strike="sngStrike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Tlakové pole nad Evropou je nevýrazné</a:t>
            </a:r>
            <a:endParaRPr lang="cs-CZ" sz="3200" strike="sngStrik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10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56020" y="1772816"/>
            <a:ext cx="8364451" cy="2035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40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Jakou změnu počasí očekáváte v průběhu dne pro Českou republiku?</a:t>
            </a:r>
            <a:endParaRPr lang="cs-C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56020" y="4005064"/>
            <a:ext cx="8229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Ochlazení, srážková činnost, nárůst oblačnosti</a:t>
            </a:r>
          </a:p>
        </p:txBody>
      </p:sp>
    </p:spTree>
    <p:extLst>
      <p:ext uri="{BB962C8B-B14F-4D97-AF65-F5344CB8AC3E}">
        <p14:creationId xmlns:p14="http://schemas.microsoft.com/office/powerpoint/2010/main" val="374658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>
                <a:hlinkClick r:id="rId2"/>
              </a:rPr>
              <a:t>https://mareksalajka.wordpress.com/2012/07/18/</a:t>
            </a:r>
            <a:endParaRPr lang="cs-CZ" dirty="0"/>
          </a:p>
          <a:p>
            <a:r>
              <a:rPr lang="cs-CZ" dirty="0">
                <a:hlinkClick r:id="rId3"/>
              </a:rPr>
              <a:t>http://www.in-pocasi.cz/clanky/teorie/atmosfericke-vzduchove-hmoty/</a:t>
            </a:r>
            <a:endParaRPr lang="cs-CZ" dirty="0"/>
          </a:p>
          <a:p>
            <a:r>
              <a:rPr lang="cs-CZ" dirty="0">
                <a:hlinkClick r:id="rId3"/>
              </a:rPr>
              <a:t>http://www.in-pocasi.cz/clanky/teorie/atmosfericke-vzduchove-hmoty/</a:t>
            </a:r>
            <a:endParaRPr lang="cs-CZ" dirty="0"/>
          </a:p>
          <a:p>
            <a:r>
              <a:rPr lang="cs-CZ" dirty="0">
                <a:hlinkClick r:id="rId4"/>
              </a:rPr>
              <a:t>www.pocasi.idnes.cz</a:t>
            </a:r>
            <a:endParaRPr lang="cs-CZ" dirty="0"/>
          </a:p>
          <a:p>
            <a:r>
              <a:rPr lang="cs-CZ" dirty="0">
                <a:hlinkClick r:id="rId5"/>
              </a:rPr>
              <a:t>http://apollo.lsc.vsc.edu/classes/met130/notes/chapter11/</a:t>
            </a:r>
            <a:endParaRPr lang="cs-CZ" dirty="0"/>
          </a:p>
          <a:p>
            <a:r>
              <a:rPr lang="cs-CZ" dirty="0">
                <a:hlinkClick r:id="rId6"/>
              </a:rPr>
              <a:t>http://www.rusalka-upa.cz/</a:t>
            </a:r>
            <a:endParaRPr lang="cs-CZ" dirty="0"/>
          </a:p>
          <a:p>
            <a:r>
              <a:rPr lang="cs-CZ" dirty="0">
                <a:hlinkClick r:id="rId7"/>
              </a:rPr>
              <a:t>http://www.ceskenoviny.cz/fotogalerie/?id=979</a:t>
            </a:r>
            <a:endParaRPr lang="cs-CZ" dirty="0"/>
          </a:p>
          <a:p>
            <a:r>
              <a:rPr lang="cs-CZ" dirty="0">
                <a:hlinkClick r:id="rId8"/>
              </a:rPr>
              <a:t>http://www.novinky.cz/ekonomika/264368-velikonocni-mraz-zemedelce-neposkodil-odnest-by-ho-mohly-jen-merunky.html</a:t>
            </a:r>
            <a:endParaRPr lang="cs-CZ" dirty="0"/>
          </a:p>
          <a:p>
            <a:r>
              <a:rPr lang="cs-CZ" dirty="0">
                <a:hlinkClick r:id="rId9"/>
              </a:rPr>
              <a:t>https://cs.wikipedia.org/wiki/Atmosf%C3%A9rick%C3%A1_fronta</a:t>
            </a:r>
            <a:endParaRPr lang="cs-CZ" dirty="0"/>
          </a:p>
          <a:p>
            <a:r>
              <a:rPr lang="cs-CZ" dirty="0">
                <a:hlinkClick r:id="rId10"/>
              </a:rPr>
              <a:t>http://www.atmos.washington.edu/~hakim/101/fronts/</a:t>
            </a:r>
            <a:endParaRPr lang="cs-CZ" dirty="0"/>
          </a:p>
          <a:p>
            <a:r>
              <a:rPr lang="cs-CZ" dirty="0">
                <a:hlinkClick r:id="rId11"/>
              </a:rPr>
              <a:t>http://portal.chmi.cz/aktualni-situace/aktualni-stav-pocasi/evropa/synopticka-situace</a:t>
            </a:r>
            <a:endParaRPr lang="cs-CZ" dirty="0"/>
          </a:p>
          <a:p>
            <a:r>
              <a:rPr lang="cs-CZ" dirty="0">
                <a:hlinkClick r:id="rId12"/>
              </a:rPr>
              <a:t>http://www.cejpek.com/2013/12/odpytlena-snezka/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6716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2654066"/>
          </a:xfrm>
        </p:spPr>
        <p:txBody>
          <a:bodyPr>
            <a:normAutofit fontScale="90000"/>
          </a:bodyPr>
          <a:lstStyle/>
          <a:p>
            <a:r>
              <a:rPr lang="cs-CZ" sz="5400" dirty="0"/>
              <a:t>Jaké počasí očekáváte pokud dominuje </a:t>
            </a:r>
            <a:r>
              <a:rPr lang="cs-CZ" sz="5400" b="1" dirty="0"/>
              <a:t>Islandská tlaková níže</a:t>
            </a:r>
            <a:r>
              <a:rPr lang="cs-CZ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5433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3306769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3590170"/>
          </a:xfrm>
        </p:spPr>
        <p:txBody>
          <a:bodyPr>
            <a:normAutofit/>
          </a:bodyPr>
          <a:lstStyle/>
          <a:p>
            <a:r>
              <a:rPr lang="cs-CZ" sz="5400" dirty="0"/>
              <a:t>Jaké počasí očekáváte pokud dominuje </a:t>
            </a:r>
            <a:br>
              <a:rPr lang="cs-CZ" sz="5400" dirty="0"/>
            </a:br>
            <a:r>
              <a:rPr lang="cs-CZ" sz="5400" b="1" dirty="0"/>
              <a:t>Azorská tlaková výše?</a:t>
            </a:r>
          </a:p>
        </p:txBody>
      </p:sp>
    </p:spTree>
    <p:extLst>
      <p:ext uri="{BB962C8B-B14F-4D97-AF65-F5344CB8AC3E}">
        <p14:creationId xmlns:p14="http://schemas.microsoft.com/office/powerpoint/2010/main" val="125571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2721904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75246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Další tlakové útvary v Evropě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3322712" cy="4425355"/>
          </a:xfrm>
        </p:spPr>
        <p:txBody>
          <a:bodyPr/>
          <a:lstStyle/>
          <a:p>
            <a:r>
              <a:rPr lang="cs-CZ" dirty="0"/>
              <a:t>sezónní tlaková výše nad Ruskem</a:t>
            </a:r>
          </a:p>
          <a:p>
            <a:r>
              <a:rPr lang="cs-CZ" dirty="0"/>
              <a:t>sezónní tlaková výše nad Balkánským poloostrovem</a:t>
            </a:r>
          </a:p>
        </p:txBody>
      </p:sp>
      <p:pic>
        <p:nvPicPr>
          <p:cNvPr id="1026" name="Picture 2" descr="http://portal.chmi.cz/files/portal/docs/meteo/om/evropa/analyz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32856"/>
            <a:ext cx="4688556" cy="346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6804248" y="2924944"/>
            <a:ext cx="1440160" cy="1296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>
            <a:cxnSpLocks/>
            <a:endCxn id="4" idx="2"/>
          </p:cNvCxnSpPr>
          <p:nvPr/>
        </p:nvCxnSpPr>
        <p:spPr>
          <a:xfrm>
            <a:off x="2699792" y="2852936"/>
            <a:ext cx="4104456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35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Vzduchové hmoty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Rozsáhlé objemy vzduchu se stejnými vlastnostmi:</a:t>
            </a:r>
          </a:p>
          <a:p>
            <a:r>
              <a:rPr lang="cs-CZ" dirty="0"/>
              <a:t>teplotou</a:t>
            </a:r>
          </a:p>
          <a:p>
            <a:r>
              <a:rPr lang="cs-CZ" dirty="0"/>
              <a:t>vlhkostí</a:t>
            </a:r>
          </a:p>
          <a:p>
            <a:r>
              <a:rPr lang="cs-CZ" dirty="0"/>
              <a:t>průzračností</a:t>
            </a:r>
          </a:p>
          <a:p>
            <a:r>
              <a:rPr lang="cs-CZ" dirty="0"/>
              <a:t>teplotním</a:t>
            </a:r>
            <a:br>
              <a:rPr lang="cs-CZ" dirty="0"/>
            </a:br>
            <a:r>
              <a:rPr lang="cs-CZ" dirty="0"/>
              <a:t>zvrstvením</a:t>
            </a: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66" y="2708920"/>
            <a:ext cx="579033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82292"/>
      </p:ext>
    </p:extLst>
  </p:cSld>
  <p:clrMapOvr>
    <a:masterClrMapping/>
  </p:clrMapOvr>
</p:sld>
</file>

<file path=ppt/theme/theme1.xml><?xml version="1.0" encoding="utf-8"?>
<a:theme xmlns:a="http://schemas.openxmlformats.org/drawingml/2006/main" name="Předloh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ředloha" id="{A6EE154D-9238-4944-AABC-8018263815D8}" vid="{27E7A87E-6058-48ED-B567-2365C9B753D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Předloha</Template>
  <TotalTime>14786</TotalTime>
  <Words>1106</Words>
  <Application>Microsoft Office PowerPoint</Application>
  <PresentationFormat>Předvádění na obrazovce (4:3)</PresentationFormat>
  <Paragraphs>237</Paragraphs>
  <Slides>37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3" baseType="lpstr">
      <vt:lpstr>Arial</vt:lpstr>
      <vt:lpstr>Calibri</vt:lpstr>
      <vt:lpstr>Georgia</vt:lpstr>
      <vt:lpstr>Symbol</vt:lpstr>
      <vt:lpstr>Times New Roman</vt:lpstr>
      <vt:lpstr>Předloha</vt:lpstr>
      <vt:lpstr>Frontální systémy, vzduchové hmoty</vt:lpstr>
      <vt:lpstr>„Podnebí je to, co očekáváme. Počasí je to, co dostaneme.“</vt:lpstr>
      <vt:lpstr>Tlakové útvary ovlivňující počasí střední Evropy</vt:lpstr>
      <vt:lpstr>Jaké počasí očekáváte pokud dominuje Islandská tlaková níže?</vt:lpstr>
      <vt:lpstr>Prezentace aplikace PowerPoint</vt:lpstr>
      <vt:lpstr>Jaké počasí očekáváte pokud dominuje  Azorská tlaková výše?</vt:lpstr>
      <vt:lpstr>Prezentace aplikace PowerPoint</vt:lpstr>
      <vt:lpstr>Další tlakové útvary v Evropě</vt:lpstr>
      <vt:lpstr>Vzduchové hmoty</vt:lpstr>
      <vt:lpstr>Vzduchové hmoty ve střední Evropě</vt:lpstr>
      <vt:lpstr>Prezentace aplikace PowerPoint</vt:lpstr>
      <vt:lpstr>obrázek</vt:lpstr>
      <vt:lpstr>Prezentace aplikace PowerPoint</vt:lpstr>
      <vt:lpstr>Prezentace aplikace PowerPoint</vt:lpstr>
      <vt:lpstr>Prezentace aplikace PowerPoint</vt:lpstr>
      <vt:lpstr>Prezentace aplikace PowerPoint</vt:lpstr>
      <vt:lpstr>Přiřaďte</vt:lpstr>
      <vt:lpstr>Frontální systémy</vt:lpstr>
      <vt:lpstr>Jaké typy frontálních rozhraní rozlišujeme?</vt:lpstr>
      <vt:lpstr>Úkol</vt:lpstr>
      <vt:lpstr>Teplá fronta</vt:lpstr>
      <vt:lpstr>Studená fronta</vt:lpstr>
      <vt:lpstr>Úkol: Rozhodněte, která charakteristika se pojí s teplou a která se studenou frontou. Pod obrázek dané fronty tužkou danou vlastnost dopište.</vt:lpstr>
      <vt:lpstr>Prezentace aplikace PowerPoint</vt:lpstr>
      <vt:lpstr>Prezentace aplikace PowerPoint</vt:lpstr>
      <vt:lpstr>Zvlněná studená fronta</vt:lpstr>
      <vt:lpstr>Okluzní fronta</vt:lpstr>
      <vt:lpstr>Okluzní fronta</vt:lpstr>
      <vt:lpstr>Skupinová práce</vt:lpstr>
      <vt:lpstr>Prezentace aplikace PowerPoint</vt:lpstr>
      <vt:lpstr>Správné výsledky</vt:lpstr>
      <vt:lpstr>Správné výsledky</vt:lpstr>
      <vt:lpstr>Správné výsledky</vt:lpstr>
      <vt:lpstr>Správné výsledky</vt:lpstr>
      <vt:lpstr>Správné výsledky</vt:lpstr>
      <vt:lpstr>Prezentace aplikace PowerPoint</vt:lpstr>
      <vt:lpstr>Zdroje: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Meteorologie</dc:title>
  <dc:creator>Admin</dc:creator>
  <cp:lastModifiedBy>Polák Jan</cp:lastModifiedBy>
  <cp:revision>451</cp:revision>
  <dcterms:created xsi:type="dcterms:W3CDTF">2014-09-11T07:53:24Z</dcterms:created>
  <dcterms:modified xsi:type="dcterms:W3CDTF">2017-05-20T08:39:47Z</dcterms:modified>
</cp:coreProperties>
</file>